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3"/>
  </p:notesMasterIdLst>
  <p:sldIdLst>
    <p:sldId id="256" r:id="rId2"/>
    <p:sldId id="385" r:id="rId3"/>
    <p:sldId id="386" r:id="rId4"/>
    <p:sldId id="257" r:id="rId5"/>
    <p:sldId id="278" r:id="rId6"/>
    <p:sldId id="283" r:id="rId7"/>
    <p:sldId id="279" r:id="rId8"/>
    <p:sldId id="258" r:id="rId9"/>
    <p:sldId id="276" r:id="rId10"/>
    <p:sldId id="280" r:id="rId11"/>
    <p:sldId id="281" r:id="rId12"/>
    <p:sldId id="398" r:id="rId13"/>
    <p:sldId id="399" r:id="rId14"/>
    <p:sldId id="289" r:id="rId15"/>
    <p:sldId id="282" r:id="rId16"/>
    <p:sldId id="285" r:id="rId17"/>
    <p:sldId id="286" r:id="rId18"/>
    <p:sldId id="287" r:id="rId19"/>
    <p:sldId id="288" r:id="rId20"/>
    <p:sldId id="290" r:id="rId21"/>
    <p:sldId id="291" r:id="rId22"/>
    <p:sldId id="321" r:id="rId23"/>
    <p:sldId id="292" r:id="rId24"/>
    <p:sldId id="293" r:id="rId25"/>
    <p:sldId id="297" r:id="rId26"/>
    <p:sldId id="298" r:id="rId27"/>
    <p:sldId id="299" r:id="rId28"/>
    <p:sldId id="300" r:id="rId29"/>
    <p:sldId id="273" r:id="rId30"/>
    <p:sldId id="304" r:id="rId31"/>
    <p:sldId id="301" r:id="rId32"/>
    <p:sldId id="305" r:id="rId33"/>
    <p:sldId id="306" r:id="rId34"/>
    <p:sldId id="307" r:id="rId35"/>
    <p:sldId id="308" r:id="rId36"/>
    <p:sldId id="368" r:id="rId37"/>
    <p:sldId id="441" r:id="rId38"/>
    <p:sldId id="442" r:id="rId39"/>
    <p:sldId id="443" r:id="rId40"/>
    <p:sldId id="444" r:id="rId41"/>
    <p:sldId id="445" r:id="rId42"/>
    <p:sldId id="309" r:id="rId43"/>
    <p:sldId id="310" r:id="rId44"/>
    <p:sldId id="391" r:id="rId45"/>
    <p:sldId id="394" r:id="rId46"/>
    <p:sldId id="395" r:id="rId47"/>
    <p:sldId id="396" r:id="rId48"/>
    <p:sldId id="403" r:id="rId49"/>
    <p:sldId id="312" r:id="rId50"/>
    <p:sldId id="401" r:id="rId51"/>
    <p:sldId id="313" r:id="rId52"/>
    <p:sldId id="387" r:id="rId53"/>
    <p:sldId id="383" r:id="rId54"/>
    <p:sldId id="314" r:id="rId55"/>
    <p:sldId id="315" r:id="rId56"/>
    <p:sldId id="316" r:id="rId57"/>
    <p:sldId id="317" r:id="rId58"/>
    <p:sldId id="384" r:id="rId59"/>
    <p:sldId id="318" r:id="rId60"/>
    <p:sldId id="319" r:id="rId61"/>
    <p:sldId id="320" r:id="rId62"/>
    <p:sldId id="402" r:id="rId63"/>
    <p:sldId id="344" r:id="rId64"/>
    <p:sldId id="275" r:id="rId65"/>
    <p:sldId id="345" r:id="rId66"/>
    <p:sldId id="328" r:id="rId67"/>
    <p:sldId id="404" r:id="rId68"/>
    <p:sldId id="405" r:id="rId69"/>
    <p:sldId id="406" r:id="rId70"/>
    <p:sldId id="407" r:id="rId71"/>
    <p:sldId id="408" r:id="rId72"/>
    <p:sldId id="409" r:id="rId73"/>
    <p:sldId id="410" r:id="rId74"/>
    <p:sldId id="411" r:id="rId75"/>
    <p:sldId id="452" r:id="rId76"/>
    <p:sldId id="412" r:id="rId77"/>
    <p:sldId id="413" r:id="rId78"/>
    <p:sldId id="446" r:id="rId79"/>
    <p:sldId id="415" r:id="rId80"/>
    <p:sldId id="416" r:id="rId81"/>
    <p:sldId id="417" r:id="rId82"/>
    <p:sldId id="418" r:id="rId83"/>
    <p:sldId id="419" r:id="rId84"/>
    <p:sldId id="420" r:id="rId85"/>
    <p:sldId id="421" r:id="rId86"/>
    <p:sldId id="422" r:id="rId87"/>
    <p:sldId id="423" r:id="rId88"/>
    <p:sldId id="424" r:id="rId89"/>
    <p:sldId id="425" r:id="rId90"/>
    <p:sldId id="426" r:id="rId91"/>
    <p:sldId id="447" r:id="rId92"/>
    <p:sldId id="448" r:id="rId93"/>
    <p:sldId id="449" r:id="rId94"/>
    <p:sldId id="450" r:id="rId95"/>
    <p:sldId id="451" r:id="rId96"/>
    <p:sldId id="427" r:id="rId97"/>
    <p:sldId id="428" r:id="rId98"/>
    <p:sldId id="429" r:id="rId99"/>
    <p:sldId id="430" r:id="rId100"/>
    <p:sldId id="431" r:id="rId101"/>
    <p:sldId id="432" r:id="rId102"/>
    <p:sldId id="433" r:id="rId103"/>
    <p:sldId id="434" r:id="rId104"/>
    <p:sldId id="435" r:id="rId105"/>
    <p:sldId id="436" r:id="rId106"/>
    <p:sldId id="437" r:id="rId107"/>
    <p:sldId id="438" r:id="rId108"/>
    <p:sldId id="439" r:id="rId109"/>
    <p:sldId id="440" r:id="rId110"/>
    <p:sldId id="324" r:id="rId111"/>
    <p:sldId id="325" r:id="rId112"/>
    <p:sldId id="379" r:id="rId113"/>
    <p:sldId id="326" r:id="rId114"/>
    <p:sldId id="327" r:id="rId115"/>
    <p:sldId id="270" r:id="rId116"/>
    <p:sldId id="329" r:id="rId117"/>
    <p:sldId id="271" r:id="rId118"/>
    <p:sldId id="389" r:id="rId119"/>
    <p:sldId id="330" r:id="rId120"/>
    <p:sldId id="332" r:id="rId121"/>
    <p:sldId id="335" r:id="rId122"/>
    <p:sldId id="268" r:id="rId123"/>
    <p:sldId id="390" r:id="rId124"/>
    <p:sldId id="336" r:id="rId125"/>
    <p:sldId id="337" r:id="rId126"/>
    <p:sldId id="263" r:id="rId127"/>
    <p:sldId id="374" r:id="rId128"/>
    <p:sldId id="377" r:id="rId129"/>
    <p:sldId id="375" r:id="rId130"/>
    <p:sldId id="376" r:id="rId131"/>
    <p:sldId id="303" r:id="rId1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Objects="1">
      <p:cViewPr varScale="1">
        <p:scale>
          <a:sx n="75" d="100"/>
          <a:sy n="75" d="100"/>
        </p:scale>
        <p:origin x="-12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64CCC-E3A1-4641-A27A-DCDCF9DBF636}" type="datetimeFigureOut">
              <a:rPr lang="fr-FR" smtClean="0"/>
              <a:pPr/>
              <a:t>11/06/2015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9FE0E-2024-4775-A31F-6A89981BBDB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009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50504" cy="365125"/>
          </a:xfrm>
        </p:spPr>
        <p:txBody>
          <a:bodyPr/>
          <a:lstStyle/>
          <a:p>
            <a:r>
              <a:rPr lang="fr-FR" smtClean="0"/>
              <a:t>7-13 juin 2015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92263" y="6356350"/>
            <a:ext cx="4728009" cy="365125"/>
          </a:xfrm>
        </p:spPr>
        <p:txBody>
          <a:bodyPr/>
          <a:lstStyle/>
          <a:p>
            <a:r>
              <a:rPr lang="fr-FR" dirty="0" smtClean="0"/>
              <a:t>Hervé </a:t>
            </a:r>
            <a:r>
              <a:rPr lang="fr-FR" dirty="0" err="1" smtClean="0"/>
              <a:t>Lebbolo</a:t>
            </a:r>
            <a:r>
              <a:rPr lang="fr-FR" dirty="0" smtClean="0"/>
              <a:t>        Du détecteur à la mesure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309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38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7-13 juin 2015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116899" y="6356350"/>
            <a:ext cx="4831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Hervé </a:t>
            </a:r>
            <a:r>
              <a:rPr lang="fr-FR" dirty="0" err="1" smtClean="0"/>
              <a:t>Lebbolo</a:t>
            </a:r>
            <a:r>
              <a:rPr lang="fr-FR" dirty="0" smtClean="0"/>
              <a:t>        Du détecteur à la mesure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596336" y="6356350"/>
            <a:ext cx="1090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9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9.png"/><Relationship Id="rId4" Type="http://schemas.openxmlformats.org/officeDocument/2006/relationships/image" Target="../media/image126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w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4.jpeg"/><Relationship Id="rId4" Type="http://schemas.openxmlformats.org/officeDocument/2006/relationships/image" Target="../media/image43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0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4.png"/><Relationship Id="rId4" Type="http://schemas.openxmlformats.org/officeDocument/2006/relationships/oleObject" Target="../embeddings/oleObject3.bin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1470025"/>
          </a:xfrm>
        </p:spPr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L’Électronique dans les Expériences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612504"/>
            <a:ext cx="6400800" cy="2616696"/>
          </a:xfrm>
        </p:spPr>
        <p:txBody>
          <a:bodyPr>
            <a:normAutofit/>
          </a:bodyPr>
          <a:lstStyle/>
          <a:p>
            <a:r>
              <a:rPr lang="fr-FR" dirty="0"/>
              <a:t>É</a:t>
            </a:r>
            <a:r>
              <a:rPr lang="fr-FR" dirty="0" smtClean="0"/>
              <a:t>cole</a:t>
            </a:r>
          </a:p>
          <a:p>
            <a:r>
              <a:rPr lang="fr-FR" dirty="0" smtClean="0"/>
              <a:t>Du Détecteur à la Mesure</a:t>
            </a:r>
          </a:p>
          <a:p>
            <a:r>
              <a:rPr lang="fr-FR" dirty="0" smtClean="0"/>
              <a:t>Roscoff</a:t>
            </a:r>
          </a:p>
          <a:p>
            <a:r>
              <a:rPr lang="fr-FR" dirty="0" smtClean="0"/>
              <a:t>7-13 juin 2015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504157" y="5733256"/>
            <a:ext cx="1931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Hervé </a:t>
            </a:r>
            <a:r>
              <a:rPr lang="fr-FR" sz="1200" dirty="0" err="1" smtClean="0"/>
              <a:t>Lebbolo</a:t>
            </a:r>
            <a:r>
              <a:rPr lang="fr-FR" sz="1200" dirty="0" smtClean="0"/>
              <a:t>  (LPNHE)</a:t>
            </a:r>
          </a:p>
          <a:p>
            <a:pPr algn="ctr"/>
            <a:endParaRPr lang="fr-FR" sz="1200" dirty="0" smtClean="0"/>
          </a:p>
          <a:p>
            <a:pPr algn="ctr"/>
            <a:r>
              <a:rPr lang="fr-FR" sz="1200" dirty="0" smtClean="0"/>
              <a:t> herve@lpnhe.in2p3.fr</a:t>
            </a:r>
            <a:endParaRPr lang="fr-FR" sz="1200" dirty="0"/>
          </a:p>
        </p:txBody>
      </p:sp>
      <p:pic>
        <p:nvPicPr>
          <p:cNvPr id="1028" name="Picture 4" descr="C:\Users\rv\000work\LPNHE_Logo\LPNHE_Logo\logos\logo_final_petit+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421220"/>
            <a:ext cx="2547764" cy="141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rv\000work\LPNHE_Logo\LPNHE_Logo\logos\jpg\IN2P3-Q_SignV c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421220"/>
            <a:ext cx="2505153" cy="139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24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Chaîne de lecture typique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Hervé </a:t>
            </a:r>
            <a:r>
              <a:rPr lang="fr-FR" dirty="0" err="1" smtClean="0"/>
              <a:t>Lebbolo</a:t>
            </a:r>
            <a:r>
              <a:rPr lang="fr-FR" dirty="0" smtClean="0"/>
              <a:t>        Du détecteur à la mesure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</a:t>
            </a:fld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251520" y="1844824"/>
            <a:ext cx="1490566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Détecteur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411760" y="1844824"/>
            <a:ext cx="993710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Ampli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067944" y="1844824"/>
            <a:ext cx="1242138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Discri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6172793" y="4365104"/>
            <a:ext cx="1495551" cy="1008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DAQ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156176" y="1844824"/>
            <a:ext cx="1656184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TDC</a:t>
            </a:r>
            <a:endParaRPr lang="fr-FR" dirty="0"/>
          </a:p>
        </p:txBody>
      </p:sp>
      <p:cxnSp>
        <p:nvCxnSpPr>
          <p:cNvPr id="15" name="Connecteur droit avec flèche 14"/>
          <p:cNvCxnSpPr>
            <a:stCxn id="7" idx="3"/>
            <a:endCxn id="8" idx="1"/>
          </p:cNvCxnSpPr>
          <p:nvPr/>
        </p:nvCxnSpPr>
        <p:spPr>
          <a:xfrm>
            <a:off x="1742086" y="2384884"/>
            <a:ext cx="66967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8" idx="3"/>
            <a:endCxn id="9" idx="1"/>
          </p:cNvCxnSpPr>
          <p:nvPr/>
        </p:nvCxnSpPr>
        <p:spPr>
          <a:xfrm>
            <a:off x="3405470" y="2384884"/>
            <a:ext cx="66247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9" idx="3"/>
            <a:endCxn id="12" idx="1"/>
          </p:cNvCxnSpPr>
          <p:nvPr/>
        </p:nvCxnSpPr>
        <p:spPr>
          <a:xfrm>
            <a:off x="5310082" y="2384884"/>
            <a:ext cx="84609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ngle 24"/>
          <p:cNvCxnSpPr>
            <a:stCxn id="12" idx="3"/>
            <a:endCxn id="23" idx="1"/>
          </p:cNvCxnSpPr>
          <p:nvPr/>
        </p:nvCxnSpPr>
        <p:spPr>
          <a:xfrm flipH="1">
            <a:off x="3203848" y="2384884"/>
            <a:ext cx="4608512" cy="2484276"/>
          </a:xfrm>
          <a:prstGeom prst="bentConnector5">
            <a:avLst>
              <a:gd name="adj1" fmla="val -4960"/>
              <a:gd name="adj2" fmla="val 50725"/>
              <a:gd name="adj3" fmla="val 104960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51520" y="3501008"/>
            <a:ext cx="1490566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Trigger</a:t>
            </a:r>
            <a:endParaRPr lang="fr-FR" dirty="0"/>
          </a:p>
        </p:txBody>
      </p:sp>
      <p:cxnSp>
        <p:nvCxnSpPr>
          <p:cNvPr id="34" name="Connecteur en angle 33"/>
          <p:cNvCxnSpPr>
            <a:stCxn id="30" idx="3"/>
            <a:endCxn id="23" idx="0"/>
          </p:cNvCxnSpPr>
          <p:nvPr/>
        </p:nvCxnSpPr>
        <p:spPr>
          <a:xfrm>
            <a:off x="1742086" y="4041068"/>
            <a:ext cx="2209538" cy="32403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03848" y="4365104"/>
            <a:ext cx="1495551" cy="1008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Stockage</a:t>
            </a:r>
            <a:endParaRPr lang="fr-FR" dirty="0"/>
          </a:p>
        </p:txBody>
      </p:sp>
      <p:cxnSp>
        <p:nvCxnSpPr>
          <p:cNvPr id="20" name="Connecteur droit avec flèche 19"/>
          <p:cNvCxnSpPr>
            <a:stCxn id="23" idx="3"/>
            <a:endCxn id="11" idx="1"/>
          </p:cNvCxnSpPr>
          <p:nvPr/>
        </p:nvCxnSpPr>
        <p:spPr>
          <a:xfrm>
            <a:off x="4699399" y="4869160"/>
            <a:ext cx="147339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2644460" y="5703639"/>
            <a:ext cx="2648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Mesure de temps</a:t>
            </a:r>
            <a:endParaRPr lang="fr-FR" sz="2400" dirty="0"/>
          </a:p>
        </p:txBody>
      </p:sp>
      <p:cxnSp>
        <p:nvCxnSpPr>
          <p:cNvPr id="16" name="Connecteur en angle 15"/>
          <p:cNvCxnSpPr>
            <a:stCxn id="12" idx="2"/>
            <a:endCxn id="9" idx="2"/>
          </p:cNvCxnSpPr>
          <p:nvPr/>
        </p:nvCxnSpPr>
        <p:spPr>
          <a:xfrm rot="5400000">
            <a:off x="5836641" y="1777317"/>
            <a:ext cx="12700" cy="2295255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36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Parallel</a:t>
            </a:r>
            <a:r>
              <a:rPr lang="fr-FR" dirty="0" smtClean="0"/>
              <a:t> </a:t>
            </a:r>
            <a:r>
              <a:rPr lang="fr-FR" dirty="0" err="1" smtClean="0"/>
              <a:t>clock</a:t>
            </a:r>
            <a:r>
              <a:rPr lang="fr-FR" dirty="0" smtClean="0"/>
              <a:t> </a:t>
            </a:r>
            <a:r>
              <a:rPr lang="fr-FR" dirty="0" err="1" smtClean="0"/>
              <a:t>layout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100</a:t>
            </a:fld>
            <a:endParaRPr lang="fr-BE"/>
          </a:p>
        </p:txBody>
      </p:sp>
      <p:pic>
        <p:nvPicPr>
          <p:cNvPr id="23554" name="Picture 2" descr="C:\Users\rv\000work\LSST\CABAC\schéma sim\parallel_g_layo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9" y="1556792"/>
            <a:ext cx="903009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>
            <a:off x="539552" y="1340768"/>
            <a:ext cx="8136904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7668344" y="98072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~2mm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378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CABAC </a:t>
            </a:r>
            <a:r>
              <a:rPr lang="fr-FR" dirty="0" err="1" smtClean="0"/>
              <a:t>layout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101</a:t>
            </a:fld>
            <a:endParaRPr lang="fr-BE"/>
          </a:p>
        </p:txBody>
      </p:sp>
      <p:pic>
        <p:nvPicPr>
          <p:cNvPr id="7" name="Picture 3" descr="C:\Users\lebbolo\Desktop\cabac 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7566" y="980729"/>
            <a:ext cx="6349422" cy="5834606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35496" y="836712"/>
            <a:ext cx="27363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Techno H35B4D3</a:t>
            </a:r>
          </a:p>
          <a:p>
            <a:endParaRPr lang="fr-FR" sz="2400" dirty="0"/>
          </a:p>
          <a:p>
            <a:r>
              <a:rPr lang="fr-FR" sz="2400" dirty="0" smtClean="0"/>
              <a:t>0,35µm  HV</a:t>
            </a:r>
          </a:p>
          <a:p>
            <a:endParaRPr lang="fr-FR" sz="2400" dirty="0"/>
          </a:p>
          <a:p>
            <a:r>
              <a:rPr lang="fr-FR" sz="2400" dirty="0" smtClean="0"/>
              <a:t>AMS</a:t>
            </a:r>
          </a:p>
          <a:p>
            <a:endParaRPr lang="fr-FR" sz="2400" dirty="0" smtClean="0"/>
          </a:p>
          <a:p>
            <a:r>
              <a:rPr lang="fr-FR" sz="2400" dirty="0" smtClean="0"/>
              <a:t>Surface 36mm²</a:t>
            </a:r>
          </a:p>
          <a:p>
            <a:endParaRPr lang="fr-FR" sz="2400" dirty="0" smtClean="0"/>
          </a:p>
          <a:p>
            <a:r>
              <a:rPr lang="fr-FR" sz="2400" dirty="0" smtClean="0"/>
              <a:t>(~1000€/mm²)</a:t>
            </a:r>
          </a:p>
          <a:p>
            <a:endParaRPr lang="fr-FR" sz="2400" dirty="0"/>
          </a:p>
          <a:p>
            <a:r>
              <a:rPr lang="fr-FR" sz="2400" dirty="0" smtClean="0"/>
              <a:t>Boitier QFN100</a:t>
            </a:r>
          </a:p>
          <a:p>
            <a:endParaRPr lang="fr-FR" sz="2400" dirty="0"/>
          </a:p>
          <a:p>
            <a:r>
              <a:rPr lang="fr-FR" sz="2400" dirty="0" smtClean="0"/>
              <a:t>Production fin 2015 ou début 2016</a:t>
            </a:r>
          </a:p>
        </p:txBody>
      </p:sp>
    </p:spTree>
    <p:extLst>
      <p:ext uri="{BB962C8B-B14F-4D97-AF65-F5344CB8AC3E}">
        <p14:creationId xmlns:p14="http://schemas.microsoft.com/office/powerpoint/2010/main" val="358768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AUGER</a:t>
            </a:r>
            <a:br>
              <a:rPr lang="fr-FR" dirty="0" smtClean="0"/>
            </a:br>
            <a:r>
              <a:rPr lang="fr-FR" sz="2700" dirty="0" smtClean="0"/>
              <a:t>Observatoire de Cosmiques de très hautes énergies</a:t>
            </a:r>
            <a:endParaRPr lang="fr-FR" sz="27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102</a:t>
            </a:fld>
            <a:endParaRPr lang="fr-BE"/>
          </a:p>
        </p:txBody>
      </p:sp>
      <p:pic>
        <p:nvPicPr>
          <p:cNvPr id="7" name="Picture 7" descr="Auger_car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66528"/>
            <a:ext cx="4635996" cy="30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23529" y="1634113"/>
            <a:ext cx="39604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 </a:t>
            </a:r>
            <a:r>
              <a:rPr lang="fr-FR" dirty="0" smtClean="0">
                <a:sym typeface="Wingdings" pitchFamily="2" charset="2"/>
              </a:rPr>
              <a:t> ~10</a:t>
            </a:r>
            <a:r>
              <a:rPr lang="fr-FR" baseline="30000" dirty="0" smtClean="0">
                <a:sym typeface="Wingdings" pitchFamily="2" charset="2"/>
              </a:rPr>
              <a:t>20</a:t>
            </a:r>
            <a:r>
              <a:rPr lang="fr-FR" dirty="0" smtClean="0">
                <a:sym typeface="Wingdings" pitchFamily="2" charset="2"/>
              </a:rPr>
              <a:t> eV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~1600 cuves de 12m</a:t>
            </a:r>
            <a:r>
              <a:rPr lang="fr-FR" baseline="30000" dirty="0" smtClean="0"/>
              <a:t>3</a:t>
            </a:r>
            <a:r>
              <a:rPr lang="fr-FR" dirty="0"/>
              <a:t> </a:t>
            </a:r>
            <a:r>
              <a:rPr lang="fr-FR" dirty="0" smtClean="0"/>
              <a:t>remplies d’eau</a:t>
            </a:r>
          </a:p>
          <a:p>
            <a:endParaRPr lang="fr-FR" dirty="0"/>
          </a:p>
          <a:p>
            <a:r>
              <a:rPr lang="fr-FR" dirty="0" smtClean="0"/>
              <a:t>3 PMT par cuve : détection de photons </a:t>
            </a:r>
            <a:r>
              <a:rPr lang="fr-FR" dirty="0" err="1" smtClean="0"/>
              <a:t>Cerenkov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Amplis (2gains) dans la base du PM</a:t>
            </a:r>
          </a:p>
          <a:p>
            <a:endParaRPr lang="fr-FR" dirty="0"/>
          </a:p>
          <a:p>
            <a:r>
              <a:rPr lang="fr-FR" dirty="0" err="1" smtClean="0"/>
              <a:t>Shaping</a:t>
            </a:r>
            <a:r>
              <a:rPr lang="fr-FR" dirty="0" smtClean="0"/>
              <a:t> et </a:t>
            </a:r>
            <a:r>
              <a:rPr lang="fr-FR" dirty="0" err="1" smtClean="0"/>
              <a:t>digitisation</a:t>
            </a:r>
            <a:r>
              <a:rPr lang="fr-FR" dirty="0" smtClean="0"/>
              <a:t> à l’extérieur</a:t>
            </a:r>
          </a:p>
          <a:p>
            <a:endParaRPr lang="fr-FR" dirty="0"/>
          </a:p>
          <a:p>
            <a:r>
              <a:rPr lang="fr-FR" dirty="0" smtClean="0"/>
              <a:t>Liaison radio</a:t>
            </a:r>
          </a:p>
          <a:p>
            <a:endParaRPr lang="fr-FR" dirty="0"/>
          </a:p>
          <a:p>
            <a:r>
              <a:rPr lang="fr-FR" dirty="0" smtClean="0"/>
              <a:t>Synchronisation par satellite</a:t>
            </a:r>
          </a:p>
        </p:txBody>
      </p:sp>
    </p:spTree>
    <p:extLst>
      <p:ext uri="{BB962C8B-B14F-4D97-AF65-F5344CB8AC3E}">
        <p14:creationId xmlns:p14="http://schemas.microsoft.com/office/powerpoint/2010/main" val="160531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Auger : Radio détection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103</a:t>
            </a:fld>
            <a:endParaRPr lang="fr-BE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611560" y="1484784"/>
            <a:ext cx="8064896" cy="4392488"/>
            <a:chOff x="0" y="1402"/>
            <a:chExt cx="15876" cy="9473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02"/>
              <a:ext cx="15876" cy="6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3368" y="2104"/>
              <a:ext cx="8964" cy="8410"/>
              <a:chOff x="3368" y="2104"/>
              <a:chExt cx="8964" cy="8410"/>
            </a:xfrm>
          </p:grpSpPr>
          <p:sp>
            <p:nvSpPr>
              <p:cNvPr id="580" name="Freeform 7"/>
              <p:cNvSpPr>
                <a:spLocks/>
              </p:cNvSpPr>
              <p:nvPr/>
            </p:nvSpPr>
            <p:spPr bwMode="auto">
              <a:xfrm>
                <a:off x="3368" y="2104"/>
                <a:ext cx="8964" cy="8410"/>
              </a:xfrm>
              <a:custGeom>
                <a:avLst/>
                <a:gdLst>
                  <a:gd name="T0" fmla="+- 0 3368 3368"/>
                  <a:gd name="T1" fmla="*/ T0 w 8964"/>
                  <a:gd name="T2" fmla="+- 0 10514 2104"/>
                  <a:gd name="T3" fmla="*/ 10514 h 8410"/>
                  <a:gd name="T4" fmla="+- 0 12332 3368"/>
                  <a:gd name="T5" fmla="*/ T4 w 8964"/>
                  <a:gd name="T6" fmla="+- 0 2104 2104"/>
                  <a:gd name="T7" fmla="*/ 2104 h 84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8964" h="8410">
                    <a:moveTo>
                      <a:pt x="0" y="8410"/>
                    </a:moveTo>
                    <a:lnTo>
                      <a:pt x="8964" y="0"/>
                    </a:lnTo>
                  </a:path>
                </a:pathLst>
              </a:custGeom>
              <a:noFill/>
              <a:ln w="35941">
                <a:solidFill>
                  <a:srgbClr val="98989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7446" y="6442"/>
              <a:ext cx="250" cy="240"/>
              <a:chOff x="7446" y="6442"/>
              <a:chExt cx="250" cy="240"/>
            </a:xfrm>
          </p:grpSpPr>
          <p:sp>
            <p:nvSpPr>
              <p:cNvPr id="579" name="Freeform 9"/>
              <p:cNvSpPr>
                <a:spLocks/>
              </p:cNvSpPr>
              <p:nvPr/>
            </p:nvSpPr>
            <p:spPr bwMode="auto">
              <a:xfrm>
                <a:off x="7446" y="6442"/>
                <a:ext cx="250" cy="240"/>
              </a:xfrm>
              <a:custGeom>
                <a:avLst/>
                <a:gdLst>
                  <a:gd name="T0" fmla="+- 0 7654 7446"/>
                  <a:gd name="T1" fmla="*/ T0 w 250"/>
                  <a:gd name="T2" fmla="+- 0 6442 6442"/>
                  <a:gd name="T3" fmla="*/ 6442 h 240"/>
                  <a:gd name="T4" fmla="+- 0 7582 7446"/>
                  <a:gd name="T5" fmla="*/ T4 w 250"/>
                  <a:gd name="T6" fmla="+- 0 6515 6442"/>
                  <a:gd name="T7" fmla="*/ 6515 h 240"/>
                  <a:gd name="T8" fmla="+- 0 7540 7446"/>
                  <a:gd name="T9" fmla="*/ T8 w 250"/>
                  <a:gd name="T10" fmla="+- 0 6558 6442"/>
                  <a:gd name="T11" fmla="*/ 6558 h 240"/>
                  <a:gd name="T12" fmla="+- 0 7472 7446"/>
                  <a:gd name="T13" fmla="*/ T12 w 250"/>
                  <a:gd name="T14" fmla="+- 0 6629 6442"/>
                  <a:gd name="T15" fmla="*/ 6629 h 240"/>
                  <a:gd name="T16" fmla="+- 0 7446 7446"/>
                  <a:gd name="T17" fmla="*/ T16 w 250"/>
                  <a:gd name="T18" fmla="+- 0 6658 6442"/>
                  <a:gd name="T19" fmla="*/ 6658 h 240"/>
                  <a:gd name="T20" fmla="+- 0 7468 7446"/>
                  <a:gd name="T21" fmla="*/ T20 w 250"/>
                  <a:gd name="T22" fmla="+- 0 6676 6442"/>
                  <a:gd name="T23" fmla="*/ 6676 h 240"/>
                  <a:gd name="T24" fmla="+- 0 7501 7446"/>
                  <a:gd name="T25" fmla="*/ T24 w 250"/>
                  <a:gd name="T26" fmla="+- 0 6682 6442"/>
                  <a:gd name="T27" fmla="*/ 6682 h 240"/>
                  <a:gd name="T28" fmla="+- 0 7568 7446"/>
                  <a:gd name="T29" fmla="*/ T28 w 250"/>
                  <a:gd name="T30" fmla="+- 0 6611 6442"/>
                  <a:gd name="T31" fmla="*/ 6611 h 240"/>
                  <a:gd name="T32" fmla="+- 0 7624 7446"/>
                  <a:gd name="T33" fmla="*/ T32 w 250"/>
                  <a:gd name="T34" fmla="+- 0 6553 6442"/>
                  <a:gd name="T35" fmla="*/ 6553 h 240"/>
                  <a:gd name="T36" fmla="+- 0 7667 7446"/>
                  <a:gd name="T37" fmla="*/ T36 w 250"/>
                  <a:gd name="T38" fmla="+- 0 6510 6442"/>
                  <a:gd name="T39" fmla="*/ 6510 h 240"/>
                  <a:gd name="T40" fmla="+- 0 7696 7446"/>
                  <a:gd name="T41" fmla="*/ T40 w 250"/>
                  <a:gd name="T42" fmla="+- 0 6480 6442"/>
                  <a:gd name="T43" fmla="*/ 6480 h 240"/>
                  <a:gd name="T44" fmla="+- 0 7676 7446"/>
                  <a:gd name="T45" fmla="*/ T44 w 250"/>
                  <a:gd name="T46" fmla="+- 0 6460 6442"/>
                  <a:gd name="T47" fmla="*/ 6460 h 240"/>
                  <a:gd name="T48" fmla="+- 0 7654 7446"/>
                  <a:gd name="T49" fmla="*/ T48 w 250"/>
                  <a:gd name="T50" fmla="+- 0 6442 6442"/>
                  <a:gd name="T51" fmla="*/ 6442 h 2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50" h="240">
                    <a:moveTo>
                      <a:pt x="208" y="0"/>
                    </a:moveTo>
                    <a:lnTo>
                      <a:pt x="136" y="73"/>
                    </a:lnTo>
                    <a:lnTo>
                      <a:pt x="94" y="116"/>
                    </a:lnTo>
                    <a:lnTo>
                      <a:pt x="26" y="187"/>
                    </a:lnTo>
                    <a:lnTo>
                      <a:pt x="0" y="216"/>
                    </a:lnTo>
                    <a:lnTo>
                      <a:pt x="22" y="234"/>
                    </a:lnTo>
                    <a:lnTo>
                      <a:pt x="55" y="240"/>
                    </a:lnTo>
                    <a:lnTo>
                      <a:pt x="122" y="169"/>
                    </a:lnTo>
                    <a:lnTo>
                      <a:pt x="178" y="111"/>
                    </a:lnTo>
                    <a:lnTo>
                      <a:pt x="221" y="68"/>
                    </a:lnTo>
                    <a:lnTo>
                      <a:pt x="250" y="38"/>
                    </a:lnTo>
                    <a:lnTo>
                      <a:pt x="230" y="18"/>
                    </a:lnTo>
                    <a:lnTo>
                      <a:pt x="208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7072" y="6876"/>
              <a:ext cx="228" cy="246"/>
              <a:chOff x="7072" y="6876"/>
              <a:chExt cx="228" cy="246"/>
            </a:xfrm>
          </p:grpSpPr>
          <p:sp>
            <p:nvSpPr>
              <p:cNvPr id="578" name="Freeform 11"/>
              <p:cNvSpPr>
                <a:spLocks/>
              </p:cNvSpPr>
              <p:nvPr/>
            </p:nvSpPr>
            <p:spPr bwMode="auto">
              <a:xfrm>
                <a:off x="7072" y="6876"/>
                <a:ext cx="228" cy="246"/>
              </a:xfrm>
              <a:custGeom>
                <a:avLst/>
                <a:gdLst>
                  <a:gd name="T0" fmla="+- 0 7249 7072"/>
                  <a:gd name="T1" fmla="*/ T0 w 228"/>
                  <a:gd name="T2" fmla="+- 0 6876 6876"/>
                  <a:gd name="T3" fmla="*/ 6876 h 246"/>
                  <a:gd name="T4" fmla="+- 0 7196 7072"/>
                  <a:gd name="T5" fmla="*/ T4 w 228"/>
                  <a:gd name="T6" fmla="+- 0 6938 6876"/>
                  <a:gd name="T7" fmla="*/ 6938 h 246"/>
                  <a:gd name="T8" fmla="+- 0 7145 7072"/>
                  <a:gd name="T9" fmla="*/ T8 w 228"/>
                  <a:gd name="T10" fmla="+- 0 7000 6876"/>
                  <a:gd name="T11" fmla="*/ 7000 h 246"/>
                  <a:gd name="T12" fmla="+- 0 7096 7072"/>
                  <a:gd name="T13" fmla="*/ T12 w 228"/>
                  <a:gd name="T14" fmla="+- 0 7061 6876"/>
                  <a:gd name="T15" fmla="*/ 7061 h 246"/>
                  <a:gd name="T16" fmla="+- 0 7072 7072"/>
                  <a:gd name="T17" fmla="*/ T16 w 228"/>
                  <a:gd name="T18" fmla="+- 0 7092 6876"/>
                  <a:gd name="T19" fmla="*/ 7092 h 246"/>
                  <a:gd name="T20" fmla="+- 0 7094 7072"/>
                  <a:gd name="T21" fmla="*/ T20 w 228"/>
                  <a:gd name="T22" fmla="+- 0 7110 6876"/>
                  <a:gd name="T23" fmla="*/ 7110 h 246"/>
                  <a:gd name="T24" fmla="+- 0 7121 7072"/>
                  <a:gd name="T25" fmla="*/ T24 w 228"/>
                  <a:gd name="T26" fmla="+- 0 7122 6876"/>
                  <a:gd name="T27" fmla="*/ 7122 h 246"/>
                  <a:gd name="T28" fmla="+- 0 7145 7072"/>
                  <a:gd name="T29" fmla="*/ T28 w 228"/>
                  <a:gd name="T30" fmla="+- 0 7091 6876"/>
                  <a:gd name="T31" fmla="*/ 7091 h 246"/>
                  <a:gd name="T32" fmla="+- 0 7170 7072"/>
                  <a:gd name="T33" fmla="*/ T32 w 228"/>
                  <a:gd name="T34" fmla="+- 0 7060 6876"/>
                  <a:gd name="T35" fmla="*/ 7060 h 246"/>
                  <a:gd name="T36" fmla="+- 0 7220 7072"/>
                  <a:gd name="T37" fmla="*/ T36 w 228"/>
                  <a:gd name="T38" fmla="+- 0 6998 6876"/>
                  <a:gd name="T39" fmla="*/ 6998 h 246"/>
                  <a:gd name="T40" fmla="+- 0 7260 7072"/>
                  <a:gd name="T41" fmla="*/ T40 w 228"/>
                  <a:gd name="T42" fmla="+- 0 6952 6876"/>
                  <a:gd name="T43" fmla="*/ 6952 h 246"/>
                  <a:gd name="T44" fmla="+- 0 7300 7072"/>
                  <a:gd name="T45" fmla="*/ T44 w 228"/>
                  <a:gd name="T46" fmla="+- 0 6906 6876"/>
                  <a:gd name="T47" fmla="*/ 6906 h 246"/>
                  <a:gd name="T48" fmla="+- 0 7278 7072"/>
                  <a:gd name="T49" fmla="*/ T48 w 228"/>
                  <a:gd name="T50" fmla="+- 0 6888 6876"/>
                  <a:gd name="T51" fmla="*/ 6888 h 246"/>
                  <a:gd name="T52" fmla="+- 0 7249 7072"/>
                  <a:gd name="T53" fmla="*/ T52 w 228"/>
                  <a:gd name="T54" fmla="+- 0 6876 6876"/>
                  <a:gd name="T55" fmla="*/ 6876 h 2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228" h="246">
                    <a:moveTo>
                      <a:pt x="177" y="0"/>
                    </a:moveTo>
                    <a:lnTo>
                      <a:pt x="124" y="62"/>
                    </a:lnTo>
                    <a:lnTo>
                      <a:pt x="73" y="124"/>
                    </a:lnTo>
                    <a:lnTo>
                      <a:pt x="24" y="185"/>
                    </a:lnTo>
                    <a:lnTo>
                      <a:pt x="0" y="216"/>
                    </a:lnTo>
                    <a:lnTo>
                      <a:pt x="22" y="234"/>
                    </a:lnTo>
                    <a:lnTo>
                      <a:pt x="49" y="246"/>
                    </a:lnTo>
                    <a:lnTo>
                      <a:pt x="73" y="215"/>
                    </a:lnTo>
                    <a:lnTo>
                      <a:pt x="98" y="184"/>
                    </a:lnTo>
                    <a:lnTo>
                      <a:pt x="148" y="122"/>
                    </a:lnTo>
                    <a:lnTo>
                      <a:pt x="188" y="76"/>
                    </a:lnTo>
                    <a:lnTo>
                      <a:pt x="228" y="30"/>
                    </a:lnTo>
                    <a:lnTo>
                      <a:pt x="206" y="12"/>
                    </a:lnTo>
                    <a:lnTo>
                      <a:pt x="177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6736" y="7331"/>
              <a:ext cx="208" cy="257"/>
              <a:chOff x="6736" y="7331"/>
              <a:chExt cx="208" cy="257"/>
            </a:xfrm>
          </p:grpSpPr>
          <p:sp>
            <p:nvSpPr>
              <p:cNvPr id="577" name="Freeform 13"/>
              <p:cNvSpPr>
                <a:spLocks/>
              </p:cNvSpPr>
              <p:nvPr/>
            </p:nvSpPr>
            <p:spPr bwMode="auto">
              <a:xfrm>
                <a:off x="6736" y="7331"/>
                <a:ext cx="208" cy="257"/>
              </a:xfrm>
              <a:custGeom>
                <a:avLst/>
                <a:gdLst>
                  <a:gd name="T0" fmla="+- 0 6893 6736"/>
                  <a:gd name="T1" fmla="*/ T0 w 208"/>
                  <a:gd name="T2" fmla="+- 0 7331 7331"/>
                  <a:gd name="T3" fmla="*/ 7331 h 257"/>
                  <a:gd name="T4" fmla="+- 0 6857 6736"/>
                  <a:gd name="T5" fmla="*/ T4 w 208"/>
                  <a:gd name="T6" fmla="+- 0 7381 7331"/>
                  <a:gd name="T7" fmla="*/ 7381 h 257"/>
                  <a:gd name="T8" fmla="+- 0 6822 6736"/>
                  <a:gd name="T9" fmla="*/ T8 w 208"/>
                  <a:gd name="T10" fmla="+- 0 7430 7331"/>
                  <a:gd name="T11" fmla="*/ 7430 h 257"/>
                  <a:gd name="T12" fmla="+- 0 6778 6736"/>
                  <a:gd name="T13" fmla="*/ T12 w 208"/>
                  <a:gd name="T14" fmla="+- 0 7497 7331"/>
                  <a:gd name="T15" fmla="*/ 7497 h 257"/>
                  <a:gd name="T16" fmla="+- 0 6736 6736"/>
                  <a:gd name="T17" fmla="*/ T16 w 208"/>
                  <a:gd name="T18" fmla="+- 0 7562 7331"/>
                  <a:gd name="T19" fmla="*/ 7562 h 257"/>
                  <a:gd name="T20" fmla="+- 0 6760 6736"/>
                  <a:gd name="T21" fmla="*/ T20 w 208"/>
                  <a:gd name="T22" fmla="+- 0 7578 7331"/>
                  <a:gd name="T23" fmla="*/ 7578 h 257"/>
                  <a:gd name="T24" fmla="+- 0 6787 6736"/>
                  <a:gd name="T25" fmla="*/ T24 w 208"/>
                  <a:gd name="T26" fmla="+- 0 7588 7331"/>
                  <a:gd name="T27" fmla="*/ 7588 h 257"/>
                  <a:gd name="T28" fmla="+- 0 6797 6736"/>
                  <a:gd name="T29" fmla="*/ T28 w 208"/>
                  <a:gd name="T30" fmla="+- 0 7572 7331"/>
                  <a:gd name="T31" fmla="*/ 7572 h 257"/>
                  <a:gd name="T32" fmla="+- 0 6807 6736"/>
                  <a:gd name="T33" fmla="*/ T32 w 208"/>
                  <a:gd name="T34" fmla="+- 0 7556 7331"/>
                  <a:gd name="T35" fmla="*/ 7556 h 257"/>
                  <a:gd name="T36" fmla="+- 0 6850 6736"/>
                  <a:gd name="T37" fmla="*/ T36 w 208"/>
                  <a:gd name="T38" fmla="+- 0 7490 7331"/>
                  <a:gd name="T39" fmla="*/ 7490 h 257"/>
                  <a:gd name="T40" fmla="+- 0 6885 6736"/>
                  <a:gd name="T41" fmla="*/ T40 w 208"/>
                  <a:gd name="T42" fmla="+- 0 7440 7331"/>
                  <a:gd name="T43" fmla="*/ 7440 h 257"/>
                  <a:gd name="T44" fmla="+- 0 6920 6736"/>
                  <a:gd name="T45" fmla="*/ T44 w 208"/>
                  <a:gd name="T46" fmla="+- 0 7390 7331"/>
                  <a:gd name="T47" fmla="*/ 7390 h 257"/>
                  <a:gd name="T48" fmla="+- 0 6944 6736"/>
                  <a:gd name="T49" fmla="*/ T48 w 208"/>
                  <a:gd name="T50" fmla="+- 0 7356 7331"/>
                  <a:gd name="T51" fmla="*/ 7356 h 257"/>
                  <a:gd name="T52" fmla="+- 0 6920 6736"/>
                  <a:gd name="T53" fmla="*/ T52 w 208"/>
                  <a:gd name="T54" fmla="+- 0 7340 7331"/>
                  <a:gd name="T55" fmla="*/ 7340 h 257"/>
                  <a:gd name="T56" fmla="+- 0 6893 6736"/>
                  <a:gd name="T57" fmla="*/ T56 w 208"/>
                  <a:gd name="T58" fmla="+- 0 7331 7331"/>
                  <a:gd name="T59" fmla="*/ 7331 h 25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208" h="257">
                    <a:moveTo>
                      <a:pt x="157" y="0"/>
                    </a:moveTo>
                    <a:lnTo>
                      <a:pt x="121" y="50"/>
                    </a:lnTo>
                    <a:lnTo>
                      <a:pt x="86" y="99"/>
                    </a:lnTo>
                    <a:lnTo>
                      <a:pt x="42" y="166"/>
                    </a:lnTo>
                    <a:lnTo>
                      <a:pt x="0" y="231"/>
                    </a:lnTo>
                    <a:lnTo>
                      <a:pt x="24" y="247"/>
                    </a:lnTo>
                    <a:lnTo>
                      <a:pt x="51" y="257"/>
                    </a:lnTo>
                    <a:lnTo>
                      <a:pt x="61" y="241"/>
                    </a:lnTo>
                    <a:lnTo>
                      <a:pt x="71" y="225"/>
                    </a:lnTo>
                    <a:lnTo>
                      <a:pt x="114" y="159"/>
                    </a:lnTo>
                    <a:lnTo>
                      <a:pt x="149" y="109"/>
                    </a:lnTo>
                    <a:lnTo>
                      <a:pt x="184" y="59"/>
                    </a:lnTo>
                    <a:lnTo>
                      <a:pt x="208" y="25"/>
                    </a:lnTo>
                    <a:lnTo>
                      <a:pt x="184" y="9"/>
                    </a:lnTo>
                    <a:lnTo>
                      <a:pt x="157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6456" y="7821"/>
              <a:ext cx="182" cy="267"/>
              <a:chOff x="6456" y="7821"/>
              <a:chExt cx="182" cy="267"/>
            </a:xfrm>
          </p:grpSpPr>
          <p:sp>
            <p:nvSpPr>
              <p:cNvPr id="576" name="Freeform 15"/>
              <p:cNvSpPr>
                <a:spLocks/>
              </p:cNvSpPr>
              <p:nvPr/>
            </p:nvSpPr>
            <p:spPr bwMode="auto">
              <a:xfrm>
                <a:off x="6456" y="7821"/>
                <a:ext cx="182" cy="267"/>
              </a:xfrm>
              <a:custGeom>
                <a:avLst/>
                <a:gdLst>
                  <a:gd name="T0" fmla="+- 0 6582 6456"/>
                  <a:gd name="T1" fmla="*/ T0 w 182"/>
                  <a:gd name="T2" fmla="+- 0 7821 7821"/>
                  <a:gd name="T3" fmla="*/ 7821 h 267"/>
                  <a:gd name="T4" fmla="+- 0 6553 6456"/>
                  <a:gd name="T5" fmla="*/ T4 w 182"/>
                  <a:gd name="T6" fmla="+- 0 7876 7821"/>
                  <a:gd name="T7" fmla="*/ 7876 h 267"/>
                  <a:gd name="T8" fmla="+- 0 6525 6456"/>
                  <a:gd name="T9" fmla="*/ T8 w 182"/>
                  <a:gd name="T10" fmla="+- 0 7930 7821"/>
                  <a:gd name="T11" fmla="*/ 7930 h 267"/>
                  <a:gd name="T12" fmla="+- 0 6490 6456"/>
                  <a:gd name="T13" fmla="*/ T12 w 182"/>
                  <a:gd name="T14" fmla="+- 0 8000 7821"/>
                  <a:gd name="T15" fmla="*/ 8000 h 267"/>
                  <a:gd name="T16" fmla="+- 0 6456 6456"/>
                  <a:gd name="T17" fmla="*/ T16 w 182"/>
                  <a:gd name="T18" fmla="+- 0 8070 7821"/>
                  <a:gd name="T19" fmla="*/ 8070 h 267"/>
                  <a:gd name="T20" fmla="+- 0 6482 6456"/>
                  <a:gd name="T21" fmla="*/ T20 w 182"/>
                  <a:gd name="T22" fmla="+- 0 8082 7821"/>
                  <a:gd name="T23" fmla="*/ 8082 h 267"/>
                  <a:gd name="T24" fmla="+- 0 6511 6456"/>
                  <a:gd name="T25" fmla="*/ T24 w 182"/>
                  <a:gd name="T26" fmla="+- 0 8088 7821"/>
                  <a:gd name="T27" fmla="*/ 8088 h 267"/>
                  <a:gd name="T28" fmla="+- 0 6519 6456"/>
                  <a:gd name="T29" fmla="*/ T28 w 182"/>
                  <a:gd name="T30" fmla="+- 0 8070 7821"/>
                  <a:gd name="T31" fmla="*/ 8070 h 267"/>
                  <a:gd name="T32" fmla="+- 0 6527 6456"/>
                  <a:gd name="T33" fmla="*/ T32 w 182"/>
                  <a:gd name="T34" fmla="+- 0 8053 7821"/>
                  <a:gd name="T35" fmla="*/ 8053 h 267"/>
                  <a:gd name="T36" fmla="+- 0 6562 6456"/>
                  <a:gd name="T37" fmla="*/ T36 w 182"/>
                  <a:gd name="T38" fmla="+- 0 7982 7821"/>
                  <a:gd name="T39" fmla="*/ 7982 h 267"/>
                  <a:gd name="T40" fmla="+- 0 6589 6456"/>
                  <a:gd name="T41" fmla="*/ T40 w 182"/>
                  <a:gd name="T42" fmla="+- 0 7929 7821"/>
                  <a:gd name="T43" fmla="*/ 7929 h 267"/>
                  <a:gd name="T44" fmla="+- 0 6618 6456"/>
                  <a:gd name="T45" fmla="*/ T44 w 182"/>
                  <a:gd name="T46" fmla="+- 0 7875 7821"/>
                  <a:gd name="T47" fmla="*/ 7875 h 267"/>
                  <a:gd name="T48" fmla="+- 0 6638 6456"/>
                  <a:gd name="T49" fmla="*/ T48 w 182"/>
                  <a:gd name="T50" fmla="+- 0 7838 7821"/>
                  <a:gd name="T51" fmla="*/ 7838 h 267"/>
                  <a:gd name="T52" fmla="+- 0 6614 6456"/>
                  <a:gd name="T53" fmla="*/ T52 w 182"/>
                  <a:gd name="T54" fmla="+- 0 7824 7821"/>
                  <a:gd name="T55" fmla="*/ 7824 h 267"/>
                  <a:gd name="T56" fmla="+- 0 6582 6456"/>
                  <a:gd name="T57" fmla="*/ T56 w 182"/>
                  <a:gd name="T58" fmla="+- 0 7821 7821"/>
                  <a:gd name="T59" fmla="*/ 7821 h 2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182" h="267">
                    <a:moveTo>
                      <a:pt x="126" y="0"/>
                    </a:moveTo>
                    <a:lnTo>
                      <a:pt x="97" y="55"/>
                    </a:lnTo>
                    <a:lnTo>
                      <a:pt x="69" y="109"/>
                    </a:lnTo>
                    <a:lnTo>
                      <a:pt x="34" y="179"/>
                    </a:lnTo>
                    <a:lnTo>
                      <a:pt x="0" y="249"/>
                    </a:lnTo>
                    <a:lnTo>
                      <a:pt x="26" y="261"/>
                    </a:lnTo>
                    <a:lnTo>
                      <a:pt x="55" y="267"/>
                    </a:lnTo>
                    <a:lnTo>
                      <a:pt x="63" y="249"/>
                    </a:lnTo>
                    <a:lnTo>
                      <a:pt x="71" y="232"/>
                    </a:lnTo>
                    <a:lnTo>
                      <a:pt x="106" y="161"/>
                    </a:lnTo>
                    <a:lnTo>
                      <a:pt x="133" y="108"/>
                    </a:lnTo>
                    <a:lnTo>
                      <a:pt x="162" y="54"/>
                    </a:lnTo>
                    <a:lnTo>
                      <a:pt x="182" y="17"/>
                    </a:lnTo>
                    <a:lnTo>
                      <a:pt x="158" y="3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6258" y="8342"/>
              <a:ext cx="144" cy="278"/>
              <a:chOff x="6258" y="8342"/>
              <a:chExt cx="144" cy="278"/>
            </a:xfrm>
          </p:grpSpPr>
          <p:sp>
            <p:nvSpPr>
              <p:cNvPr id="575" name="Freeform 17"/>
              <p:cNvSpPr>
                <a:spLocks/>
              </p:cNvSpPr>
              <p:nvPr/>
            </p:nvSpPr>
            <p:spPr bwMode="auto">
              <a:xfrm>
                <a:off x="6258" y="8342"/>
                <a:ext cx="144" cy="278"/>
              </a:xfrm>
              <a:custGeom>
                <a:avLst/>
                <a:gdLst>
                  <a:gd name="T0" fmla="+- 0 6374 6258"/>
                  <a:gd name="T1" fmla="*/ T0 w 144"/>
                  <a:gd name="T2" fmla="+- 0 8342 8342"/>
                  <a:gd name="T3" fmla="*/ 8342 h 278"/>
                  <a:gd name="T4" fmla="+- 0 6329 6258"/>
                  <a:gd name="T5" fmla="*/ T4 w 144"/>
                  <a:gd name="T6" fmla="+- 0 8385 8342"/>
                  <a:gd name="T7" fmla="*/ 8385 h 278"/>
                  <a:gd name="T8" fmla="+- 0 6309 6258"/>
                  <a:gd name="T9" fmla="*/ T8 w 144"/>
                  <a:gd name="T10" fmla="+- 0 8443 8342"/>
                  <a:gd name="T11" fmla="*/ 8443 h 278"/>
                  <a:gd name="T12" fmla="+- 0 6290 6258"/>
                  <a:gd name="T13" fmla="*/ T12 w 144"/>
                  <a:gd name="T14" fmla="+- 0 8500 8342"/>
                  <a:gd name="T15" fmla="*/ 8500 h 278"/>
                  <a:gd name="T16" fmla="+- 0 6268 6258"/>
                  <a:gd name="T17" fmla="*/ T16 w 144"/>
                  <a:gd name="T18" fmla="+- 0 8575 8342"/>
                  <a:gd name="T19" fmla="*/ 8575 h 278"/>
                  <a:gd name="T20" fmla="+- 0 6258 6258"/>
                  <a:gd name="T21" fmla="*/ T20 w 144"/>
                  <a:gd name="T22" fmla="+- 0 8612 8342"/>
                  <a:gd name="T23" fmla="*/ 8612 h 278"/>
                  <a:gd name="T24" fmla="+- 0 6284 6258"/>
                  <a:gd name="T25" fmla="*/ T24 w 144"/>
                  <a:gd name="T26" fmla="+- 0 8620 8342"/>
                  <a:gd name="T27" fmla="*/ 8620 h 278"/>
                  <a:gd name="T28" fmla="+- 0 6315 6258"/>
                  <a:gd name="T29" fmla="*/ T28 w 144"/>
                  <a:gd name="T30" fmla="+- 0 8618 8342"/>
                  <a:gd name="T31" fmla="*/ 8618 h 278"/>
                  <a:gd name="T32" fmla="+- 0 6320 6258"/>
                  <a:gd name="T33" fmla="*/ T32 w 144"/>
                  <a:gd name="T34" fmla="+- 0 8600 8342"/>
                  <a:gd name="T35" fmla="*/ 8600 h 278"/>
                  <a:gd name="T36" fmla="+- 0 6325 6258"/>
                  <a:gd name="T37" fmla="*/ T36 w 144"/>
                  <a:gd name="T38" fmla="+- 0 8581 8342"/>
                  <a:gd name="T39" fmla="*/ 8581 h 278"/>
                  <a:gd name="T40" fmla="+- 0 6348 6258"/>
                  <a:gd name="T41" fmla="*/ T40 w 144"/>
                  <a:gd name="T42" fmla="+- 0 8506 8342"/>
                  <a:gd name="T43" fmla="*/ 8506 h 278"/>
                  <a:gd name="T44" fmla="+- 0 6367 6258"/>
                  <a:gd name="T45" fmla="*/ T44 w 144"/>
                  <a:gd name="T46" fmla="+- 0 8448 8342"/>
                  <a:gd name="T47" fmla="*/ 8448 h 278"/>
                  <a:gd name="T48" fmla="+- 0 6387 6258"/>
                  <a:gd name="T49" fmla="*/ T48 w 144"/>
                  <a:gd name="T50" fmla="+- 0 8391 8342"/>
                  <a:gd name="T51" fmla="*/ 8391 h 278"/>
                  <a:gd name="T52" fmla="+- 0 6402 6258"/>
                  <a:gd name="T53" fmla="*/ T52 w 144"/>
                  <a:gd name="T54" fmla="+- 0 8352 8342"/>
                  <a:gd name="T55" fmla="*/ 8352 h 278"/>
                  <a:gd name="T56" fmla="+- 0 6374 6258"/>
                  <a:gd name="T57" fmla="*/ T56 w 144"/>
                  <a:gd name="T58" fmla="+- 0 8342 8342"/>
                  <a:gd name="T59" fmla="*/ 8342 h 2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144" h="278">
                    <a:moveTo>
                      <a:pt x="116" y="0"/>
                    </a:moveTo>
                    <a:lnTo>
                      <a:pt x="71" y="43"/>
                    </a:lnTo>
                    <a:lnTo>
                      <a:pt x="51" y="101"/>
                    </a:lnTo>
                    <a:lnTo>
                      <a:pt x="32" y="158"/>
                    </a:lnTo>
                    <a:lnTo>
                      <a:pt x="10" y="233"/>
                    </a:lnTo>
                    <a:lnTo>
                      <a:pt x="0" y="270"/>
                    </a:lnTo>
                    <a:lnTo>
                      <a:pt x="26" y="278"/>
                    </a:lnTo>
                    <a:lnTo>
                      <a:pt x="57" y="276"/>
                    </a:lnTo>
                    <a:lnTo>
                      <a:pt x="62" y="258"/>
                    </a:lnTo>
                    <a:lnTo>
                      <a:pt x="67" y="239"/>
                    </a:lnTo>
                    <a:lnTo>
                      <a:pt x="90" y="164"/>
                    </a:lnTo>
                    <a:lnTo>
                      <a:pt x="109" y="106"/>
                    </a:lnTo>
                    <a:lnTo>
                      <a:pt x="129" y="49"/>
                    </a:lnTo>
                    <a:lnTo>
                      <a:pt x="144" y="10"/>
                    </a:lnTo>
                    <a:lnTo>
                      <a:pt x="116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5" name="Group 18"/>
            <p:cNvGrpSpPr>
              <a:grpSpLocks/>
            </p:cNvGrpSpPr>
            <p:nvPr/>
          </p:nvGrpSpPr>
          <p:grpSpPr bwMode="auto">
            <a:xfrm>
              <a:off x="6156" y="8902"/>
              <a:ext cx="94" cy="284"/>
              <a:chOff x="6156" y="8902"/>
              <a:chExt cx="94" cy="284"/>
            </a:xfrm>
          </p:grpSpPr>
          <p:sp>
            <p:nvSpPr>
              <p:cNvPr id="574" name="Freeform 19"/>
              <p:cNvSpPr>
                <a:spLocks/>
              </p:cNvSpPr>
              <p:nvPr/>
            </p:nvSpPr>
            <p:spPr bwMode="auto">
              <a:xfrm>
                <a:off x="6156" y="8902"/>
                <a:ext cx="94" cy="284"/>
              </a:xfrm>
              <a:custGeom>
                <a:avLst/>
                <a:gdLst>
                  <a:gd name="T0" fmla="+- 0 6222 6156"/>
                  <a:gd name="T1" fmla="*/ T0 w 94"/>
                  <a:gd name="T2" fmla="+- 0 8902 8902"/>
                  <a:gd name="T3" fmla="*/ 8902 h 284"/>
                  <a:gd name="T4" fmla="+- 0 6182 6156"/>
                  <a:gd name="T5" fmla="*/ T4 w 94"/>
                  <a:gd name="T6" fmla="+- 0 8968 8902"/>
                  <a:gd name="T7" fmla="*/ 8968 h 284"/>
                  <a:gd name="T8" fmla="+- 0 6173 6156"/>
                  <a:gd name="T9" fmla="*/ T8 w 94"/>
                  <a:gd name="T10" fmla="+- 0 9028 8902"/>
                  <a:gd name="T11" fmla="*/ 9028 h 284"/>
                  <a:gd name="T12" fmla="+- 0 6164 6156"/>
                  <a:gd name="T13" fmla="*/ T12 w 94"/>
                  <a:gd name="T14" fmla="+- 0 9107 8902"/>
                  <a:gd name="T15" fmla="*/ 9107 h 284"/>
                  <a:gd name="T16" fmla="+- 0 6156 6156"/>
                  <a:gd name="T17" fmla="*/ T16 w 94"/>
                  <a:gd name="T18" fmla="+- 0 9184 8902"/>
                  <a:gd name="T19" fmla="*/ 9184 h 284"/>
                  <a:gd name="T20" fmla="+- 0 6184 6156"/>
                  <a:gd name="T21" fmla="*/ T20 w 94"/>
                  <a:gd name="T22" fmla="+- 0 9186 8902"/>
                  <a:gd name="T23" fmla="*/ 9186 h 284"/>
                  <a:gd name="T24" fmla="+- 0 6212 6156"/>
                  <a:gd name="T25" fmla="*/ T24 w 94"/>
                  <a:gd name="T26" fmla="+- 0 9184 8902"/>
                  <a:gd name="T27" fmla="*/ 9184 h 284"/>
                  <a:gd name="T28" fmla="+- 0 6214 6156"/>
                  <a:gd name="T29" fmla="*/ T28 w 94"/>
                  <a:gd name="T30" fmla="+- 0 9165 8902"/>
                  <a:gd name="T31" fmla="*/ 9165 h 284"/>
                  <a:gd name="T32" fmla="+- 0 6216 6156"/>
                  <a:gd name="T33" fmla="*/ T32 w 94"/>
                  <a:gd name="T34" fmla="+- 0 9145 8902"/>
                  <a:gd name="T35" fmla="*/ 9145 h 284"/>
                  <a:gd name="T36" fmla="+- 0 6225 6156"/>
                  <a:gd name="T37" fmla="*/ T36 w 94"/>
                  <a:gd name="T38" fmla="+- 0 9068 8902"/>
                  <a:gd name="T39" fmla="*/ 9068 h 284"/>
                  <a:gd name="T40" fmla="+- 0 6233 6156"/>
                  <a:gd name="T41" fmla="*/ T40 w 94"/>
                  <a:gd name="T42" fmla="+- 0 9008 8902"/>
                  <a:gd name="T43" fmla="*/ 9008 h 284"/>
                  <a:gd name="T44" fmla="+- 0 6243 6156"/>
                  <a:gd name="T45" fmla="*/ T44 w 94"/>
                  <a:gd name="T46" fmla="+- 0 8947 8902"/>
                  <a:gd name="T47" fmla="*/ 8947 h 284"/>
                  <a:gd name="T48" fmla="+- 0 6250 6156"/>
                  <a:gd name="T49" fmla="*/ T48 w 94"/>
                  <a:gd name="T50" fmla="+- 0 8906 8902"/>
                  <a:gd name="T51" fmla="*/ 8906 h 284"/>
                  <a:gd name="T52" fmla="+- 0 6222 6156"/>
                  <a:gd name="T53" fmla="*/ T52 w 94"/>
                  <a:gd name="T54" fmla="+- 0 8902 8902"/>
                  <a:gd name="T55" fmla="*/ 8902 h 2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94" h="284">
                    <a:moveTo>
                      <a:pt x="66" y="0"/>
                    </a:moveTo>
                    <a:lnTo>
                      <a:pt x="26" y="66"/>
                    </a:lnTo>
                    <a:lnTo>
                      <a:pt x="17" y="126"/>
                    </a:lnTo>
                    <a:lnTo>
                      <a:pt x="8" y="205"/>
                    </a:lnTo>
                    <a:lnTo>
                      <a:pt x="0" y="282"/>
                    </a:lnTo>
                    <a:lnTo>
                      <a:pt x="28" y="284"/>
                    </a:lnTo>
                    <a:lnTo>
                      <a:pt x="56" y="282"/>
                    </a:lnTo>
                    <a:lnTo>
                      <a:pt x="58" y="263"/>
                    </a:lnTo>
                    <a:lnTo>
                      <a:pt x="60" y="243"/>
                    </a:lnTo>
                    <a:lnTo>
                      <a:pt x="69" y="166"/>
                    </a:lnTo>
                    <a:lnTo>
                      <a:pt x="77" y="106"/>
                    </a:lnTo>
                    <a:lnTo>
                      <a:pt x="87" y="45"/>
                    </a:lnTo>
                    <a:lnTo>
                      <a:pt x="94" y="4"/>
                    </a:lnTo>
                    <a:lnTo>
                      <a:pt x="66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6146" y="9474"/>
              <a:ext cx="68" cy="290"/>
              <a:chOff x="6146" y="9474"/>
              <a:chExt cx="68" cy="290"/>
            </a:xfrm>
          </p:grpSpPr>
          <p:sp>
            <p:nvSpPr>
              <p:cNvPr id="573" name="Freeform 21"/>
              <p:cNvSpPr>
                <a:spLocks/>
              </p:cNvSpPr>
              <p:nvPr/>
            </p:nvSpPr>
            <p:spPr bwMode="auto">
              <a:xfrm>
                <a:off x="6146" y="9474"/>
                <a:ext cx="68" cy="290"/>
              </a:xfrm>
              <a:custGeom>
                <a:avLst/>
                <a:gdLst>
                  <a:gd name="T0" fmla="+- 0 6202 6146"/>
                  <a:gd name="T1" fmla="*/ T0 w 68"/>
                  <a:gd name="T2" fmla="+- 0 9474 9474"/>
                  <a:gd name="T3" fmla="*/ 9474 h 290"/>
                  <a:gd name="T4" fmla="+- 0 6174 6146"/>
                  <a:gd name="T5" fmla="*/ T4 w 68"/>
                  <a:gd name="T6" fmla="+- 0 9474 9474"/>
                  <a:gd name="T7" fmla="*/ 9474 h 290"/>
                  <a:gd name="T8" fmla="+- 0 6146 6146"/>
                  <a:gd name="T9" fmla="*/ T8 w 68"/>
                  <a:gd name="T10" fmla="+- 0 9485 9474"/>
                  <a:gd name="T11" fmla="*/ 9485 h 290"/>
                  <a:gd name="T12" fmla="+- 0 6147 6146"/>
                  <a:gd name="T13" fmla="*/ T12 w 68"/>
                  <a:gd name="T14" fmla="+- 0 9547 9474"/>
                  <a:gd name="T15" fmla="*/ 9547 h 290"/>
                  <a:gd name="T16" fmla="+- 0 6149 6146"/>
                  <a:gd name="T17" fmla="*/ T16 w 68"/>
                  <a:gd name="T18" fmla="+- 0 9608 9474"/>
                  <a:gd name="T19" fmla="*/ 9608 h 290"/>
                  <a:gd name="T20" fmla="+- 0 6154 6146"/>
                  <a:gd name="T21" fmla="*/ T20 w 68"/>
                  <a:gd name="T22" fmla="+- 0 9726 9474"/>
                  <a:gd name="T23" fmla="*/ 9726 h 290"/>
                  <a:gd name="T24" fmla="+- 0 6156 6146"/>
                  <a:gd name="T25" fmla="*/ T24 w 68"/>
                  <a:gd name="T26" fmla="+- 0 9764 9474"/>
                  <a:gd name="T27" fmla="*/ 9764 h 290"/>
                  <a:gd name="T28" fmla="+- 0 6186 6146"/>
                  <a:gd name="T29" fmla="*/ T28 w 68"/>
                  <a:gd name="T30" fmla="+- 0 9762 9474"/>
                  <a:gd name="T31" fmla="*/ 9762 h 290"/>
                  <a:gd name="T32" fmla="+- 0 6214 6146"/>
                  <a:gd name="T33" fmla="*/ T32 w 68"/>
                  <a:gd name="T34" fmla="+- 0 9754 9474"/>
                  <a:gd name="T35" fmla="*/ 9754 h 290"/>
                  <a:gd name="T36" fmla="+- 0 6212 6146"/>
                  <a:gd name="T37" fmla="*/ T36 w 68"/>
                  <a:gd name="T38" fmla="+- 0 9735 9474"/>
                  <a:gd name="T39" fmla="*/ 9735 h 290"/>
                  <a:gd name="T40" fmla="+- 0 6210 6146"/>
                  <a:gd name="T41" fmla="*/ T40 w 68"/>
                  <a:gd name="T42" fmla="+- 0 9697 9474"/>
                  <a:gd name="T43" fmla="*/ 9697 h 290"/>
                  <a:gd name="T44" fmla="+- 0 6206 6146"/>
                  <a:gd name="T45" fmla="*/ T44 w 68"/>
                  <a:gd name="T46" fmla="+- 0 9618 9474"/>
                  <a:gd name="T47" fmla="*/ 9618 h 290"/>
                  <a:gd name="T48" fmla="+- 0 6203 6146"/>
                  <a:gd name="T49" fmla="*/ T48 w 68"/>
                  <a:gd name="T50" fmla="+- 0 9558 9474"/>
                  <a:gd name="T51" fmla="*/ 9558 h 290"/>
                  <a:gd name="T52" fmla="+- 0 6202 6146"/>
                  <a:gd name="T53" fmla="*/ T52 w 68"/>
                  <a:gd name="T54" fmla="+- 0 9485 9474"/>
                  <a:gd name="T55" fmla="*/ 9485 h 290"/>
                  <a:gd name="T56" fmla="+- 0 6202 6146"/>
                  <a:gd name="T57" fmla="*/ T56 w 68"/>
                  <a:gd name="T58" fmla="+- 0 9474 9474"/>
                  <a:gd name="T59" fmla="*/ 9474 h 2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68" h="290">
                    <a:moveTo>
                      <a:pt x="56" y="0"/>
                    </a:moveTo>
                    <a:lnTo>
                      <a:pt x="28" y="0"/>
                    </a:lnTo>
                    <a:lnTo>
                      <a:pt x="0" y="11"/>
                    </a:lnTo>
                    <a:lnTo>
                      <a:pt x="1" y="73"/>
                    </a:lnTo>
                    <a:lnTo>
                      <a:pt x="3" y="134"/>
                    </a:lnTo>
                    <a:lnTo>
                      <a:pt x="8" y="252"/>
                    </a:lnTo>
                    <a:lnTo>
                      <a:pt x="10" y="290"/>
                    </a:lnTo>
                    <a:lnTo>
                      <a:pt x="40" y="288"/>
                    </a:lnTo>
                    <a:lnTo>
                      <a:pt x="68" y="280"/>
                    </a:lnTo>
                    <a:lnTo>
                      <a:pt x="66" y="261"/>
                    </a:lnTo>
                    <a:lnTo>
                      <a:pt x="64" y="223"/>
                    </a:lnTo>
                    <a:lnTo>
                      <a:pt x="60" y="144"/>
                    </a:lnTo>
                    <a:lnTo>
                      <a:pt x="57" y="84"/>
                    </a:lnTo>
                    <a:lnTo>
                      <a:pt x="56" y="11"/>
                    </a:lnTo>
                    <a:lnTo>
                      <a:pt x="56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7" name="Group 22"/>
            <p:cNvGrpSpPr>
              <a:grpSpLocks/>
            </p:cNvGrpSpPr>
            <p:nvPr/>
          </p:nvGrpSpPr>
          <p:grpSpPr bwMode="auto">
            <a:xfrm>
              <a:off x="6179" y="10048"/>
              <a:ext cx="59" cy="80"/>
              <a:chOff x="6179" y="10048"/>
              <a:chExt cx="59" cy="80"/>
            </a:xfrm>
          </p:grpSpPr>
          <p:sp>
            <p:nvSpPr>
              <p:cNvPr id="572" name="Freeform 23"/>
              <p:cNvSpPr>
                <a:spLocks/>
              </p:cNvSpPr>
              <p:nvPr/>
            </p:nvSpPr>
            <p:spPr bwMode="auto">
              <a:xfrm>
                <a:off x="6179" y="10048"/>
                <a:ext cx="59" cy="80"/>
              </a:xfrm>
              <a:custGeom>
                <a:avLst/>
                <a:gdLst>
                  <a:gd name="T0" fmla="+- 0 6234 6179"/>
                  <a:gd name="T1" fmla="*/ T0 w 59"/>
                  <a:gd name="T2" fmla="+- 0 10048 10048"/>
                  <a:gd name="T3" fmla="*/ 10048 h 80"/>
                  <a:gd name="T4" fmla="+- 0 6206 6179"/>
                  <a:gd name="T5" fmla="*/ T4 w 59"/>
                  <a:gd name="T6" fmla="+- 0 10048 10048"/>
                  <a:gd name="T7" fmla="*/ 10048 h 80"/>
                  <a:gd name="T8" fmla="+- 0 6179 6179"/>
                  <a:gd name="T9" fmla="*/ T8 w 59"/>
                  <a:gd name="T10" fmla="+- 0 10068 10048"/>
                  <a:gd name="T11" fmla="*/ 10068 h 80"/>
                  <a:gd name="T12" fmla="+- 0 6181 6179"/>
                  <a:gd name="T13" fmla="*/ T12 w 59"/>
                  <a:gd name="T14" fmla="+- 0 10089 10048"/>
                  <a:gd name="T15" fmla="*/ 10089 h 80"/>
                  <a:gd name="T16" fmla="+- 0 6182 6179"/>
                  <a:gd name="T17" fmla="*/ T16 w 59"/>
                  <a:gd name="T18" fmla="+- 0 10108 10048"/>
                  <a:gd name="T19" fmla="*/ 10108 h 80"/>
                  <a:gd name="T20" fmla="+- 0 6182 6179"/>
                  <a:gd name="T21" fmla="*/ T20 w 59"/>
                  <a:gd name="T22" fmla="+- 0 10128 10048"/>
                  <a:gd name="T23" fmla="*/ 10128 h 80"/>
                  <a:gd name="T24" fmla="+- 0 6210 6179"/>
                  <a:gd name="T25" fmla="*/ T24 w 59"/>
                  <a:gd name="T26" fmla="+- 0 10126 10048"/>
                  <a:gd name="T27" fmla="*/ 10126 h 80"/>
                  <a:gd name="T28" fmla="+- 0 6239 6179"/>
                  <a:gd name="T29" fmla="*/ T28 w 59"/>
                  <a:gd name="T30" fmla="+- 0 10108 10048"/>
                  <a:gd name="T31" fmla="*/ 10108 h 80"/>
                  <a:gd name="T32" fmla="+- 0 6237 6179"/>
                  <a:gd name="T33" fmla="*/ T32 w 59"/>
                  <a:gd name="T34" fmla="+- 0 10088 10048"/>
                  <a:gd name="T35" fmla="*/ 10088 h 80"/>
                  <a:gd name="T36" fmla="+- 0 6234 6179"/>
                  <a:gd name="T37" fmla="*/ T36 w 59"/>
                  <a:gd name="T38" fmla="+- 0 10048 10048"/>
                  <a:gd name="T39" fmla="*/ 10048 h 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59" h="80">
                    <a:moveTo>
                      <a:pt x="55" y="0"/>
                    </a:moveTo>
                    <a:lnTo>
                      <a:pt x="27" y="0"/>
                    </a:lnTo>
                    <a:lnTo>
                      <a:pt x="0" y="20"/>
                    </a:lnTo>
                    <a:lnTo>
                      <a:pt x="2" y="41"/>
                    </a:lnTo>
                    <a:lnTo>
                      <a:pt x="3" y="60"/>
                    </a:lnTo>
                    <a:lnTo>
                      <a:pt x="3" y="80"/>
                    </a:lnTo>
                    <a:lnTo>
                      <a:pt x="31" y="78"/>
                    </a:lnTo>
                    <a:lnTo>
                      <a:pt x="60" y="60"/>
                    </a:lnTo>
                    <a:lnTo>
                      <a:pt x="58" y="40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6080" y="10028"/>
              <a:ext cx="254" cy="392"/>
              <a:chOff x="6080" y="10028"/>
              <a:chExt cx="254" cy="392"/>
            </a:xfrm>
          </p:grpSpPr>
          <p:sp>
            <p:nvSpPr>
              <p:cNvPr id="571" name="Freeform 25"/>
              <p:cNvSpPr>
                <a:spLocks/>
              </p:cNvSpPr>
              <p:nvPr/>
            </p:nvSpPr>
            <p:spPr bwMode="auto">
              <a:xfrm>
                <a:off x="6080" y="10028"/>
                <a:ext cx="254" cy="392"/>
              </a:xfrm>
              <a:custGeom>
                <a:avLst/>
                <a:gdLst>
                  <a:gd name="T0" fmla="+- 0 6334 6080"/>
                  <a:gd name="T1" fmla="*/ T0 w 254"/>
                  <a:gd name="T2" fmla="+- 0 10028 10028"/>
                  <a:gd name="T3" fmla="*/ 10028 h 392"/>
                  <a:gd name="T4" fmla="+- 0 6080 6080"/>
                  <a:gd name="T5" fmla="*/ T4 w 254"/>
                  <a:gd name="T6" fmla="+- 0 10048 10028"/>
                  <a:gd name="T7" fmla="*/ 10048 h 392"/>
                  <a:gd name="T8" fmla="+- 0 6236 6080"/>
                  <a:gd name="T9" fmla="*/ T8 w 254"/>
                  <a:gd name="T10" fmla="+- 0 10420 10028"/>
                  <a:gd name="T11" fmla="*/ 10420 h 392"/>
                  <a:gd name="T12" fmla="+- 0 6334 6080"/>
                  <a:gd name="T13" fmla="*/ T12 w 254"/>
                  <a:gd name="T14" fmla="+- 0 10028 10028"/>
                  <a:gd name="T15" fmla="*/ 10028 h 3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54" h="392">
                    <a:moveTo>
                      <a:pt x="254" y="0"/>
                    </a:moveTo>
                    <a:lnTo>
                      <a:pt x="0" y="20"/>
                    </a:lnTo>
                    <a:lnTo>
                      <a:pt x="156" y="392"/>
                    </a:lnTo>
                    <a:lnTo>
                      <a:pt x="254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7294" y="6356"/>
              <a:ext cx="1222" cy="1318"/>
              <a:chOff x="7294" y="6356"/>
              <a:chExt cx="1222" cy="1318"/>
            </a:xfrm>
          </p:grpSpPr>
          <p:sp>
            <p:nvSpPr>
              <p:cNvPr id="570" name="Freeform 27"/>
              <p:cNvSpPr>
                <a:spLocks/>
              </p:cNvSpPr>
              <p:nvPr/>
            </p:nvSpPr>
            <p:spPr bwMode="auto">
              <a:xfrm>
                <a:off x="7294" y="6356"/>
                <a:ext cx="1222" cy="1318"/>
              </a:xfrm>
              <a:custGeom>
                <a:avLst/>
                <a:gdLst>
                  <a:gd name="T0" fmla="+- 0 7564 7294"/>
                  <a:gd name="T1" fmla="*/ T0 w 1222"/>
                  <a:gd name="T2" fmla="+- 0 6356 6356"/>
                  <a:gd name="T3" fmla="*/ 6356 h 1318"/>
                  <a:gd name="T4" fmla="+- 0 7294 7294"/>
                  <a:gd name="T5" fmla="*/ T4 w 1222"/>
                  <a:gd name="T6" fmla="+- 0 6594 6356"/>
                  <a:gd name="T7" fmla="*/ 6594 h 1318"/>
                  <a:gd name="T8" fmla="+- 0 8244 7294"/>
                  <a:gd name="T9" fmla="*/ T8 w 1222"/>
                  <a:gd name="T10" fmla="+- 0 7674 6356"/>
                  <a:gd name="T11" fmla="*/ 7674 h 1318"/>
                  <a:gd name="T12" fmla="+- 0 8380 7294"/>
                  <a:gd name="T13" fmla="*/ T12 w 1222"/>
                  <a:gd name="T14" fmla="+- 0 7556 6356"/>
                  <a:gd name="T15" fmla="*/ 7556 h 1318"/>
                  <a:gd name="T16" fmla="+- 0 8516 7294"/>
                  <a:gd name="T17" fmla="*/ T16 w 1222"/>
                  <a:gd name="T18" fmla="+- 0 7436 6356"/>
                  <a:gd name="T19" fmla="*/ 7436 h 1318"/>
                  <a:gd name="T20" fmla="+- 0 7564 7294"/>
                  <a:gd name="T21" fmla="*/ T20 w 1222"/>
                  <a:gd name="T22" fmla="+- 0 6356 6356"/>
                  <a:gd name="T23" fmla="*/ 6356 h 13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222" h="1318">
                    <a:moveTo>
                      <a:pt x="270" y="0"/>
                    </a:moveTo>
                    <a:lnTo>
                      <a:pt x="0" y="238"/>
                    </a:lnTo>
                    <a:lnTo>
                      <a:pt x="950" y="1318"/>
                    </a:lnTo>
                    <a:lnTo>
                      <a:pt x="1086" y="1200"/>
                    </a:lnTo>
                    <a:lnTo>
                      <a:pt x="1222" y="1080"/>
                    </a:lnTo>
                    <a:lnTo>
                      <a:pt x="270" y="0"/>
                    </a:lnTo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0" name="Group 28"/>
            <p:cNvGrpSpPr>
              <a:grpSpLocks/>
            </p:cNvGrpSpPr>
            <p:nvPr/>
          </p:nvGrpSpPr>
          <p:grpSpPr bwMode="auto">
            <a:xfrm>
              <a:off x="7294" y="6356"/>
              <a:ext cx="1222" cy="1318"/>
              <a:chOff x="7294" y="6356"/>
              <a:chExt cx="1222" cy="1318"/>
            </a:xfrm>
          </p:grpSpPr>
          <p:sp>
            <p:nvSpPr>
              <p:cNvPr id="567" name="Freeform 29"/>
              <p:cNvSpPr>
                <a:spLocks/>
              </p:cNvSpPr>
              <p:nvPr/>
            </p:nvSpPr>
            <p:spPr bwMode="auto">
              <a:xfrm>
                <a:off x="7294" y="6356"/>
                <a:ext cx="1222" cy="1318"/>
              </a:xfrm>
              <a:custGeom>
                <a:avLst/>
                <a:gdLst>
                  <a:gd name="T0" fmla="+- 0 8380 7294"/>
                  <a:gd name="T1" fmla="*/ T0 w 1222"/>
                  <a:gd name="T2" fmla="+- 0 7556 6356"/>
                  <a:gd name="T3" fmla="*/ 7556 h 1318"/>
                  <a:gd name="T4" fmla="+- 0 8244 7294"/>
                  <a:gd name="T5" fmla="*/ T4 w 1222"/>
                  <a:gd name="T6" fmla="+- 0 7674 6356"/>
                  <a:gd name="T7" fmla="*/ 7674 h 1318"/>
                  <a:gd name="T8" fmla="+- 0 7294 7294"/>
                  <a:gd name="T9" fmla="*/ T8 w 1222"/>
                  <a:gd name="T10" fmla="+- 0 6594 6356"/>
                  <a:gd name="T11" fmla="*/ 6594 h 1318"/>
                  <a:gd name="T12" fmla="+- 0 7564 7294"/>
                  <a:gd name="T13" fmla="*/ T12 w 1222"/>
                  <a:gd name="T14" fmla="+- 0 6356 6356"/>
                  <a:gd name="T15" fmla="*/ 6356 h 1318"/>
                  <a:gd name="T16" fmla="+- 0 8516 7294"/>
                  <a:gd name="T17" fmla="*/ T16 w 1222"/>
                  <a:gd name="T18" fmla="+- 0 7436 6356"/>
                  <a:gd name="T19" fmla="*/ 7436 h 1318"/>
                  <a:gd name="T20" fmla="+- 0 8380 7294"/>
                  <a:gd name="T21" fmla="*/ T20 w 1222"/>
                  <a:gd name="T22" fmla="+- 0 7556 6356"/>
                  <a:gd name="T23" fmla="*/ 7556 h 13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222" h="1318">
                    <a:moveTo>
                      <a:pt x="1086" y="1200"/>
                    </a:moveTo>
                    <a:lnTo>
                      <a:pt x="950" y="1318"/>
                    </a:lnTo>
                    <a:lnTo>
                      <a:pt x="0" y="238"/>
                    </a:lnTo>
                    <a:lnTo>
                      <a:pt x="270" y="0"/>
                    </a:lnTo>
                    <a:lnTo>
                      <a:pt x="1222" y="1080"/>
                    </a:lnTo>
                    <a:lnTo>
                      <a:pt x="1086" y="1200"/>
                    </a:lnTo>
                    <a:close/>
                  </a:path>
                </a:pathLst>
              </a:custGeom>
              <a:noFill/>
              <a:ln w="35941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pic>
            <p:nvPicPr>
              <p:cNvPr id="568" name="Picture 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8" y="1402"/>
                <a:ext cx="7648" cy="6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9" name="Picture 3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3" y="7953"/>
                <a:ext cx="469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32"/>
            <p:cNvGrpSpPr>
              <a:grpSpLocks/>
            </p:cNvGrpSpPr>
            <p:nvPr/>
          </p:nvGrpSpPr>
          <p:grpSpPr bwMode="auto">
            <a:xfrm>
              <a:off x="5768" y="4586"/>
              <a:ext cx="1806" cy="2008"/>
              <a:chOff x="5768" y="4586"/>
              <a:chExt cx="1806" cy="2008"/>
            </a:xfrm>
          </p:grpSpPr>
          <p:sp>
            <p:nvSpPr>
              <p:cNvPr id="565" name="Freeform 33"/>
              <p:cNvSpPr>
                <a:spLocks/>
              </p:cNvSpPr>
              <p:nvPr/>
            </p:nvSpPr>
            <p:spPr bwMode="auto">
              <a:xfrm>
                <a:off x="5768" y="4586"/>
                <a:ext cx="1806" cy="2008"/>
              </a:xfrm>
              <a:custGeom>
                <a:avLst/>
                <a:gdLst>
                  <a:gd name="T0" fmla="+- 0 6533 5768"/>
                  <a:gd name="T1" fmla="*/ T0 w 1806"/>
                  <a:gd name="T2" fmla="+- 0 5178 4586"/>
                  <a:gd name="T3" fmla="*/ 5178 h 2008"/>
                  <a:gd name="T4" fmla="+- 0 6050 5768"/>
                  <a:gd name="T5" fmla="*/ T4 w 1806"/>
                  <a:gd name="T6" fmla="+- 0 5178 4586"/>
                  <a:gd name="T7" fmla="*/ 5178 h 2008"/>
                  <a:gd name="T8" fmla="+- 0 7304 5768"/>
                  <a:gd name="T9" fmla="*/ T8 w 1806"/>
                  <a:gd name="T10" fmla="+- 0 6594 4586"/>
                  <a:gd name="T11" fmla="*/ 6594 h 2008"/>
                  <a:gd name="T12" fmla="+- 0 7574 5768"/>
                  <a:gd name="T13" fmla="*/ T12 w 1806"/>
                  <a:gd name="T14" fmla="+- 0 6354 4586"/>
                  <a:gd name="T15" fmla="*/ 6354 h 2008"/>
                  <a:gd name="T16" fmla="+- 0 6533 5768"/>
                  <a:gd name="T17" fmla="*/ T16 w 1806"/>
                  <a:gd name="T18" fmla="+- 0 5178 4586"/>
                  <a:gd name="T19" fmla="*/ 5178 h 20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06" h="2008">
                    <a:moveTo>
                      <a:pt x="765" y="592"/>
                    </a:moveTo>
                    <a:lnTo>
                      <a:pt x="282" y="592"/>
                    </a:lnTo>
                    <a:lnTo>
                      <a:pt x="1536" y="2008"/>
                    </a:lnTo>
                    <a:lnTo>
                      <a:pt x="1806" y="1768"/>
                    </a:lnTo>
                    <a:lnTo>
                      <a:pt x="765" y="592"/>
                    </a:lnTo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6" name="Freeform 34"/>
              <p:cNvSpPr>
                <a:spLocks/>
              </p:cNvSpPr>
              <p:nvPr/>
            </p:nvSpPr>
            <p:spPr bwMode="auto">
              <a:xfrm>
                <a:off x="5768" y="4586"/>
                <a:ext cx="1806" cy="2008"/>
              </a:xfrm>
              <a:custGeom>
                <a:avLst/>
                <a:gdLst>
                  <a:gd name="T0" fmla="+- 0 5768 5768"/>
                  <a:gd name="T1" fmla="*/ T0 w 1806"/>
                  <a:gd name="T2" fmla="+- 0 4586 4586"/>
                  <a:gd name="T3" fmla="*/ 4586 h 2008"/>
                  <a:gd name="T4" fmla="+- 0 5916 5768"/>
                  <a:gd name="T5" fmla="*/ T4 w 1806"/>
                  <a:gd name="T6" fmla="+- 0 5296 4586"/>
                  <a:gd name="T7" fmla="*/ 5296 h 2008"/>
                  <a:gd name="T8" fmla="+- 0 6050 5768"/>
                  <a:gd name="T9" fmla="*/ T8 w 1806"/>
                  <a:gd name="T10" fmla="+- 0 5178 4586"/>
                  <a:gd name="T11" fmla="*/ 5178 h 2008"/>
                  <a:gd name="T12" fmla="+- 0 6533 5768"/>
                  <a:gd name="T13" fmla="*/ T12 w 1806"/>
                  <a:gd name="T14" fmla="+- 0 5178 4586"/>
                  <a:gd name="T15" fmla="*/ 5178 h 2008"/>
                  <a:gd name="T16" fmla="+- 0 6320 5768"/>
                  <a:gd name="T17" fmla="*/ T16 w 1806"/>
                  <a:gd name="T18" fmla="+- 0 4938 4586"/>
                  <a:gd name="T19" fmla="*/ 4938 h 2008"/>
                  <a:gd name="T20" fmla="+- 0 6456 5768"/>
                  <a:gd name="T21" fmla="*/ T20 w 1806"/>
                  <a:gd name="T22" fmla="+- 0 4818 4586"/>
                  <a:gd name="T23" fmla="*/ 4818 h 2008"/>
                  <a:gd name="T24" fmla="+- 0 5768 5768"/>
                  <a:gd name="T25" fmla="*/ T24 w 1806"/>
                  <a:gd name="T26" fmla="+- 0 4586 4586"/>
                  <a:gd name="T27" fmla="*/ 4586 h 20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806" h="2008">
                    <a:moveTo>
                      <a:pt x="0" y="0"/>
                    </a:moveTo>
                    <a:lnTo>
                      <a:pt x="148" y="710"/>
                    </a:lnTo>
                    <a:lnTo>
                      <a:pt x="282" y="592"/>
                    </a:lnTo>
                    <a:lnTo>
                      <a:pt x="765" y="592"/>
                    </a:lnTo>
                    <a:lnTo>
                      <a:pt x="552" y="352"/>
                    </a:lnTo>
                    <a:lnTo>
                      <a:pt x="688" y="23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2" name="Group 35"/>
            <p:cNvGrpSpPr>
              <a:grpSpLocks/>
            </p:cNvGrpSpPr>
            <p:nvPr/>
          </p:nvGrpSpPr>
          <p:grpSpPr bwMode="auto">
            <a:xfrm>
              <a:off x="5768" y="4586"/>
              <a:ext cx="1806" cy="2008"/>
              <a:chOff x="5768" y="4586"/>
              <a:chExt cx="1806" cy="2008"/>
            </a:xfrm>
          </p:grpSpPr>
          <p:sp>
            <p:nvSpPr>
              <p:cNvPr id="564" name="Freeform 36"/>
              <p:cNvSpPr>
                <a:spLocks/>
              </p:cNvSpPr>
              <p:nvPr/>
            </p:nvSpPr>
            <p:spPr bwMode="auto">
              <a:xfrm>
                <a:off x="5768" y="4586"/>
                <a:ext cx="1806" cy="2008"/>
              </a:xfrm>
              <a:custGeom>
                <a:avLst/>
                <a:gdLst>
                  <a:gd name="T0" fmla="+- 0 7574 5768"/>
                  <a:gd name="T1" fmla="*/ T0 w 1806"/>
                  <a:gd name="T2" fmla="+- 0 6354 4586"/>
                  <a:gd name="T3" fmla="*/ 6354 h 2008"/>
                  <a:gd name="T4" fmla="+- 0 6320 5768"/>
                  <a:gd name="T5" fmla="*/ T4 w 1806"/>
                  <a:gd name="T6" fmla="+- 0 4938 4586"/>
                  <a:gd name="T7" fmla="*/ 4938 h 2008"/>
                  <a:gd name="T8" fmla="+- 0 6456 5768"/>
                  <a:gd name="T9" fmla="*/ T8 w 1806"/>
                  <a:gd name="T10" fmla="+- 0 4818 4586"/>
                  <a:gd name="T11" fmla="*/ 4818 h 2008"/>
                  <a:gd name="T12" fmla="+- 0 5768 5768"/>
                  <a:gd name="T13" fmla="*/ T12 w 1806"/>
                  <a:gd name="T14" fmla="+- 0 4586 4586"/>
                  <a:gd name="T15" fmla="*/ 4586 h 2008"/>
                  <a:gd name="T16" fmla="+- 0 5916 5768"/>
                  <a:gd name="T17" fmla="*/ T16 w 1806"/>
                  <a:gd name="T18" fmla="+- 0 5296 4586"/>
                  <a:gd name="T19" fmla="*/ 5296 h 2008"/>
                  <a:gd name="T20" fmla="+- 0 6050 5768"/>
                  <a:gd name="T21" fmla="*/ T20 w 1806"/>
                  <a:gd name="T22" fmla="+- 0 5178 4586"/>
                  <a:gd name="T23" fmla="*/ 5178 h 2008"/>
                  <a:gd name="T24" fmla="+- 0 7304 5768"/>
                  <a:gd name="T25" fmla="*/ T24 w 1806"/>
                  <a:gd name="T26" fmla="+- 0 6594 4586"/>
                  <a:gd name="T27" fmla="*/ 6594 h 2008"/>
                  <a:gd name="T28" fmla="+- 0 7574 5768"/>
                  <a:gd name="T29" fmla="*/ T28 w 1806"/>
                  <a:gd name="T30" fmla="+- 0 6354 4586"/>
                  <a:gd name="T31" fmla="*/ 6354 h 20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1806" h="2008">
                    <a:moveTo>
                      <a:pt x="1806" y="1768"/>
                    </a:moveTo>
                    <a:lnTo>
                      <a:pt x="552" y="352"/>
                    </a:lnTo>
                    <a:lnTo>
                      <a:pt x="688" y="232"/>
                    </a:lnTo>
                    <a:lnTo>
                      <a:pt x="0" y="0"/>
                    </a:lnTo>
                    <a:lnTo>
                      <a:pt x="148" y="710"/>
                    </a:lnTo>
                    <a:lnTo>
                      <a:pt x="282" y="592"/>
                    </a:lnTo>
                    <a:lnTo>
                      <a:pt x="1536" y="2008"/>
                    </a:lnTo>
                    <a:lnTo>
                      <a:pt x="1806" y="1768"/>
                    </a:lnTo>
                    <a:close/>
                  </a:path>
                </a:pathLst>
              </a:custGeom>
              <a:noFill/>
              <a:ln w="35941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3" name="Group 37"/>
            <p:cNvGrpSpPr>
              <a:grpSpLocks/>
            </p:cNvGrpSpPr>
            <p:nvPr/>
          </p:nvGrpSpPr>
          <p:grpSpPr bwMode="auto">
            <a:xfrm>
              <a:off x="6038" y="4320"/>
              <a:ext cx="2" cy="57"/>
              <a:chOff x="6038" y="4320"/>
              <a:chExt cx="2" cy="57"/>
            </a:xfrm>
          </p:grpSpPr>
          <p:sp>
            <p:nvSpPr>
              <p:cNvPr id="563" name="Freeform 38"/>
              <p:cNvSpPr>
                <a:spLocks/>
              </p:cNvSpPr>
              <p:nvPr/>
            </p:nvSpPr>
            <p:spPr bwMode="auto">
              <a:xfrm>
                <a:off x="6038" y="4320"/>
                <a:ext cx="2" cy="57"/>
              </a:xfrm>
              <a:custGeom>
                <a:avLst/>
                <a:gdLst>
                  <a:gd name="T0" fmla="+- 0 4320 4320"/>
                  <a:gd name="T1" fmla="*/ 4320 h 57"/>
                  <a:gd name="T2" fmla="+- 0 4376 4320"/>
                  <a:gd name="T3" fmla="*/ 4376 h 57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57">
                    <a:moveTo>
                      <a:pt x="0" y="0"/>
                    </a:moveTo>
                    <a:lnTo>
                      <a:pt x="0" y="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4" name="Group 39"/>
            <p:cNvGrpSpPr>
              <a:grpSpLocks/>
            </p:cNvGrpSpPr>
            <p:nvPr/>
          </p:nvGrpSpPr>
          <p:grpSpPr bwMode="auto">
            <a:xfrm>
              <a:off x="7168" y="6684"/>
              <a:ext cx="2" cy="57"/>
              <a:chOff x="7168" y="6684"/>
              <a:chExt cx="2" cy="57"/>
            </a:xfrm>
          </p:grpSpPr>
          <p:sp>
            <p:nvSpPr>
              <p:cNvPr id="562" name="Freeform 40"/>
              <p:cNvSpPr>
                <a:spLocks/>
              </p:cNvSpPr>
              <p:nvPr/>
            </p:nvSpPr>
            <p:spPr bwMode="auto">
              <a:xfrm>
                <a:off x="7168" y="6684"/>
                <a:ext cx="2" cy="57"/>
              </a:xfrm>
              <a:custGeom>
                <a:avLst/>
                <a:gdLst>
                  <a:gd name="T0" fmla="+- 0 6684 6684"/>
                  <a:gd name="T1" fmla="*/ 6684 h 57"/>
                  <a:gd name="T2" fmla="+- 0 6740 6684"/>
                  <a:gd name="T3" fmla="*/ 6740 h 57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57">
                    <a:moveTo>
                      <a:pt x="0" y="0"/>
                    </a:moveTo>
                    <a:lnTo>
                      <a:pt x="0" y="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5" name="Group 41"/>
            <p:cNvGrpSpPr>
              <a:grpSpLocks/>
            </p:cNvGrpSpPr>
            <p:nvPr/>
          </p:nvGrpSpPr>
          <p:grpSpPr bwMode="auto">
            <a:xfrm>
              <a:off x="7212" y="6609"/>
              <a:ext cx="266" cy="239"/>
              <a:chOff x="7212" y="6609"/>
              <a:chExt cx="266" cy="239"/>
            </a:xfrm>
          </p:grpSpPr>
          <p:sp>
            <p:nvSpPr>
              <p:cNvPr id="561" name="Freeform 42"/>
              <p:cNvSpPr>
                <a:spLocks/>
              </p:cNvSpPr>
              <p:nvPr/>
            </p:nvSpPr>
            <p:spPr bwMode="auto">
              <a:xfrm>
                <a:off x="7212" y="6609"/>
                <a:ext cx="266" cy="239"/>
              </a:xfrm>
              <a:custGeom>
                <a:avLst/>
                <a:gdLst>
                  <a:gd name="T0" fmla="+- 0 7438 7212"/>
                  <a:gd name="T1" fmla="*/ T0 w 266"/>
                  <a:gd name="T2" fmla="+- 0 6609 6609"/>
                  <a:gd name="T3" fmla="*/ 6609 h 239"/>
                  <a:gd name="T4" fmla="+- 0 7423 7212"/>
                  <a:gd name="T5" fmla="*/ T4 w 266"/>
                  <a:gd name="T6" fmla="+- 0 6623 6609"/>
                  <a:gd name="T7" fmla="*/ 6623 h 239"/>
                  <a:gd name="T8" fmla="+- 0 7346 7212"/>
                  <a:gd name="T9" fmla="*/ T8 w 266"/>
                  <a:gd name="T10" fmla="+- 0 6691 6609"/>
                  <a:gd name="T11" fmla="*/ 6691 h 239"/>
                  <a:gd name="T12" fmla="+- 0 7271 7212"/>
                  <a:gd name="T13" fmla="*/ T12 w 266"/>
                  <a:gd name="T14" fmla="+- 0 6756 6609"/>
                  <a:gd name="T15" fmla="*/ 6756 h 239"/>
                  <a:gd name="T16" fmla="+- 0 7212 7212"/>
                  <a:gd name="T17" fmla="*/ T16 w 266"/>
                  <a:gd name="T18" fmla="+- 0 6806 6609"/>
                  <a:gd name="T19" fmla="*/ 6806 h 239"/>
                  <a:gd name="T20" fmla="+- 0 7232 7212"/>
                  <a:gd name="T21" fmla="*/ T20 w 266"/>
                  <a:gd name="T22" fmla="+- 0 6828 6609"/>
                  <a:gd name="T23" fmla="*/ 6828 h 239"/>
                  <a:gd name="T24" fmla="+- 0 7252 7212"/>
                  <a:gd name="T25" fmla="*/ T24 w 266"/>
                  <a:gd name="T26" fmla="+- 0 6848 6609"/>
                  <a:gd name="T27" fmla="*/ 6848 h 239"/>
                  <a:gd name="T28" fmla="+- 0 7401 7212"/>
                  <a:gd name="T29" fmla="*/ T28 w 266"/>
                  <a:gd name="T30" fmla="+- 0 6718 6609"/>
                  <a:gd name="T31" fmla="*/ 6718 h 239"/>
                  <a:gd name="T32" fmla="+- 0 7478 7212"/>
                  <a:gd name="T33" fmla="*/ T32 w 266"/>
                  <a:gd name="T34" fmla="+- 0 6650 6609"/>
                  <a:gd name="T35" fmla="*/ 6650 h 239"/>
                  <a:gd name="T36" fmla="+- 0 7458 7212"/>
                  <a:gd name="T37" fmla="*/ T36 w 266"/>
                  <a:gd name="T38" fmla="+- 0 6630 6609"/>
                  <a:gd name="T39" fmla="*/ 6630 h 239"/>
                  <a:gd name="T40" fmla="+- 0 7438 7212"/>
                  <a:gd name="T41" fmla="*/ T40 w 266"/>
                  <a:gd name="T42" fmla="+- 0 6609 6609"/>
                  <a:gd name="T43" fmla="*/ 6609 h 23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266" h="239">
                    <a:moveTo>
                      <a:pt x="226" y="0"/>
                    </a:moveTo>
                    <a:lnTo>
                      <a:pt x="211" y="14"/>
                    </a:lnTo>
                    <a:lnTo>
                      <a:pt x="134" y="82"/>
                    </a:lnTo>
                    <a:lnTo>
                      <a:pt x="59" y="147"/>
                    </a:lnTo>
                    <a:lnTo>
                      <a:pt x="0" y="197"/>
                    </a:lnTo>
                    <a:lnTo>
                      <a:pt x="20" y="219"/>
                    </a:lnTo>
                    <a:lnTo>
                      <a:pt x="40" y="239"/>
                    </a:lnTo>
                    <a:lnTo>
                      <a:pt x="189" y="109"/>
                    </a:lnTo>
                    <a:lnTo>
                      <a:pt x="266" y="41"/>
                    </a:lnTo>
                    <a:lnTo>
                      <a:pt x="246" y="21"/>
                    </a:lnTo>
                    <a:lnTo>
                      <a:pt x="22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6" name="Group 43"/>
            <p:cNvGrpSpPr>
              <a:grpSpLocks/>
            </p:cNvGrpSpPr>
            <p:nvPr/>
          </p:nvGrpSpPr>
          <p:grpSpPr bwMode="auto">
            <a:xfrm>
              <a:off x="6766" y="6989"/>
              <a:ext cx="264" cy="209"/>
              <a:chOff x="6766" y="6989"/>
              <a:chExt cx="264" cy="209"/>
            </a:xfrm>
          </p:grpSpPr>
          <p:sp>
            <p:nvSpPr>
              <p:cNvPr id="560" name="Freeform 44"/>
              <p:cNvSpPr>
                <a:spLocks/>
              </p:cNvSpPr>
              <p:nvPr/>
            </p:nvSpPr>
            <p:spPr bwMode="auto">
              <a:xfrm>
                <a:off x="6766" y="6989"/>
                <a:ext cx="264" cy="209"/>
              </a:xfrm>
              <a:custGeom>
                <a:avLst/>
                <a:gdLst>
                  <a:gd name="T0" fmla="+- 0 6987 6766"/>
                  <a:gd name="T1" fmla="*/ T0 w 264"/>
                  <a:gd name="T2" fmla="+- 0 6989 6989"/>
                  <a:gd name="T3" fmla="*/ 6989 h 209"/>
                  <a:gd name="T4" fmla="+- 0 6907 6766"/>
                  <a:gd name="T5" fmla="*/ T4 w 264"/>
                  <a:gd name="T6" fmla="+- 0 7052 6989"/>
                  <a:gd name="T7" fmla="*/ 7052 h 209"/>
                  <a:gd name="T8" fmla="+- 0 6766 6766"/>
                  <a:gd name="T9" fmla="*/ T8 w 264"/>
                  <a:gd name="T10" fmla="+- 0 7160 6989"/>
                  <a:gd name="T11" fmla="*/ 7160 h 209"/>
                  <a:gd name="T12" fmla="+- 0 6782 6766"/>
                  <a:gd name="T13" fmla="*/ T12 w 264"/>
                  <a:gd name="T14" fmla="+- 0 7182 6989"/>
                  <a:gd name="T15" fmla="*/ 7182 h 209"/>
                  <a:gd name="T16" fmla="+- 0 6870 6766"/>
                  <a:gd name="T17" fmla="*/ T16 w 264"/>
                  <a:gd name="T18" fmla="+- 0 7152 6989"/>
                  <a:gd name="T19" fmla="*/ 7152 h 209"/>
                  <a:gd name="T20" fmla="+- 0 6982 6766"/>
                  <a:gd name="T21" fmla="*/ T20 w 264"/>
                  <a:gd name="T22" fmla="+- 0 7066 6989"/>
                  <a:gd name="T23" fmla="*/ 7066 h 209"/>
                  <a:gd name="T24" fmla="+- 0 7030 6766"/>
                  <a:gd name="T25" fmla="*/ T24 w 264"/>
                  <a:gd name="T26" fmla="+- 0 7028 6989"/>
                  <a:gd name="T27" fmla="*/ 7028 h 209"/>
                  <a:gd name="T28" fmla="+- 0 7012 6766"/>
                  <a:gd name="T29" fmla="*/ T28 w 264"/>
                  <a:gd name="T30" fmla="+- 0 7006 6989"/>
                  <a:gd name="T31" fmla="*/ 7006 h 209"/>
                  <a:gd name="T32" fmla="+- 0 6987 6766"/>
                  <a:gd name="T33" fmla="*/ T32 w 264"/>
                  <a:gd name="T34" fmla="+- 0 6989 6989"/>
                  <a:gd name="T35" fmla="*/ 6989 h 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64" h="209">
                    <a:moveTo>
                      <a:pt x="221" y="0"/>
                    </a:moveTo>
                    <a:lnTo>
                      <a:pt x="141" y="63"/>
                    </a:lnTo>
                    <a:lnTo>
                      <a:pt x="0" y="171"/>
                    </a:lnTo>
                    <a:lnTo>
                      <a:pt x="16" y="193"/>
                    </a:lnTo>
                    <a:lnTo>
                      <a:pt x="104" y="163"/>
                    </a:lnTo>
                    <a:lnTo>
                      <a:pt x="216" y="77"/>
                    </a:lnTo>
                    <a:lnTo>
                      <a:pt x="264" y="39"/>
                    </a:lnTo>
                    <a:lnTo>
                      <a:pt x="246" y="17"/>
                    </a:lnTo>
                    <a:lnTo>
                      <a:pt x="22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7" name="Group 45"/>
            <p:cNvGrpSpPr>
              <a:grpSpLocks/>
            </p:cNvGrpSpPr>
            <p:nvPr/>
          </p:nvGrpSpPr>
          <p:grpSpPr bwMode="auto">
            <a:xfrm>
              <a:off x="6290" y="7327"/>
              <a:ext cx="272" cy="196"/>
              <a:chOff x="6290" y="7327"/>
              <a:chExt cx="272" cy="196"/>
            </a:xfrm>
          </p:grpSpPr>
          <p:sp>
            <p:nvSpPr>
              <p:cNvPr id="559" name="Freeform 46"/>
              <p:cNvSpPr>
                <a:spLocks/>
              </p:cNvSpPr>
              <p:nvPr/>
            </p:nvSpPr>
            <p:spPr bwMode="auto">
              <a:xfrm>
                <a:off x="6290" y="7327"/>
                <a:ext cx="272" cy="196"/>
              </a:xfrm>
              <a:custGeom>
                <a:avLst/>
                <a:gdLst>
                  <a:gd name="T0" fmla="+- 0 6526 6290"/>
                  <a:gd name="T1" fmla="*/ T0 w 272"/>
                  <a:gd name="T2" fmla="+- 0 7327 7327"/>
                  <a:gd name="T3" fmla="*/ 7327 h 196"/>
                  <a:gd name="T4" fmla="+- 0 6491 6290"/>
                  <a:gd name="T5" fmla="*/ T4 w 272"/>
                  <a:gd name="T6" fmla="+- 0 7350 7327"/>
                  <a:gd name="T7" fmla="*/ 7350 h 196"/>
                  <a:gd name="T8" fmla="+- 0 6440 6290"/>
                  <a:gd name="T9" fmla="*/ T8 w 272"/>
                  <a:gd name="T10" fmla="+- 0 7384 7327"/>
                  <a:gd name="T11" fmla="*/ 7384 h 196"/>
                  <a:gd name="T12" fmla="+- 0 6390 6290"/>
                  <a:gd name="T13" fmla="*/ T12 w 272"/>
                  <a:gd name="T14" fmla="+- 0 7416 7327"/>
                  <a:gd name="T15" fmla="*/ 7416 h 196"/>
                  <a:gd name="T16" fmla="+- 0 6290 6290"/>
                  <a:gd name="T17" fmla="*/ T16 w 272"/>
                  <a:gd name="T18" fmla="+- 0 7478 7327"/>
                  <a:gd name="T19" fmla="*/ 7478 h 196"/>
                  <a:gd name="T20" fmla="+- 0 6306 6290"/>
                  <a:gd name="T21" fmla="*/ T20 w 272"/>
                  <a:gd name="T22" fmla="+- 0 7502 7327"/>
                  <a:gd name="T23" fmla="*/ 7502 h 196"/>
                  <a:gd name="T24" fmla="+- 0 6326 6290"/>
                  <a:gd name="T25" fmla="*/ T24 w 272"/>
                  <a:gd name="T26" fmla="+- 0 7523 7327"/>
                  <a:gd name="T27" fmla="*/ 7523 h 196"/>
                  <a:gd name="T28" fmla="+- 0 6425 6290"/>
                  <a:gd name="T29" fmla="*/ T28 w 272"/>
                  <a:gd name="T30" fmla="+- 0 7460 7327"/>
                  <a:gd name="T31" fmla="*/ 7460 h 196"/>
                  <a:gd name="T32" fmla="+- 0 6528 6290"/>
                  <a:gd name="T33" fmla="*/ T32 w 272"/>
                  <a:gd name="T34" fmla="+- 0 7394 7327"/>
                  <a:gd name="T35" fmla="*/ 7394 h 196"/>
                  <a:gd name="T36" fmla="+- 0 6562 6290"/>
                  <a:gd name="T37" fmla="*/ T36 w 272"/>
                  <a:gd name="T38" fmla="+- 0 7372 7327"/>
                  <a:gd name="T39" fmla="*/ 7372 h 196"/>
                  <a:gd name="T40" fmla="+- 0 6546 6290"/>
                  <a:gd name="T41" fmla="*/ T40 w 272"/>
                  <a:gd name="T42" fmla="+- 0 7348 7327"/>
                  <a:gd name="T43" fmla="*/ 7348 h 196"/>
                  <a:gd name="T44" fmla="+- 0 6526 6290"/>
                  <a:gd name="T45" fmla="*/ T44 w 272"/>
                  <a:gd name="T46" fmla="+- 0 7327 7327"/>
                  <a:gd name="T47" fmla="*/ 7327 h 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272" h="196">
                    <a:moveTo>
                      <a:pt x="236" y="0"/>
                    </a:moveTo>
                    <a:lnTo>
                      <a:pt x="201" y="23"/>
                    </a:lnTo>
                    <a:lnTo>
                      <a:pt x="150" y="57"/>
                    </a:lnTo>
                    <a:lnTo>
                      <a:pt x="100" y="89"/>
                    </a:lnTo>
                    <a:lnTo>
                      <a:pt x="0" y="151"/>
                    </a:lnTo>
                    <a:lnTo>
                      <a:pt x="16" y="175"/>
                    </a:lnTo>
                    <a:lnTo>
                      <a:pt x="36" y="196"/>
                    </a:lnTo>
                    <a:lnTo>
                      <a:pt x="135" y="133"/>
                    </a:lnTo>
                    <a:lnTo>
                      <a:pt x="238" y="67"/>
                    </a:lnTo>
                    <a:lnTo>
                      <a:pt x="272" y="45"/>
                    </a:lnTo>
                    <a:lnTo>
                      <a:pt x="256" y="21"/>
                    </a:lnTo>
                    <a:lnTo>
                      <a:pt x="23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8" name="Group 47"/>
            <p:cNvGrpSpPr>
              <a:grpSpLocks/>
            </p:cNvGrpSpPr>
            <p:nvPr/>
          </p:nvGrpSpPr>
          <p:grpSpPr bwMode="auto">
            <a:xfrm>
              <a:off x="5784" y="7624"/>
              <a:ext cx="284" cy="170"/>
              <a:chOff x="5784" y="7624"/>
              <a:chExt cx="284" cy="170"/>
            </a:xfrm>
          </p:grpSpPr>
          <p:sp>
            <p:nvSpPr>
              <p:cNvPr id="558" name="Freeform 48"/>
              <p:cNvSpPr>
                <a:spLocks/>
              </p:cNvSpPr>
              <p:nvPr/>
            </p:nvSpPr>
            <p:spPr bwMode="auto">
              <a:xfrm>
                <a:off x="5784" y="7624"/>
                <a:ext cx="284" cy="170"/>
              </a:xfrm>
              <a:custGeom>
                <a:avLst/>
                <a:gdLst>
                  <a:gd name="T0" fmla="+- 0 6035 5784"/>
                  <a:gd name="T1" fmla="*/ T0 w 284"/>
                  <a:gd name="T2" fmla="+- 0 7624 7624"/>
                  <a:gd name="T3" fmla="*/ 7624 h 170"/>
                  <a:gd name="T4" fmla="+- 0 5926 5784"/>
                  <a:gd name="T5" fmla="*/ T4 w 284"/>
                  <a:gd name="T6" fmla="+- 0 7680 7624"/>
                  <a:gd name="T7" fmla="*/ 7680 h 170"/>
                  <a:gd name="T8" fmla="+- 0 5872 5784"/>
                  <a:gd name="T9" fmla="*/ T8 w 284"/>
                  <a:gd name="T10" fmla="+- 0 7706 7624"/>
                  <a:gd name="T11" fmla="*/ 7706 h 170"/>
                  <a:gd name="T12" fmla="+- 0 5819 5784"/>
                  <a:gd name="T13" fmla="*/ T12 w 284"/>
                  <a:gd name="T14" fmla="+- 0 7732 7624"/>
                  <a:gd name="T15" fmla="*/ 7732 h 170"/>
                  <a:gd name="T16" fmla="+- 0 5784 5784"/>
                  <a:gd name="T17" fmla="*/ T16 w 284"/>
                  <a:gd name="T18" fmla="+- 0 7748 7624"/>
                  <a:gd name="T19" fmla="*/ 7748 h 170"/>
                  <a:gd name="T20" fmla="+- 0 5796 5784"/>
                  <a:gd name="T21" fmla="*/ T20 w 284"/>
                  <a:gd name="T22" fmla="+- 0 7774 7624"/>
                  <a:gd name="T23" fmla="*/ 7774 h 170"/>
                  <a:gd name="T24" fmla="+- 0 5887 5784"/>
                  <a:gd name="T25" fmla="*/ T24 w 284"/>
                  <a:gd name="T26" fmla="+- 0 7761 7624"/>
                  <a:gd name="T27" fmla="*/ 7761 h 170"/>
                  <a:gd name="T28" fmla="+- 0 5977 5784"/>
                  <a:gd name="T29" fmla="*/ T28 w 284"/>
                  <a:gd name="T30" fmla="+- 0 7718 7624"/>
                  <a:gd name="T31" fmla="*/ 7718 h 170"/>
                  <a:gd name="T32" fmla="+- 0 6050 5784"/>
                  <a:gd name="T33" fmla="*/ T32 w 284"/>
                  <a:gd name="T34" fmla="+- 0 7680 7624"/>
                  <a:gd name="T35" fmla="*/ 7680 h 170"/>
                  <a:gd name="T36" fmla="+- 0 6068 5784"/>
                  <a:gd name="T37" fmla="*/ T36 w 284"/>
                  <a:gd name="T38" fmla="+- 0 7670 7624"/>
                  <a:gd name="T39" fmla="*/ 7670 h 170"/>
                  <a:gd name="T40" fmla="+- 0 6056 5784"/>
                  <a:gd name="T41" fmla="*/ T40 w 284"/>
                  <a:gd name="T42" fmla="+- 0 7644 7624"/>
                  <a:gd name="T43" fmla="*/ 7644 h 170"/>
                  <a:gd name="T44" fmla="+- 0 6035 5784"/>
                  <a:gd name="T45" fmla="*/ T44 w 284"/>
                  <a:gd name="T46" fmla="+- 0 7624 7624"/>
                  <a:gd name="T47" fmla="*/ 7624 h 1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284" h="170">
                    <a:moveTo>
                      <a:pt x="251" y="0"/>
                    </a:moveTo>
                    <a:lnTo>
                      <a:pt x="142" y="56"/>
                    </a:lnTo>
                    <a:lnTo>
                      <a:pt x="88" y="82"/>
                    </a:lnTo>
                    <a:lnTo>
                      <a:pt x="35" y="108"/>
                    </a:lnTo>
                    <a:lnTo>
                      <a:pt x="0" y="124"/>
                    </a:lnTo>
                    <a:lnTo>
                      <a:pt x="12" y="150"/>
                    </a:lnTo>
                    <a:lnTo>
                      <a:pt x="103" y="137"/>
                    </a:lnTo>
                    <a:lnTo>
                      <a:pt x="193" y="94"/>
                    </a:lnTo>
                    <a:lnTo>
                      <a:pt x="266" y="56"/>
                    </a:lnTo>
                    <a:lnTo>
                      <a:pt x="284" y="46"/>
                    </a:lnTo>
                    <a:lnTo>
                      <a:pt x="272" y="20"/>
                    </a:lnTo>
                    <a:lnTo>
                      <a:pt x="25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9" name="Group 49"/>
            <p:cNvGrpSpPr>
              <a:grpSpLocks/>
            </p:cNvGrpSpPr>
            <p:nvPr/>
          </p:nvGrpSpPr>
          <p:grpSpPr bwMode="auto">
            <a:xfrm>
              <a:off x="5252" y="7857"/>
              <a:ext cx="294" cy="139"/>
              <a:chOff x="5252" y="7857"/>
              <a:chExt cx="294" cy="139"/>
            </a:xfrm>
          </p:grpSpPr>
          <p:sp>
            <p:nvSpPr>
              <p:cNvPr id="557" name="Freeform 50"/>
              <p:cNvSpPr>
                <a:spLocks/>
              </p:cNvSpPr>
              <p:nvPr/>
            </p:nvSpPr>
            <p:spPr bwMode="auto">
              <a:xfrm>
                <a:off x="5252" y="7857"/>
                <a:ext cx="294" cy="139"/>
              </a:xfrm>
              <a:custGeom>
                <a:avLst/>
                <a:gdLst>
                  <a:gd name="T0" fmla="+- 0 5517 5252"/>
                  <a:gd name="T1" fmla="*/ T0 w 294"/>
                  <a:gd name="T2" fmla="+- 0 7857 7857"/>
                  <a:gd name="T3" fmla="*/ 7857 h 139"/>
                  <a:gd name="T4" fmla="+- 0 5440 5252"/>
                  <a:gd name="T5" fmla="*/ T4 w 294"/>
                  <a:gd name="T6" fmla="+- 0 7886 7857"/>
                  <a:gd name="T7" fmla="*/ 7886 h 139"/>
                  <a:gd name="T8" fmla="+- 0 5382 5252"/>
                  <a:gd name="T9" fmla="*/ T8 w 294"/>
                  <a:gd name="T10" fmla="+- 0 7905 7857"/>
                  <a:gd name="T11" fmla="*/ 7905 h 139"/>
                  <a:gd name="T12" fmla="+- 0 5252 5252"/>
                  <a:gd name="T13" fmla="*/ T12 w 294"/>
                  <a:gd name="T14" fmla="+- 0 7946 7857"/>
                  <a:gd name="T15" fmla="*/ 7946 h 139"/>
                  <a:gd name="T16" fmla="+- 0 5260 5252"/>
                  <a:gd name="T17" fmla="*/ T16 w 294"/>
                  <a:gd name="T18" fmla="+- 0 7972 7857"/>
                  <a:gd name="T19" fmla="*/ 7972 h 139"/>
                  <a:gd name="T20" fmla="+- 0 5280 5252"/>
                  <a:gd name="T21" fmla="*/ T20 w 294"/>
                  <a:gd name="T22" fmla="+- 0 7997 7857"/>
                  <a:gd name="T23" fmla="*/ 7997 h 139"/>
                  <a:gd name="T24" fmla="+- 0 5353 5252"/>
                  <a:gd name="T25" fmla="*/ T24 w 294"/>
                  <a:gd name="T26" fmla="+- 0 7974 7857"/>
                  <a:gd name="T27" fmla="*/ 7974 h 139"/>
                  <a:gd name="T28" fmla="+- 0 5410 5252"/>
                  <a:gd name="T29" fmla="*/ T28 w 294"/>
                  <a:gd name="T30" fmla="+- 0 7956 7857"/>
                  <a:gd name="T31" fmla="*/ 7956 h 139"/>
                  <a:gd name="T32" fmla="+- 0 5468 5252"/>
                  <a:gd name="T33" fmla="*/ T32 w 294"/>
                  <a:gd name="T34" fmla="+- 0 7936 7857"/>
                  <a:gd name="T35" fmla="*/ 7936 h 139"/>
                  <a:gd name="T36" fmla="+- 0 5507 5252"/>
                  <a:gd name="T37" fmla="*/ T36 w 294"/>
                  <a:gd name="T38" fmla="+- 0 7922 7857"/>
                  <a:gd name="T39" fmla="*/ 7922 h 139"/>
                  <a:gd name="T40" fmla="+- 0 5546 5252"/>
                  <a:gd name="T41" fmla="*/ T40 w 294"/>
                  <a:gd name="T42" fmla="+- 0 7908 7857"/>
                  <a:gd name="T43" fmla="*/ 7908 h 139"/>
                  <a:gd name="T44" fmla="+- 0 5536 5252"/>
                  <a:gd name="T45" fmla="*/ T44 w 294"/>
                  <a:gd name="T46" fmla="+- 0 7882 7857"/>
                  <a:gd name="T47" fmla="*/ 7882 h 139"/>
                  <a:gd name="T48" fmla="+- 0 5517 5252"/>
                  <a:gd name="T49" fmla="*/ T48 w 294"/>
                  <a:gd name="T50" fmla="+- 0 7857 7857"/>
                  <a:gd name="T51" fmla="*/ 7857 h 13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94" h="139">
                    <a:moveTo>
                      <a:pt x="265" y="0"/>
                    </a:moveTo>
                    <a:lnTo>
                      <a:pt x="188" y="29"/>
                    </a:lnTo>
                    <a:lnTo>
                      <a:pt x="130" y="48"/>
                    </a:lnTo>
                    <a:lnTo>
                      <a:pt x="0" y="89"/>
                    </a:lnTo>
                    <a:lnTo>
                      <a:pt x="8" y="115"/>
                    </a:lnTo>
                    <a:lnTo>
                      <a:pt x="28" y="140"/>
                    </a:lnTo>
                    <a:lnTo>
                      <a:pt x="101" y="117"/>
                    </a:lnTo>
                    <a:lnTo>
                      <a:pt x="158" y="99"/>
                    </a:lnTo>
                    <a:lnTo>
                      <a:pt x="216" y="79"/>
                    </a:lnTo>
                    <a:lnTo>
                      <a:pt x="255" y="65"/>
                    </a:lnTo>
                    <a:lnTo>
                      <a:pt x="294" y="51"/>
                    </a:lnTo>
                    <a:lnTo>
                      <a:pt x="284" y="25"/>
                    </a:lnTo>
                    <a:lnTo>
                      <a:pt x="26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30" name="Group 51"/>
            <p:cNvGrpSpPr>
              <a:grpSpLocks/>
            </p:cNvGrpSpPr>
            <p:nvPr/>
          </p:nvGrpSpPr>
          <p:grpSpPr bwMode="auto">
            <a:xfrm>
              <a:off x="4692" y="8013"/>
              <a:ext cx="292" cy="96"/>
              <a:chOff x="4692" y="8013"/>
              <a:chExt cx="292" cy="96"/>
            </a:xfrm>
          </p:grpSpPr>
          <p:sp>
            <p:nvSpPr>
              <p:cNvPr id="556" name="Freeform 52"/>
              <p:cNvSpPr>
                <a:spLocks/>
              </p:cNvSpPr>
              <p:nvPr/>
            </p:nvSpPr>
            <p:spPr bwMode="auto">
              <a:xfrm>
                <a:off x="4692" y="8013"/>
                <a:ext cx="292" cy="96"/>
              </a:xfrm>
              <a:custGeom>
                <a:avLst/>
                <a:gdLst>
                  <a:gd name="T0" fmla="+- 0 4969 4692"/>
                  <a:gd name="T1" fmla="*/ T0 w 292"/>
                  <a:gd name="T2" fmla="+- 0 8013 8013"/>
                  <a:gd name="T3" fmla="*/ 8013 h 96"/>
                  <a:gd name="T4" fmla="+- 0 4907 4692"/>
                  <a:gd name="T5" fmla="*/ T4 w 292"/>
                  <a:gd name="T6" fmla="+- 0 8024 8013"/>
                  <a:gd name="T7" fmla="*/ 8024 h 96"/>
                  <a:gd name="T8" fmla="+- 0 4827 4692"/>
                  <a:gd name="T9" fmla="*/ T8 w 292"/>
                  <a:gd name="T10" fmla="+- 0 8037 8013"/>
                  <a:gd name="T11" fmla="*/ 8037 h 96"/>
                  <a:gd name="T12" fmla="+- 0 4749 4692"/>
                  <a:gd name="T13" fmla="*/ T12 w 292"/>
                  <a:gd name="T14" fmla="+- 0 8046 8013"/>
                  <a:gd name="T15" fmla="*/ 8046 h 96"/>
                  <a:gd name="T16" fmla="+- 0 4692 4692"/>
                  <a:gd name="T17" fmla="*/ T16 w 292"/>
                  <a:gd name="T18" fmla="+- 0 8052 8013"/>
                  <a:gd name="T19" fmla="*/ 8052 h 96"/>
                  <a:gd name="T20" fmla="+- 0 4694 4692"/>
                  <a:gd name="T21" fmla="*/ T20 w 292"/>
                  <a:gd name="T22" fmla="+- 0 8082 8013"/>
                  <a:gd name="T23" fmla="*/ 8082 h 96"/>
                  <a:gd name="T24" fmla="+- 0 4706 4692"/>
                  <a:gd name="T25" fmla="*/ T24 w 292"/>
                  <a:gd name="T26" fmla="+- 0 8109 8013"/>
                  <a:gd name="T27" fmla="*/ 8109 h 96"/>
                  <a:gd name="T28" fmla="+- 0 4783 4692"/>
                  <a:gd name="T29" fmla="*/ T28 w 292"/>
                  <a:gd name="T30" fmla="+- 0 8100 8013"/>
                  <a:gd name="T31" fmla="*/ 8100 h 96"/>
                  <a:gd name="T32" fmla="+- 0 4862 4692"/>
                  <a:gd name="T33" fmla="*/ T32 w 292"/>
                  <a:gd name="T34" fmla="+- 0 8088 8013"/>
                  <a:gd name="T35" fmla="*/ 8088 h 96"/>
                  <a:gd name="T36" fmla="+- 0 4902 4692"/>
                  <a:gd name="T37" fmla="*/ T36 w 292"/>
                  <a:gd name="T38" fmla="+- 0 8082 8013"/>
                  <a:gd name="T39" fmla="*/ 8082 h 96"/>
                  <a:gd name="T40" fmla="+- 0 4984 4692"/>
                  <a:gd name="T41" fmla="*/ T40 w 292"/>
                  <a:gd name="T42" fmla="+- 0 8068 8013"/>
                  <a:gd name="T43" fmla="*/ 8068 h 96"/>
                  <a:gd name="T44" fmla="+- 0 4978 4692"/>
                  <a:gd name="T45" fmla="*/ T44 w 292"/>
                  <a:gd name="T46" fmla="+- 0 8040 8013"/>
                  <a:gd name="T47" fmla="*/ 8040 h 96"/>
                  <a:gd name="T48" fmla="+- 0 4969 4692"/>
                  <a:gd name="T49" fmla="*/ T48 w 292"/>
                  <a:gd name="T50" fmla="+- 0 8013 8013"/>
                  <a:gd name="T51" fmla="*/ 8013 h 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92" h="96">
                    <a:moveTo>
                      <a:pt x="277" y="0"/>
                    </a:moveTo>
                    <a:lnTo>
                      <a:pt x="215" y="11"/>
                    </a:lnTo>
                    <a:lnTo>
                      <a:pt x="135" y="24"/>
                    </a:lnTo>
                    <a:lnTo>
                      <a:pt x="57" y="33"/>
                    </a:lnTo>
                    <a:lnTo>
                      <a:pt x="0" y="39"/>
                    </a:lnTo>
                    <a:lnTo>
                      <a:pt x="2" y="69"/>
                    </a:lnTo>
                    <a:lnTo>
                      <a:pt x="14" y="96"/>
                    </a:lnTo>
                    <a:lnTo>
                      <a:pt x="91" y="87"/>
                    </a:lnTo>
                    <a:lnTo>
                      <a:pt x="170" y="75"/>
                    </a:lnTo>
                    <a:lnTo>
                      <a:pt x="210" y="69"/>
                    </a:lnTo>
                    <a:lnTo>
                      <a:pt x="292" y="55"/>
                    </a:lnTo>
                    <a:lnTo>
                      <a:pt x="286" y="27"/>
                    </a:lnTo>
                    <a:lnTo>
                      <a:pt x="27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31" name="Group 53"/>
            <p:cNvGrpSpPr>
              <a:grpSpLocks/>
            </p:cNvGrpSpPr>
            <p:nvPr/>
          </p:nvGrpSpPr>
          <p:grpSpPr bwMode="auto">
            <a:xfrm>
              <a:off x="4348" y="8068"/>
              <a:ext cx="60" cy="58"/>
              <a:chOff x="4348" y="8068"/>
              <a:chExt cx="60" cy="58"/>
            </a:xfrm>
          </p:grpSpPr>
          <p:sp>
            <p:nvSpPr>
              <p:cNvPr id="555" name="Freeform 54"/>
              <p:cNvSpPr>
                <a:spLocks/>
              </p:cNvSpPr>
              <p:nvPr/>
            </p:nvSpPr>
            <p:spPr bwMode="auto">
              <a:xfrm>
                <a:off x="4348" y="8068"/>
                <a:ext cx="60" cy="58"/>
              </a:xfrm>
              <a:custGeom>
                <a:avLst/>
                <a:gdLst>
                  <a:gd name="T0" fmla="+- 0 4348 4348"/>
                  <a:gd name="T1" fmla="*/ T0 w 60"/>
                  <a:gd name="T2" fmla="+- 0 8097 8068"/>
                  <a:gd name="T3" fmla="*/ 8097 h 58"/>
                  <a:gd name="T4" fmla="+- 0 4408 4348"/>
                  <a:gd name="T5" fmla="*/ T4 w 60"/>
                  <a:gd name="T6" fmla="+- 0 8097 8068"/>
                  <a:gd name="T7" fmla="*/ 8097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0" h="58">
                    <a:moveTo>
                      <a:pt x="0" y="29"/>
                    </a:moveTo>
                    <a:lnTo>
                      <a:pt x="60" y="29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32" name="Group 55"/>
            <p:cNvGrpSpPr>
              <a:grpSpLocks/>
            </p:cNvGrpSpPr>
            <p:nvPr/>
          </p:nvGrpSpPr>
          <p:grpSpPr bwMode="auto">
            <a:xfrm>
              <a:off x="4122" y="8064"/>
              <a:ext cx="226" cy="62"/>
              <a:chOff x="4122" y="8064"/>
              <a:chExt cx="226" cy="62"/>
            </a:xfrm>
          </p:grpSpPr>
          <p:sp>
            <p:nvSpPr>
              <p:cNvPr id="554" name="Freeform 56"/>
              <p:cNvSpPr>
                <a:spLocks/>
              </p:cNvSpPr>
              <p:nvPr/>
            </p:nvSpPr>
            <p:spPr bwMode="auto">
              <a:xfrm>
                <a:off x="4122" y="8064"/>
                <a:ext cx="226" cy="62"/>
              </a:xfrm>
              <a:custGeom>
                <a:avLst/>
                <a:gdLst>
                  <a:gd name="T0" fmla="+- 0 4122 4122"/>
                  <a:gd name="T1" fmla="*/ T0 w 226"/>
                  <a:gd name="T2" fmla="+- 0 8064 8064"/>
                  <a:gd name="T3" fmla="*/ 8064 h 62"/>
                  <a:gd name="T4" fmla="+- 0 4122 4122"/>
                  <a:gd name="T5" fmla="*/ T4 w 226"/>
                  <a:gd name="T6" fmla="+- 0 8092 8064"/>
                  <a:gd name="T7" fmla="*/ 8092 h 62"/>
                  <a:gd name="T8" fmla="+- 0 4127 4122"/>
                  <a:gd name="T9" fmla="*/ T8 w 226"/>
                  <a:gd name="T10" fmla="+- 0 8120 8064"/>
                  <a:gd name="T11" fmla="*/ 8120 h 62"/>
                  <a:gd name="T12" fmla="+- 0 4305 4122"/>
                  <a:gd name="T13" fmla="*/ T12 w 226"/>
                  <a:gd name="T14" fmla="+- 0 8126 8064"/>
                  <a:gd name="T15" fmla="*/ 8126 h 62"/>
                  <a:gd name="T16" fmla="+- 0 4348 4122"/>
                  <a:gd name="T17" fmla="*/ T16 w 226"/>
                  <a:gd name="T18" fmla="+- 0 8126 8064"/>
                  <a:gd name="T19" fmla="*/ 8126 h 62"/>
                  <a:gd name="T20" fmla="+- 0 4348 4122"/>
                  <a:gd name="T21" fmla="*/ T20 w 226"/>
                  <a:gd name="T22" fmla="+- 0 8096 8064"/>
                  <a:gd name="T23" fmla="*/ 8096 h 62"/>
                  <a:gd name="T24" fmla="+- 0 4342 4122"/>
                  <a:gd name="T25" fmla="*/ T24 w 226"/>
                  <a:gd name="T26" fmla="+- 0 8068 8064"/>
                  <a:gd name="T27" fmla="*/ 8068 h 62"/>
                  <a:gd name="T28" fmla="+- 0 4218 4122"/>
                  <a:gd name="T29" fmla="*/ T28 w 226"/>
                  <a:gd name="T30" fmla="+- 0 8066 8064"/>
                  <a:gd name="T31" fmla="*/ 8066 h 62"/>
                  <a:gd name="T32" fmla="+- 0 4122 4122"/>
                  <a:gd name="T33" fmla="*/ T32 w 226"/>
                  <a:gd name="T34" fmla="+- 0 8064 8064"/>
                  <a:gd name="T35" fmla="*/ 8064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26" h="62">
                    <a:moveTo>
                      <a:pt x="0" y="0"/>
                    </a:moveTo>
                    <a:lnTo>
                      <a:pt x="0" y="28"/>
                    </a:lnTo>
                    <a:lnTo>
                      <a:pt x="5" y="56"/>
                    </a:lnTo>
                    <a:lnTo>
                      <a:pt x="183" y="62"/>
                    </a:lnTo>
                    <a:lnTo>
                      <a:pt x="226" y="62"/>
                    </a:lnTo>
                    <a:lnTo>
                      <a:pt x="226" y="32"/>
                    </a:lnTo>
                    <a:lnTo>
                      <a:pt x="220" y="4"/>
                    </a:lnTo>
                    <a:lnTo>
                      <a:pt x="96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33" name="Group 57"/>
            <p:cNvGrpSpPr>
              <a:grpSpLocks/>
            </p:cNvGrpSpPr>
            <p:nvPr/>
          </p:nvGrpSpPr>
          <p:grpSpPr bwMode="auto">
            <a:xfrm>
              <a:off x="3564" y="7956"/>
              <a:ext cx="386" cy="256"/>
              <a:chOff x="3564" y="7956"/>
              <a:chExt cx="386" cy="256"/>
            </a:xfrm>
          </p:grpSpPr>
          <p:sp>
            <p:nvSpPr>
              <p:cNvPr id="552" name="Freeform 58"/>
              <p:cNvSpPr>
                <a:spLocks/>
              </p:cNvSpPr>
              <p:nvPr/>
            </p:nvSpPr>
            <p:spPr bwMode="auto">
              <a:xfrm>
                <a:off x="3564" y="7956"/>
                <a:ext cx="386" cy="256"/>
              </a:xfrm>
              <a:custGeom>
                <a:avLst/>
                <a:gdLst>
                  <a:gd name="T0" fmla="+- 0 3950 3564"/>
                  <a:gd name="T1" fmla="*/ T0 w 386"/>
                  <a:gd name="T2" fmla="+- 0 7956 7956"/>
                  <a:gd name="T3" fmla="*/ 7956 h 256"/>
                  <a:gd name="T4" fmla="+- 0 3564 3564"/>
                  <a:gd name="T5" fmla="*/ T4 w 386"/>
                  <a:gd name="T6" fmla="+- 0 8070 7956"/>
                  <a:gd name="T7" fmla="*/ 8070 h 256"/>
                  <a:gd name="T8" fmla="+- 0 3940 3564"/>
                  <a:gd name="T9" fmla="*/ T8 w 386"/>
                  <a:gd name="T10" fmla="+- 0 8212 7956"/>
                  <a:gd name="T11" fmla="*/ 8212 h 256"/>
                  <a:gd name="T12" fmla="+- 0 3950 3564"/>
                  <a:gd name="T13" fmla="*/ T12 w 386"/>
                  <a:gd name="T14" fmla="+- 0 7956 7956"/>
                  <a:gd name="T15" fmla="*/ 7956 h 2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6" h="256">
                    <a:moveTo>
                      <a:pt x="386" y="0"/>
                    </a:moveTo>
                    <a:lnTo>
                      <a:pt x="0" y="114"/>
                    </a:lnTo>
                    <a:lnTo>
                      <a:pt x="376" y="256"/>
                    </a:lnTo>
                    <a:lnTo>
                      <a:pt x="38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pic>
            <p:nvPicPr>
              <p:cNvPr id="553" name="Picture 5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7" y="7613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oup 60"/>
            <p:cNvGrpSpPr>
              <a:grpSpLocks/>
            </p:cNvGrpSpPr>
            <p:nvPr/>
          </p:nvGrpSpPr>
          <p:grpSpPr bwMode="auto">
            <a:xfrm>
              <a:off x="5680" y="8166"/>
              <a:ext cx="170" cy="200"/>
              <a:chOff x="5680" y="8166"/>
              <a:chExt cx="170" cy="200"/>
            </a:xfrm>
          </p:grpSpPr>
          <p:sp>
            <p:nvSpPr>
              <p:cNvPr id="551" name="Freeform 61"/>
              <p:cNvSpPr>
                <a:spLocks/>
              </p:cNvSpPr>
              <p:nvPr/>
            </p:nvSpPr>
            <p:spPr bwMode="auto">
              <a:xfrm>
                <a:off x="5680" y="8166"/>
                <a:ext cx="170" cy="200"/>
              </a:xfrm>
              <a:custGeom>
                <a:avLst/>
                <a:gdLst>
                  <a:gd name="T0" fmla="+- 0 5810 5680"/>
                  <a:gd name="T1" fmla="*/ T0 w 170"/>
                  <a:gd name="T2" fmla="+- 0 8166 8166"/>
                  <a:gd name="T3" fmla="*/ 8166 h 200"/>
                  <a:gd name="T4" fmla="+- 0 5758 5680"/>
                  <a:gd name="T5" fmla="*/ T4 w 170"/>
                  <a:gd name="T6" fmla="+- 0 8223 8166"/>
                  <a:gd name="T7" fmla="*/ 8223 h 200"/>
                  <a:gd name="T8" fmla="+- 0 5723 5680"/>
                  <a:gd name="T9" fmla="*/ T8 w 170"/>
                  <a:gd name="T10" fmla="+- 0 8272 8166"/>
                  <a:gd name="T11" fmla="*/ 8272 h 200"/>
                  <a:gd name="T12" fmla="+- 0 5690 5680"/>
                  <a:gd name="T13" fmla="*/ T12 w 170"/>
                  <a:gd name="T14" fmla="+- 0 8325 8166"/>
                  <a:gd name="T15" fmla="*/ 8325 h 200"/>
                  <a:gd name="T16" fmla="+- 0 5680 5680"/>
                  <a:gd name="T17" fmla="*/ T16 w 170"/>
                  <a:gd name="T18" fmla="+- 0 8344 8166"/>
                  <a:gd name="T19" fmla="*/ 8344 h 200"/>
                  <a:gd name="T20" fmla="+- 0 5706 5680"/>
                  <a:gd name="T21" fmla="*/ T20 w 170"/>
                  <a:gd name="T22" fmla="+- 0 8358 8166"/>
                  <a:gd name="T23" fmla="*/ 8358 h 200"/>
                  <a:gd name="T24" fmla="+- 0 5734 5680"/>
                  <a:gd name="T25" fmla="*/ T24 w 170"/>
                  <a:gd name="T26" fmla="+- 0 8367 8166"/>
                  <a:gd name="T27" fmla="*/ 8367 h 200"/>
                  <a:gd name="T28" fmla="+- 0 5744 5680"/>
                  <a:gd name="T29" fmla="*/ T28 w 170"/>
                  <a:gd name="T30" fmla="+- 0 8348 8166"/>
                  <a:gd name="T31" fmla="*/ 8348 h 200"/>
                  <a:gd name="T32" fmla="+- 0 5754 5680"/>
                  <a:gd name="T33" fmla="*/ T32 w 170"/>
                  <a:gd name="T34" fmla="+- 0 8330 8166"/>
                  <a:gd name="T35" fmla="*/ 8330 h 200"/>
                  <a:gd name="T36" fmla="+- 0 5788 5680"/>
                  <a:gd name="T37" fmla="*/ T36 w 170"/>
                  <a:gd name="T38" fmla="+- 0 8278 8166"/>
                  <a:gd name="T39" fmla="*/ 8278 h 200"/>
                  <a:gd name="T40" fmla="+- 0 5837 5680"/>
                  <a:gd name="T41" fmla="*/ T40 w 170"/>
                  <a:gd name="T42" fmla="+- 0 8217 8166"/>
                  <a:gd name="T43" fmla="*/ 8217 h 200"/>
                  <a:gd name="T44" fmla="+- 0 5850 5680"/>
                  <a:gd name="T45" fmla="*/ T44 w 170"/>
                  <a:gd name="T46" fmla="+- 0 8204 8166"/>
                  <a:gd name="T47" fmla="*/ 8204 h 200"/>
                  <a:gd name="T48" fmla="+- 0 5830 5680"/>
                  <a:gd name="T49" fmla="*/ T48 w 170"/>
                  <a:gd name="T50" fmla="+- 0 8184 8166"/>
                  <a:gd name="T51" fmla="*/ 8184 h 200"/>
                  <a:gd name="T52" fmla="+- 0 5810 5680"/>
                  <a:gd name="T53" fmla="*/ T52 w 170"/>
                  <a:gd name="T54" fmla="+- 0 8166 8166"/>
                  <a:gd name="T55" fmla="*/ 8166 h 2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170" h="200">
                    <a:moveTo>
                      <a:pt x="130" y="0"/>
                    </a:moveTo>
                    <a:lnTo>
                      <a:pt x="78" y="57"/>
                    </a:lnTo>
                    <a:lnTo>
                      <a:pt x="43" y="106"/>
                    </a:lnTo>
                    <a:lnTo>
                      <a:pt x="10" y="159"/>
                    </a:lnTo>
                    <a:lnTo>
                      <a:pt x="0" y="178"/>
                    </a:lnTo>
                    <a:lnTo>
                      <a:pt x="26" y="192"/>
                    </a:lnTo>
                    <a:lnTo>
                      <a:pt x="54" y="201"/>
                    </a:lnTo>
                    <a:lnTo>
                      <a:pt x="64" y="182"/>
                    </a:lnTo>
                    <a:lnTo>
                      <a:pt x="74" y="164"/>
                    </a:lnTo>
                    <a:lnTo>
                      <a:pt x="108" y="112"/>
                    </a:lnTo>
                    <a:lnTo>
                      <a:pt x="157" y="51"/>
                    </a:lnTo>
                    <a:lnTo>
                      <a:pt x="170" y="38"/>
                    </a:lnTo>
                    <a:lnTo>
                      <a:pt x="150" y="18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35" name="Group 62"/>
            <p:cNvGrpSpPr>
              <a:grpSpLocks/>
            </p:cNvGrpSpPr>
            <p:nvPr/>
          </p:nvGrpSpPr>
          <p:grpSpPr bwMode="auto">
            <a:xfrm>
              <a:off x="5588" y="8349"/>
              <a:ext cx="144" cy="233"/>
              <a:chOff x="5588" y="8349"/>
              <a:chExt cx="144" cy="233"/>
            </a:xfrm>
          </p:grpSpPr>
          <p:sp>
            <p:nvSpPr>
              <p:cNvPr id="550" name="Freeform 63"/>
              <p:cNvSpPr>
                <a:spLocks/>
              </p:cNvSpPr>
              <p:nvPr/>
            </p:nvSpPr>
            <p:spPr bwMode="auto">
              <a:xfrm>
                <a:off x="5588" y="8349"/>
                <a:ext cx="144" cy="233"/>
              </a:xfrm>
              <a:custGeom>
                <a:avLst/>
                <a:gdLst>
                  <a:gd name="T0" fmla="+- 0 5677 5588"/>
                  <a:gd name="T1" fmla="*/ T0 w 144"/>
                  <a:gd name="T2" fmla="+- 0 8349 8349"/>
                  <a:gd name="T3" fmla="*/ 8349 h 233"/>
                  <a:gd name="T4" fmla="+- 0 5644 5588"/>
                  <a:gd name="T5" fmla="*/ T4 w 144"/>
                  <a:gd name="T6" fmla="+- 0 8420 8349"/>
                  <a:gd name="T7" fmla="*/ 8420 h 233"/>
                  <a:gd name="T8" fmla="+- 0 5615 5588"/>
                  <a:gd name="T9" fmla="*/ T8 w 144"/>
                  <a:gd name="T10" fmla="+- 0 8494 8349"/>
                  <a:gd name="T11" fmla="*/ 8494 h 233"/>
                  <a:gd name="T12" fmla="+- 0 5594 5588"/>
                  <a:gd name="T13" fmla="*/ T12 w 144"/>
                  <a:gd name="T14" fmla="+- 0 8553 8349"/>
                  <a:gd name="T15" fmla="*/ 8553 h 233"/>
                  <a:gd name="T16" fmla="+- 0 5588 5588"/>
                  <a:gd name="T17" fmla="*/ T16 w 144"/>
                  <a:gd name="T18" fmla="+- 0 8572 8349"/>
                  <a:gd name="T19" fmla="*/ 8572 h 233"/>
                  <a:gd name="T20" fmla="+- 0 5614 5588"/>
                  <a:gd name="T21" fmla="*/ T20 w 144"/>
                  <a:gd name="T22" fmla="+- 0 8582 8349"/>
                  <a:gd name="T23" fmla="*/ 8582 h 233"/>
                  <a:gd name="T24" fmla="+- 0 5647 5588"/>
                  <a:gd name="T25" fmla="*/ T24 w 144"/>
                  <a:gd name="T26" fmla="+- 0 8572 8349"/>
                  <a:gd name="T27" fmla="*/ 8572 h 233"/>
                  <a:gd name="T28" fmla="+- 0 5654 5588"/>
                  <a:gd name="T29" fmla="*/ T28 w 144"/>
                  <a:gd name="T30" fmla="+- 0 8552 8349"/>
                  <a:gd name="T31" fmla="*/ 8552 h 233"/>
                  <a:gd name="T32" fmla="+- 0 5661 5588"/>
                  <a:gd name="T33" fmla="*/ T32 w 144"/>
                  <a:gd name="T34" fmla="+- 0 8533 8349"/>
                  <a:gd name="T35" fmla="*/ 8533 h 233"/>
                  <a:gd name="T36" fmla="+- 0 5683 5588"/>
                  <a:gd name="T37" fmla="*/ T36 w 144"/>
                  <a:gd name="T38" fmla="+- 0 8477 8349"/>
                  <a:gd name="T39" fmla="*/ 8477 h 233"/>
                  <a:gd name="T40" fmla="+- 0 5715 5588"/>
                  <a:gd name="T41" fmla="*/ T40 w 144"/>
                  <a:gd name="T42" fmla="+- 0 8405 8349"/>
                  <a:gd name="T43" fmla="*/ 8405 h 233"/>
                  <a:gd name="T44" fmla="+- 0 5732 5588"/>
                  <a:gd name="T45" fmla="*/ T44 w 144"/>
                  <a:gd name="T46" fmla="+- 0 8370 8349"/>
                  <a:gd name="T47" fmla="*/ 8370 h 233"/>
                  <a:gd name="T48" fmla="+- 0 5706 5588"/>
                  <a:gd name="T49" fmla="*/ T48 w 144"/>
                  <a:gd name="T50" fmla="+- 0 8358 8349"/>
                  <a:gd name="T51" fmla="*/ 8358 h 233"/>
                  <a:gd name="T52" fmla="+- 0 5677 5588"/>
                  <a:gd name="T53" fmla="*/ T52 w 144"/>
                  <a:gd name="T54" fmla="+- 0 8349 8349"/>
                  <a:gd name="T55" fmla="*/ 8349 h 2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144" h="233">
                    <a:moveTo>
                      <a:pt x="89" y="0"/>
                    </a:moveTo>
                    <a:lnTo>
                      <a:pt x="56" y="71"/>
                    </a:lnTo>
                    <a:lnTo>
                      <a:pt x="27" y="145"/>
                    </a:lnTo>
                    <a:lnTo>
                      <a:pt x="6" y="204"/>
                    </a:lnTo>
                    <a:lnTo>
                      <a:pt x="0" y="223"/>
                    </a:lnTo>
                    <a:lnTo>
                      <a:pt x="26" y="233"/>
                    </a:lnTo>
                    <a:lnTo>
                      <a:pt x="59" y="223"/>
                    </a:lnTo>
                    <a:lnTo>
                      <a:pt x="66" y="203"/>
                    </a:lnTo>
                    <a:lnTo>
                      <a:pt x="73" y="184"/>
                    </a:lnTo>
                    <a:lnTo>
                      <a:pt x="95" y="128"/>
                    </a:lnTo>
                    <a:lnTo>
                      <a:pt x="127" y="56"/>
                    </a:lnTo>
                    <a:lnTo>
                      <a:pt x="144" y="21"/>
                    </a:lnTo>
                    <a:lnTo>
                      <a:pt x="118" y="9"/>
                    </a:lnTo>
                    <a:lnTo>
                      <a:pt x="8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36" name="Group 64"/>
            <p:cNvGrpSpPr>
              <a:grpSpLocks/>
            </p:cNvGrpSpPr>
            <p:nvPr/>
          </p:nvGrpSpPr>
          <p:grpSpPr bwMode="auto">
            <a:xfrm>
              <a:off x="5452" y="8572"/>
              <a:ext cx="188" cy="522"/>
              <a:chOff x="5452" y="8572"/>
              <a:chExt cx="188" cy="522"/>
            </a:xfrm>
          </p:grpSpPr>
          <p:sp>
            <p:nvSpPr>
              <p:cNvPr id="549" name="Freeform 65"/>
              <p:cNvSpPr>
                <a:spLocks/>
              </p:cNvSpPr>
              <p:nvPr/>
            </p:nvSpPr>
            <p:spPr bwMode="auto">
              <a:xfrm>
                <a:off x="5452" y="8572"/>
                <a:ext cx="188" cy="522"/>
              </a:xfrm>
              <a:custGeom>
                <a:avLst/>
                <a:gdLst>
                  <a:gd name="T0" fmla="+- 0 5588 5452"/>
                  <a:gd name="T1" fmla="*/ T0 w 188"/>
                  <a:gd name="T2" fmla="+- 0 8572 8572"/>
                  <a:gd name="T3" fmla="*/ 8572 h 522"/>
                  <a:gd name="T4" fmla="+- 0 5565 5452"/>
                  <a:gd name="T5" fmla="*/ T4 w 188"/>
                  <a:gd name="T6" fmla="+- 0 8646 8572"/>
                  <a:gd name="T7" fmla="*/ 8646 h 522"/>
                  <a:gd name="T8" fmla="+- 0 5543 5452"/>
                  <a:gd name="T9" fmla="*/ T8 w 188"/>
                  <a:gd name="T10" fmla="+- 0 8722 8572"/>
                  <a:gd name="T11" fmla="*/ 8722 h 522"/>
                  <a:gd name="T12" fmla="+- 0 5522 5452"/>
                  <a:gd name="T13" fmla="*/ T12 w 188"/>
                  <a:gd name="T14" fmla="+- 0 8799 8572"/>
                  <a:gd name="T15" fmla="*/ 8799 h 522"/>
                  <a:gd name="T16" fmla="+- 0 5502 5452"/>
                  <a:gd name="T17" fmla="*/ T16 w 188"/>
                  <a:gd name="T18" fmla="+- 0 8877 8572"/>
                  <a:gd name="T19" fmla="*/ 8877 h 522"/>
                  <a:gd name="T20" fmla="+- 0 5471 5452"/>
                  <a:gd name="T21" fmla="*/ T20 w 188"/>
                  <a:gd name="T22" fmla="+- 0 9006 8572"/>
                  <a:gd name="T23" fmla="*/ 9006 h 522"/>
                  <a:gd name="T24" fmla="+- 0 5458 5452"/>
                  <a:gd name="T25" fmla="*/ T24 w 188"/>
                  <a:gd name="T26" fmla="+- 0 9057 8572"/>
                  <a:gd name="T27" fmla="*/ 9057 h 522"/>
                  <a:gd name="T28" fmla="+- 0 5452 5452"/>
                  <a:gd name="T29" fmla="*/ T28 w 188"/>
                  <a:gd name="T30" fmla="+- 0 9082 8572"/>
                  <a:gd name="T31" fmla="*/ 9082 h 522"/>
                  <a:gd name="T32" fmla="+- 0 5508 5452"/>
                  <a:gd name="T33" fmla="*/ T32 w 188"/>
                  <a:gd name="T34" fmla="+- 0 9094 8572"/>
                  <a:gd name="T35" fmla="*/ 9094 h 522"/>
                  <a:gd name="T36" fmla="+- 0 5514 5452"/>
                  <a:gd name="T37" fmla="*/ T36 w 188"/>
                  <a:gd name="T38" fmla="+- 0 9069 8572"/>
                  <a:gd name="T39" fmla="*/ 9069 h 522"/>
                  <a:gd name="T40" fmla="+- 0 5544 5452"/>
                  <a:gd name="T41" fmla="*/ T40 w 188"/>
                  <a:gd name="T42" fmla="+- 0 8942 8572"/>
                  <a:gd name="T43" fmla="*/ 8942 h 522"/>
                  <a:gd name="T44" fmla="+- 0 5551 5452"/>
                  <a:gd name="T45" fmla="*/ T44 w 188"/>
                  <a:gd name="T46" fmla="+- 0 8917 8572"/>
                  <a:gd name="T47" fmla="*/ 8917 h 522"/>
                  <a:gd name="T48" fmla="+- 0 5570 5452"/>
                  <a:gd name="T49" fmla="*/ T48 w 188"/>
                  <a:gd name="T50" fmla="+- 0 8840 8572"/>
                  <a:gd name="T51" fmla="*/ 8840 h 522"/>
                  <a:gd name="T52" fmla="+- 0 5589 5452"/>
                  <a:gd name="T53" fmla="*/ T52 w 188"/>
                  <a:gd name="T54" fmla="+- 0 8763 8572"/>
                  <a:gd name="T55" fmla="*/ 8763 h 522"/>
                  <a:gd name="T56" fmla="+- 0 5610 5452"/>
                  <a:gd name="T57" fmla="*/ T56 w 188"/>
                  <a:gd name="T58" fmla="+- 0 8688 8572"/>
                  <a:gd name="T59" fmla="*/ 8688 h 522"/>
                  <a:gd name="T60" fmla="+- 0 5632 5452"/>
                  <a:gd name="T61" fmla="*/ T60 w 188"/>
                  <a:gd name="T62" fmla="+- 0 8614 8572"/>
                  <a:gd name="T63" fmla="*/ 8614 h 522"/>
                  <a:gd name="T64" fmla="+- 0 5640 5452"/>
                  <a:gd name="T65" fmla="*/ T64 w 188"/>
                  <a:gd name="T66" fmla="+- 0 8590 8572"/>
                  <a:gd name="T67" fmla="*/ 8590 h 522"/>
                  <a:gd name="T68" fmla="+- 0 5614 5452"/>
                  <a:gd name="T69" fmla="*/ T68 w 188"/>
                  <a:gd name="T70" fmla="+- 0 8582 8572"/>
                  <a:gd name="T71" fmla="*/ 8582 h 522"/>
                  <a:gd name="T72" fmla="+- 0 5588 5452"/>
                  <a:gd name="T73" fmla="*/ T72 w 188"/>
                  <a:gd name="T74" fmla="+- 0 8572 8572"/>
                  <a:gd name="T75" fmla="*/ 8572 h 5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188" h="522">
                    <a:moveTo>
                      <a:pt x="136" y="0"/>
                    </a:moveTo>
                    <a:lnTo>
                      <a:pt x="113" y="74"/>
                    </a:lnTo>
                    <a:lnTo>
                      <a:pt x="91" y="150"/>
                    </a:lnTo>
                    <a:lnTo>
                      <a:pt x="70" y="227"/>
                    </a:lnTo>
                    <a:lnTo>
                      <a:pt x="50" y="305"/>
                    </a:lnTo>
                    <a:lnTo>
                      <a:pt x="19" y="434"/>
                    </a:lnTo>
                    <a:lnTo>
                      <a:pt x="6" y="485"/>
                    </a:lnTo>
                    <a:lnTo>
                      <a:pt x="0" y="510"/>
                    </a:lnTo>
                    <a:lnTo>
                      <a:pt x="56" y="522"/>
                    </a:lnTo>
                    <a:lnTo>
                      <a:pt x="62" y="497"/>
                    </a:lnTo>
                    <a:lnTo>
                      <a:pt x="92" y="370"/>
                    </a:lnTo>
                    <a:lnTo>
                      <a:pt x="99" y="345"/>
                    </a:lnTo>
                    <a:lnTo>
                      <a:pt x="118" y="268"/>
                    </a:lnTo>
                    <a:lnTo>
                      <a:pt x="137" y="191"/>
                    </a:lnTo>
                    <a:lnTo>
                      <a:pt x="158" y="116"/>
                    </a:lnTo>
                    <a:lnTo>
                      <a:pt x="180" y="42"/>
                    </a:lnTo>
                    <a:lnTo>
                      <a:pt x="188" y="18"/>
                    </a:lnTo>
                    <a:lnTo>
                      <a:pt x="162" y="10"/>
                    </a:lnTo>
                    <a:lnTo>
                      <a:pt x="13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37" name="Group 66"/>
            <p:cNvGrpSpPr>
              <a:grpSpLocks/>
            </p:cNvGrpSpPr>
            <p:nvPr/>
          </p:nvGrpSpPr>
          <p:grpSpPr bwMode="auto">
            <a:xfrm>
              <a:off x="5306" y="9082"/>
              <a:ext cx="202" cy="456"/>
              <a:chOff x="5306" y="9082"/>
              <a:chExt cx="202" cy="456"/>
            </a:xfrm>
          </p:grpSpPr>
          <p:sp>
            <p:nvSpPr>
              <p:cNvPr id="548" name="Freeform 67"/>
              <p:cNvSpPr>
                <a:spLocks/>
              </p:cNvSpPr>
              <p:nvPr/>
            </p:nvSpPr>
            <p:spPr bwMode="auto">
              <a:xfrm>
                <a:off x="5306" y="9082"/>
                <a:ext cx="202" cy="456"/>
              </a:xfrm>
              <a:custGeom>
                <a:avLst/>
                <a:gdLst>
                  <a:gd name="T0" fmla="+- 0 5452 5306"/>
                  <a:gd name="T1" fmla="*/ T0 w 202"/>
                  <a:gd name="T2" fmla="+- 0 9082 9082"/>
                  <a:gd name="T3" fmla="*/ 9082 h 456"/>
                  <a:gd name="T4" fmla="+- 0 5433 5306"/>
                  <a:gd name="T5" fmla="*/ T4 w 202"/>
                  <a:gd name="T6" fmla="+- 0 9155 9082"/>
                  <a:gd name="T7" fmla="*/ 9155 h 456"/>
                  <a:gd name="T8" fmla="+- 0 5414 5306"/>
                  <a:gd name="T9" fmla="*/ T8 w 202"/>
                  <a:gd name="T10" fmla="+- 0 9226 9082"/>
                  <a:gd name="T11" fmla="*/ 9226 h 456"/>
                  <a:gd name="T12" fmla="+- 0 5393 5306"/>
                  <a:gd name="T13" fmla="*/ T12 w 202"/>
                  <a:gd name="T14" fmla="+- 0 9294 9082"/>
                  <a:gd name="T15" fmla="*/ 9294 h 456"/>
                  <a:gd name="T16" fmla="+- 0 5372 5306"/>
                  <a:gd name="T17" fmla="*/ T16 w 202"/>
                  <a:gd name="T18" fmla="+- 0 9359 9082"/>
                  <a:gd name="T19" fmla="*/ 9359 h 456"/>
                  <a:gd name="T20" fmla="+- 0 5349 5306"/>
                  <a:gd name="T21" fmla="*/ T20 w 202"/>
                  <a:gd name="T22" fmla="+- 0 9419 9082"/>
                  <a:gd name="T23" fmla="*/ 9419 h 456"/>
                  <a:gd name="T24" fmla="+- 0 5324 5306"/>
                  <a:gd name="T25" fmla="*/ T24 w 202"/>
                  <a:gd name="T26" fmla="+- 0 9475 9082"/>
                  <a:gd name="T27" fmla="*/ 9475 h 456"/>
                  <a:gd name="T28" fmla="+- 0 5306 5306"/>
                  <a:gd name="T29" fmla="*/ T28 w 202"/>
                  <a:gd name="T30" fmla="+- 0 9510 9082"/>
                  <a:gd name="T31" fmla="*/ 9510 h 456"/>
                  <a:gd name="T32" fmla="+- 0 5330 5306"/>
                  <a:gd name="T33" fmla="*/ T32 w 202"/>
                  <a:gd name="T34" fmla="+- 0 9524 9082"/>
                  <a:gd name="T35" fmla="*/ 9524 h 456"/>
                  <a:gd name="T36" fmla="+- 0 5384 5306"/>
                  <a:gd name="T37" fmla="*/ T36 w 202"/>
                  <a:gd name="T38" fmla="+- 0 9483 9082"/>
                  <a:gd name="T39" fmla="*/ 9483 h 456"/>
                  <a:gd name="T40" fmla="+- 0 5409 5306"/>
                  <a:gd name="T41" fmla="*/ T40 w 202"/>
                  <a:gd name="T42" fmla="+- 0 9423 9082"/>
                  <a:gd name="T43" fmla="*/ 9423 h 456"/>
                  <a:gd name="T44" fmla="+- 0 5432 5306"/>
                  <a:gd name="T45" fmla="*/ T44 w 202"/>
                  <a:gd name="T46" fmla="+- 0 9358 9082"/>
                  <a:gd name="T47" fmla="*/ 9358 h 456"/>
                  <a:gd name="T48" fmla="+- 0 5454 5306"/>
                  <a:gd name="T49" fmla="*/ T48 w 202"/>
                  <a:gd name="T50" fmla="+- 0 9290 9082"/>
                  <a:gd name="T51" fmla="*/ 9290 h 456"/>
                  <a:gd name="T52" fmla="+- 0 5475 5306"/>
                  <a:gd name="T53" fmla="*/ T52 w 202"/>
                  <a:gd name="T54" fmla="+- 0 9219 9082"/>
                  <a:gd name="T55" fmla="*/ 9219 h 456"/>
                  <a:gd name="T56" fmla="+- 0 5495 5306"/>
                  <a:gd name="T57" fmla="*/ T56 w 202"/>
                  <a:gd name="T58" fmla="+- 0 9145 9082"/>
                  <a:gd name="T59" fmla="*/ 9145 h 456"/>
                  <a:gd name="T60" fmla="+- 0 5508 5306"/>
                  <a:gd name="T61" fmla="*/ T60 w 202"/>
                  <a:gd name="T62" fmla="+- 0 9094 9082"/>
                  <a:gd name="T63" fmla="*/ 9094 h 456"/>
                  <a:gd name="T64" fmla="+- 0 5452 5306"/>
                  <a:gd name="T65" fmla="*/ T64 w 202"/>
                  <a:gd name="T66" fmla="+- 0 9082 9082"/>
                  <a:gd name="T67" fmla="*/ 9082 h 4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202" h="456">
                    <a:moveTo>
                      <a:pt x="146" y="0"/>
                    </a:moveTo>
                    <a:lnTo>
                      <a:pt x="127" y="73"/>
                    </a:lnTo>
                    <a:lnTo>
                      <a:pt x="108" y="144"/>
                    </a:lnTo>
                    <a:lnTo>
                      <a:pt x="87" y="212"/>
                    </a:lnTo>
                    <a:lnTo>
                      <a:pt x="66" y="277"/>
                    </a:lnTo>
                    <a:lnTo>
                      <a:pt x="43" y="337"/>
                    </a:lnTo>
                    <a:lnTo>
                      <a:pt x="18" y="393"/>
                    </a:lnTo>
                    <a:lnTo>
                      <a:pt x="0" y="428"/>
                    </a:lnTo>
                    <a:lnTo>
                      <a:pt x="24" y="442"/>
                    </a:lnTo>
                    <a:lnTo>
                      <a:pt x="78" y="401"/>
                    </a:lnTo>
                    <a:lnTo>
                      <a:pt x="103" y="341"/>
                    </a:lnTo>
                    <a:lnTo>
                      <a:pt x="126" y="276"/>
                    </a:lnTo>
                    <a:lnTo>
                      <a:pt x="148" y="208"/>
                    </a:lnTo>
                    <a:lnTo>
                      <a:pt x="169" y="137"/>
                    </a:lnTo>
                    <a:lnTo>
                      <a:pt x="189" y="63"/>
                    </a:lnTo>
                    <a:lnTo>
                      <a:pt x="202" y="12"/>
                    </a:lnTo>
                    <a:lnTo>
                      <a:pt x="14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38" name="Group 68"/>
            <p:cNvGrpSpPr>
              <a:grpSpLocks/>
            </p:cNvGrpSpPr>
            <p:nvPr/>
          </p:nvGrpSpPr>
          <p:grpSpPr bwMode="auto">
            <a:xfrm>
              <a:off x="5258" y="9516"/>
              <a:ext cx="98" cy="90"/>
              <a:chOff x="5258" y="9516"/>
              <a:chExt cx="98" cy="90"/>
            </a:xfrm>
          </p:grpSpPr>
          <p:sp>
            <p:nvSpPr>
              <p:cNvPr id="547" name="Freeform 69"/>
              <p:cNvSpPr>
                <a:spLocks/>
              </p:cNvSpPr>
              <p:nvPr/>
            </p:nvSpPr>
            <p:spPr bwMode="auto">
              <a:xfrm>
                <a:off x="5258" y="9516"/>
                <a:ext cx="98" cy="90"/>
              </a:xfrm>
              <a:custGeom>
                <a:avLst/>
                <a:gdLst>
                  <a:gd name="T0" fmla="+- 0 5303 5258"/>
                  <a:gd name="T1" fmla="*/ T0 w 98"/>
                  <a:gd name="T2" fmla="+- 0 9516 9516"/>
                  <a:gd name="T3" fmla="*/ 9516 h 90"/>
                  <a:gd name="T4" fmla="+- 0 5293 5258"/>
                  <a:gd name="T5" fmla="*/ T4 w 98"/>
                  <a:gd name="T6" fmla="+- 0 9534 9516"/>
                  <a:gd name="T7" fmla="*/ 9534 h 90"/>
                  <a:gd name="T8" fmla="+- 0 5282 5258"/>
                  <a:gd name="T9" fmla="*/ T8 w 98"/>
                  <a:gd name="T10" fmla="+- 0 9551 9516"/>
                  <a:gd name="T11" fmla="*/ 9551 h 90"/>
                  <a:gd name="T12" fmla="+- 0 5270 5258"/>
                  <a:gd name="T13" fmla="*/ T12 w 98"/>
                  <a:gd name="T14" fmla="+- 0 9567 9516"/>
                  <a:gd name="T15" fmla="*/ 9567 h 90"/>
                  <a:gd name="T16" fmla="+- 0 5258 5258"/>
                  <a:gd name="T17" fmla="*/ T16 w 98"/>
                  <a:gd name="T18" fmla="+- 0 9582 9516"/>
                  <a:gd name="T19" fmla="*/ 9582 h 90"/>
                  <a:gd name="T20" fmla="+- 0 5280 5258"/>
                  <a:gd name="T21" fmla="*/ T20 w 98"/>
                  <a:gd name="T22" fmla="+- 0 9600 9516"/>
                  <a:gd name="T23" fmla="*/ 9600 h 90"/>
                  <a:gd name="T24" fmla="+- 0 5335 5258"/>
                  <a:gd name="T25" fmla="*/ T24 w 98"/>
                  <a:gd name="T26" fmla="+- 0 9573 9516"/>
                  <a:gd name="T27" fmla="*/ 9573 h 90"/>
                  <a:gd name="T28" fmla="+- 0 5356 5258"/>
                  <a:gd name="T29" fmla="*/ T28 w 98"/>
                  <a:gd name="T30" fmla="+- 0 9538 9516"/>
                  <a:gd name="T31" fmla="*/ 9538 h 90"/>
                  <a:gd name="T32" fmla="+- 0 5330 5258"/>
                  <a:gd name="T33" fmla="*/ T32 w 98"/>
                  <a:gd name="T34" fmla="+- 0 9524 9516"/>
                  <a:gd name="T35" fmla="*/ 9524 h 90"/>
                  <a:gd name="T36" fmla="+- 0 5303 5258"/>
                  <a:gd name="T37" fmla="*/ T36 w 98"/>
                  <a:gd name="T38" fmla="+- 0 9516 9516"/>
                  <a:gd name="T39" fmla="*/ 9516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98" h="90">
                    <a:moveTo>
                      <a:pt x="45" y="0"/>
                    </a:moveTo>
                    <a:lnTo>
                      <a:pt x="35" y="18"/>
                    </a:lnTo>
                    <a:lnTo>
                      <a:pt x="24" y="35"/>
                    </a:lnTo>
                    <a:lnTo>
                      <a:pt x="12" y="51"/>
                    </a:lnTo>
                    <a:lnTo>
                      <a:pt x="0" y="66"/>
                    </a:lnTo>
                    <a:lnTo>
                      <a:pt x="22" y="84"/>
                    </a:lnTo>
                    <a:lnTo>
                      <a:pt x="77" y="57"/>
                    </a:lnTo>
                    <a:lnTo>
                      <a:pt x="98" y="22"/>
                    </a:lnTo>
                    <a:lnTo>
                      <a:pt x="72" y="8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39" name="Group 70"/>
            <p:cNvGrpSpPr>
              <a:grpSpLocks/>
            </p:cNvGrpSpPr>
            <p:nvPr/>
          </p:nvGrpSpPr>
          <p:grpSpPr bwMode="auto">
            <a:xfrm>
              <a:off x="5204" y="9596"/>
              <a:ext cx="98" cy="80"/>
              <a:chOff x="5204" y="9596"/>
              <a:chExt cx="98" cy="80"/>
            </a:xfrm>
          </p:grpSpPr>
          <p:sp>
            <p:nvSpPr>
              <p:cNvPr id="546" name="Freeform 71"/>
              <p:cNvSpPr>
                <a:spLocks/>
              </p:cNvSpPr>
              <p:nvPr/>
            </p:nvSpPr>
            <p:spPr bwMode="auto">
              <a:xfrm>
                <a:off x="5204" y="9596"/>
                <a:ext cx="98" cy="80"/>
              </a:xfrm>
              <a:custGeom>
                <a:avLst/>
                <a:gdLst>
                  <a:gd name="T0" fmla="+- 0 5247 5204"/>
                  <a:gd name="T1" fmla="*/ T0 w 98"/>
                  <a:gd name="T2" fmla="+- 0 9596 9596"/>
                  <a:gd name="T3" fmla="*/ 9596 h 80"/>
                  <a:gd name="T4" fmla="+- 0 5234 5204"/>
                  <a:gd name="T5" fmla="*/ T4 w 98"/>
                  <a:gd name="T6" fmla="+- 0 9611 9596"/>
                  <a:gd name="T7" fmla="*/ 9611 h 80"/>
                  <a:gd name="T8" fmla="+- 0 5219 5204"/>
                  <a:gd name="T9" fmla="*/ T8 w 98"/>
                  <a:gd name="T10" fmla="+- 0 9624 9596"/>
                  <a:gd name="T11" fmla="*/ 9624 h 80"/>
                  <a:gd name="T12" fmla="+- 0 5204 5204"/>
                  <a:gd name="T13" fmla="*/ T12 w 98"/>
                  <a:gd name="T14" fmla="+- 0 9636 9596"/>
                  <a:gd name="T15" fmla="*/ 9636 h 80"/>
                  <a:gd name="T16" fmla="+- 0 5220 5204"/>
                  <a:gd name="T17" fmla="*/ T16 w 98"/>
                  <a:gd name="T18" fmla="+- 0 9658 9596"/>
                  <a:gd name="T19" fmla="*/ 9658 h 80"/>
                  <a:gd name="T20" fmla="+- 0 5246 5204"/>
                  <a:gd name="T21" fmla="*/ T20 w 98"/>
                  <a:gd name="T22" fmla="+- 0 9676 9596"/>
                  <a:gd name="T23" fmla="*/ 9676 h 80"/>
                  <a:gd name="T24" fmla="+- 0 5261 5204"/>
                  <a:gd name="T25" fmla="*/ T24 w 98"/>
                  <a:gd name="T26" fmla="+- 0 9663 9596"/>
                  <a:gd name="T27" fmla="*/ 9663 h 80"/>
                  <a:gd name="T28" fmla="+- 0 5275 5204"/>
                  <a:gd name="T29" fmla="*/ T28 w 98"/>
                  <a:gd name="T30" fmla="+- 0 9648 9596"/>
                  <a:gd name="T31" fmla="*/ 9648 h 80"/>
                  <a:gd name="T32" fmla="+- 0 5289 5204"/>
                  <a:gd name="T33" fmla="*/ T32 w 98"/>
                  <a:gd name="T34" fmla="+- 0 9634 9596"/>
                  <a:gd name="T35" fmla="*/ 9634 h 80"/>
                  <a:gd name="T36" fmla="+- 0 5302 5204"/>
                  <a:gd name="T37" fmla="*/ T36 w 98"/>
                  <a:gd name="T38" fmla="+- 0 9618 9596"/>
                  <a:gd name="T39" fmla="*/ 9618 h 80"/>
                  <a:gd name="T40" fmla="+- 0 5280 5204"/>
                  <a:gd name="T41" fmla="*/ T40 w 98"/>
                  <a:gd name="T42" fmla="+- 0 9600 9596"/>
                  <a:gd name="T43" fmla="*/ 9600 h 80"/>
                  <a:gd name="T44" fmla="+- 0 5247 5204"/>
                  <a:gd name="T45" fmla="*/ T44 w 98"/>
                  <a:gd name="T46" fmla="+- 0 9596 9596"/>
                  <a:gd name="T47" fmla="*/ 9596 h 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98" h="80">
                    <a:moveTo>
                      <a:pt x="43" y="0"/>
                    </a:moveTo>
                    <a:lnTo>
                      <a:pt x="30" y="15"/>
                    </a:lnTo>
                    <a:lnTo>
                      <a:pt x="15" y="28"/>
                    </a:lnTo>
                    <a:lnTo>
                      <a:pt x="0" y="40"/>
                    </a:lnTo>
                    <a:lnTo>
                      <a:pt x="16" y="62"/>
                    </a:lnTo>
                    <a:lnTo>
                      <a:pt x="42" y="80"/>
                    </a:lnTo>
                    <a:lnTo>
                      <a:pt x="57" y="67"/>
                    </a:lnTo>
                    <a:lnTo>
                      <a:pt x="71" y="52"/>
                    </a:lnTo>
                    <a:lnTo>
                      <a:pt x="85" y="38"/>
                    </a:lnTo>
                    <a:lnTo>
                      <a:pt x="98" y="22"/>
                    </a:lnTo>
                    <a:lnTo>
                      <a:pt x="76" y="4"/>
                    </a:lnTo>
                    <a:lnTo>
                      <a:pt x="4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40" name="Group 72"/>
            <p:cNvGrpSpPr>
              <a:grpSpLocks/>
            </p:cNvGrpSpPr>
            <p:nvPr/>
          </p:nvGrpSpPr>
          <p:grpSpPr bwMode="auto">
            <a:xfrm>
              <a:off x="5142" y="9642"/>
              <a:ext cx="96" cy="78"/>
              <a:chOff x="5142" y="9642"/>
              <a:chExt cx="96" cy="78"/>
            </a:xfrm>
          </p:grpSpPr>
          <p:sp>
            <p:nvSpPr>
              <p:cNvPr id="545" name="Freeform 73"/>
              <p:cNvSpPr>
                <a:spLocks/>
              </p:cNvSpPr>
              <p:nvPr/>
            </p:nvSpPr>
            <p:spPr bwMode="auto">
              <a:xfrm>
                <a:off x="5142" y="9642"/>
                <a:ext cx="96" cy="78"/>
              </a:xfrm>
              <a:custGeom>
                <a:avLst/>
                <a:gdLst>
                  <a:gd name="T0" fmla="+- 0 5196 5142"/>
                  <a:gd name="T1" fmla="*/ T0 w 96"/>
                  <a:gd name="T2" fmla="+- 0 9642 9642"/>
                  <a:gd name="T3" fmla="*/ 9642 h 78"/>
                  <a:gd name="T4" fmla="+- 0 5179 5142"/>
                  <a:gd name="T5" fmla="*/ T4 w 96"/>
                  <a:gd name="T6" fmla="+- 0 9653 9642"/>
                  <a:gd name="T7" fmla="*/ 9653 h 78"/>
                  <a:gd name="T8" fmla="+- 0 5161 5142"/>
                  <a:gd name="T9" fmla="*/ T8 w 96"/>
                  <a:gd name="T10" fmla="+- 0 9661 9642"/>
                  <a:gd name="T11" fmla="*/ 9661 h 78"/>
                  <a:gd name="T12" fmla="+- 0 5142 5142"/>
                  <a:gd name="T13" fmla="*/ T12 w 96"/>
                  <a:gd name="T14" fmla="+- 0 9668 9642"/>
                  <a:gd name="T15" fmla="*/ 9668 h 78"/>
                  <a:gd name="T16" fmla="+- 0 5152 5142"/>
                  <a:gd name="T17" fmla="*/ T16 w 96"/>
                  <a:gd name="T18" fmla="+- 0 9696 9642"/>
                  <a:gd name="T19" fmla="*/ 9696 h 78"/>
                  <a:gd name="T20" fmla="+- 0 5167 5142"/>
                  <a:gd name="T21" fmla="*/ T20 w 96"/>
                  <a:gd name="T22" fmla="+- 0 9720 9642"/>
                  <a:gd name="T23" fmla="*/ 9720 h 78"/>
                  <a:gd name="T24" fmla="+- 0 5186 5142"/>
                  <a:gd name="T25" fmla="*/ T24 w 96"/>
                  <a:gd name="T26" fmla="+- 0 9713 9642"/>
                  <a:gd name="T27" fmla="*/ 9713 h 78"/>
                  <a:gd name="T28" fmla="+- 0 5204 5142"/>
                  <a:gd name="T29" fmla="*/ T28 w 96"/>
                  <a:gd name="T30" fmla="+- 0 9704 9642"/>
                  <a:gd name="T31" fmla="*/ 9704 h 78"/>
                  <a:gd name="T32" fmla="+- 0 5221 5142"/>
                  <a:gd name="T33" fmla="*/ T32 w 96"/>
                  <a:gd name="T34" fmla="+- 0 9694 9642"/>
                  <a:gd name="T35" fmla="*/ 9694 h 78"/>
                  <a:gd name="T36" fmla="+- 0 5238 5142"/>
                  <a:gd name="T37" fmla="*/ T36 w 96"/>
                  <a:gd name="T38" fmla="+- 0 9682 9642"/>
                  <a:gd name="T39" fmla="*/ 9682 h 78"/>
                  <a:gd name="T40" fmla="+- 0 5220 5142"/>
                  <a:gd name="T41" fmla="*/ T40 w 96"/>
                  <a:gd name="T42" fmla="+- 0 9658 9642"/>
                  <a:gd name="T43" fmla="*/ 9658 h 78"/>
                  <a:gd name="T44" fmla="+- 0 5196 5142"/>
                  <a:gd name="T45" fmla="*/ T44 w 96"/>
                  <a:gd name="T46" fmla="+- 0 9642 9642"/>
                  <a:gd name="T47" fmla="*/ 9642 h 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96" h="78">
                    <a:moveTo>
                      <a:pt x="54" y="0"/>
                    </a:moveTo>
                    <a:lnTo>
                      <a:pt x="37" y="11"/>
                    </a:lnTo>
                    <a:lnTo>
                      <a:pt x="19" y="19"/>
                    </a:lnTo>
                    <a:lnTo>
                      <a:pt x="0" y="26"/>
                    </a:lnTo>
                    <a:lnTo>
                      <a:pt x="10" y="54"/>
                    </a:lnTo>
                    <a:lnTo>
                      <a:pt x="25" y="78"/>
                    </a:lnTo>
                    <a:lnTo>
                      <a:pt x="44" y="71"/>
                    </a:lnTo>
                    <a:lnTo>
                      <a:pt x="62" y="62"/>
                    </a:lnTo>
                    <a:lnTo>
                      <a:pt x="79" y="52"/>
                    </a:lnTo>
                    <a:lnTo>
                      <a:pt x="96" y="40"/>
                    </a:lnTo>
                    <a:lnTo>
                      <a:pt x="78" y="16"/>
                    </a:lnTo>
                    <a:lnTo>
                      <a:pt x="5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41" name="Group 74"/>
            <p:cNvGrpSpPr>
              <a:grpSpLocks/>
            </p:cNvGrpSpPr>
            <p:nvPr/>
          </p:nvGrpSpPr>
          <p:grpSpPr bwMode="auto">
            <a:xfrm>
              <a:off x="5070" y="9672"/>
              <a:ext cx="90" cy="66"/>
              <a:chOff x="5070" y="9672"/>
              <a:chExt cx="90" cy="66"/>
            </a:xfrm>
          </p:grpSpPr>
          <p:sp>
            <p:nvSpPr>
              <p:cNvPr id="544" name="Freeform 75"/>
              <p:cNvSpPr>
                <a:spLocks/>
              </p:cNvSpPr>
              <p:nvPr/>
            </p:nvSpPr>
            <p:spPr bwMode="auto">
              <a:xfrm>
                <a:off x="5070" y="9672"/>
                <a:ext cx="90" cy="66"/>
              </a:xfrm>
              <a:custGeom>
                <a:avLst/>
                <a:gdLst>
                  <a:gd name="T0" fmla="+- 0 5130 5070"/>
                  <a:gd name="T1" fmla="*/ T0 w 90"/>
                  <a:gd name="T2" fmla="+- 0 9672 9672"/>
                  <a:gd name="T3" fmla="*/ 9672 h 66"/>
                  <a:gd name="T4" fmla="+- 0 5111 5070"/>
                  <a:gd name="T5" fmla="*/ T4 w 90"/>
                  <a:gd name="T6" fmla="+- 0 9676 9672"/>
                  <a:gd name="T7" fmla="*/ 9676 h 66"/>
                  <a:gd name="T8" fmla="+- 0 5091 5070"/>
                  <a:gd name="T9" fmla="*/ T8 w 90"/>
                  <a:gd name="T10" fmla="+- 0 9679 9672"/>
                  <a:gd name="T11" fmla="*/ 9679 h 66"/>
                  <a:gd name="T12" fmla="+- 0 5070 5070"/>
                  <a:gd name="T13" fmla="*/ T12 w 90"/>
                  <a:gd name="T14" fmla="+- 0 9680 9672"/>
                  <a:gd name="T15" fmla="*/ 9680 h 66"/>
                  <a:gd name="T16" fmla="+- 0 5070 5070"/>
                  <a:gd name="T17" fmla="*/ T16 w 90"/>
                  <a:gd name="T18" fmla="+- 0 9708 9672"/>
                  <a:gd name="T19" fmla="*/ 9708 h 66"/>
                  <a:gd name="T20" fmla="+- 0 5082 5070"/>
                  <a:gd name="T21" fmla="*/ T20 w 90"/>
                  <a:gd name="T22" fmla="+- 0 9738 9672"/>
                  <a:gd name="T23" fmla="*/ 9738 h 66"/>
                  <a:gd name="T24" fmla="+- 0 5102 5070"/>
                  <a:gd name="T25" fmla="*/ T24 w 90"/>
                  <a:gd name="T26" fmla="+- 0 9736 9672"/>
                  <a:gd name="T27" fmla="*/ 9736 h 66"/>
                  <a:gd name="T28" fmla="+- 0 5122 5070"/>
                  <a:gd name="T29" fmla="*/ T28 w 90"/>
                  <a:gd name="T30" fmla="+- 0 9733 9672"/>
                  <a:gd name="T31" fmla="*/ 9733 h 66"/>
                  <a:gd name="T32" fmla="+- 0 5141 5070"/>
                  <a:gd name="T33" fmla="*/ T32 w 90"/>
                  <a:gd name="T34" fmla="+- 0 9728 9672"/>
                  <a:gd name="T35" fmla="*/ 9728 h 66"/>
                  <a:gd name="T36" fmla="+- 0 5160 5070"/>
                  <a:gd name="T37" fmla="*/ T36 w 90"/>
                  <a:gd name="T38" fmla="+- 0 9722 9672"/>
                  <a:gd name="T39" fmla="*/ 9722 h 66"/>
                  <a:gd name="T40" fmla="+- 0 5152 5070"/>
                  <a:gd name="T41" fmla="*/ T40 w 90"/>
                  <a:gd name="T42" fmla="+- 0 9696 9672"/>
                  <a:gd name="T43" fmla="*/ 9696 h 66"/>
                  <a:gd name="T44" fmla="+- 0 5130 5070"/>
                  <a:gd name="T45" fmla="*/ T44 w 90"/>
                  <a:gd name="T46" fmla="+- 0 9672 9672"/>
                  <a:gd name="T47" fmla="*/ 9672 h 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90" h="66">
                    <a:moveTo>
                      <a:pt x="60" y="0"/>
                    </a:moveTo>
                    <a:lnTo>
                      <a:pt x="41" y="4"/>
                    </a:lnTo>
                    <a:lnTo>
                      <a:pt x="21" y="7"/>
                    </a:lnTo>
                    <a:lnTo>
                      <a:pt x="0" y="8"/>
                    </a:lnTo>
                    <a:lnTo>
                      <a:pt x="0" y="36"/>
                    </a:lnTo>
                    <a:lnTo>
                      <a:pt x="12" y="66"/>
                    </a:lnTo>
                    <a:lnTo>
                      <a:pt x="32" y="64"/>
                    </a:lnTo>
                    <a:lnTo>
                      <a:pt x="52" y="61"/>
                    </a:lnTo>
                    <a:lnTo>
                      <a:pt x="71" y="56"/>
                    </a:lnTo>
                    <a:lnTo>
                      <a:pt x="90" y="50"/>
                    </a:lnTo>
                    <a:lnTo>
                      <a:pt x="82" y="24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42" name="Group 76"/>
            <p:cNvGrpSpPr>
              <a:grpSpLocks/>
            </p:cNvGrpSpPr>
            <p:nvPr/>
          </p:nvGrpSpPr>
          <p:grpSpPr bwMode="auto">
            <a:xfrm>
              <a:off x="4944" y="9658"/>
              <a:ext cx="126" cy="80"/>
              <a:chOff x="4944" y="9658"/>
              <a:chExt cx="126" cy="80"/>
            </a:xfrm>
          </p:grpSpPr>
          <p:sp>
            <p:nvSpPr>
              <p:cNvPr id="543" name="Freeform 77"/>
              <p:cNvSpPr>
                <a:spLocks/>
              </p:cNvSpPr>
              <p:nvPr/>
            </p:nvSpPr>
            <p:spPr bwMode="auto">
              <a:xfrm>
                <a:off x="4944" y="9658"/>
                <a:ext cx="126" cy="80"/>
              </a:xfrm>
              <a:custGeom>
                <a:avLst/>
                <a:gdLst>
                  <a:gd name="T0" fmla="+- 0 4954 4944"/>
                  <a:gd name="T1" fmla="*/ T0 w 126"/>
                  <a:gd name="T2" fmla="+- 0 9658 9658"/>
                  <a:gd name="T3" fmla="*/ 9658 h 80"/>
                  <a:gd name="T4" fmla="+- 0 4975 4944"/>
                  <a:gd name="T5" fmla="*/ T4 w 126"/>
                  <a:gd name="T6" fmla="+- 0 9724 9658"/>
                  <a:gd name="T7" fmla="*/ 9724 h 80"/>
                  <a:gd name="T8" fmla="+- 0 5034 4944"/>
                  <a:gd name="T9" fmla="*/ T8 w 126"/>
                  <a:gd name="T10" fmla="+- 0 9736 9658"/>
                  <a:gd name="T11" fmla="*/ 9736 h 80"/>
                  <a:gd name="T12" fmla="+- 0 5070 4944"/>
                  <a:gd name="T13" fmla="*/ T12 w 126"/>
                  <a:gd name="T14" fmla="+- 0 9738 9658"/>
                  <a:gd name="T15" fmla="*/ 9738 h 80"/>
                  <a:gd name="T16" fmla="+- 0 5070 4944"/>
                  <a:gd name="T17" fmla="*/ T16 w 126"/>
                  <a:gd name="T18" fmla="+- 0 9708 9658"/>
                  <a:gd name="T19" fmla="*/ 9708 h 80"/>
                  <a:gd name="T20" fmla="+- 0 5054 4944"/>
                  <a:gd name="T21" fmla="*/ T20 w 126"/>
                  <a:gd name="T22" fmla="+- 0 9679 9658"/>
                  <a:gd name="T23" fmla="*/ 9679 h 80"/>
                  <a:gd name="T24" fmla="+- 0 5035 4944"/>
                  <a:gd name="T25" fmla="*/ T24 w 126"/>
                  <a:gd name="T26" fmla="+- 0 9678 9658"/>
                  <a:gd name="T27" fmla="*/ 9678 h 80"/>
                  <a:gd name="T28" fmla="+- 0 5016 4944"/>
                  <a:gd name="T29" fmla="*/ T28 w 126"/>
                  <a:gd name="T30" fmla="+- 0 9674 9658"/>
                  <a:gd name="T31" fmla="*/ 9674 h 80"/>
                  <a:gd name="T32" fmla="+- 0 4996 4944"/>
                  <a:gd name="T33" fmla="*/ T32 w 126"/>
                  <a:gd name="T34" fmla="+- 0 9670 9658"/>
                  <a:gd name="T35" fmla="*/ 9670 h 80"/>
                  <a:gd name="T36" fmla="+- 0 4975 4944"/>
                  <a:gd name="T37" fmla="*/ T36 w 126"/>
                  <a:gd name="T38" fmla="+- 0 9665 9658"/>
                  <a:gd name="T39" fmla="*/ 9665 h 80"/>
                  <a:gd name="T40" fmla="+- 0 4954 4944"/>
                  <a:gd name="T41" fmla="*/ T40 w 126"/>
                  <a:gd name="T42" fmla="+- 0 9658 9658"/>
                  <a:gd name="T43" fmla="*/ 9658 h 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26" h="80">
                    <a:moveTo>
                      <a:pt x="10" y="0"/>
                    </a:moveTo>
                    <a:lnTo>
                      <a:pt x="31" y="66"/>
                    </a:lnTo>
                    <a:lnTo>
                      <a:pt x="90" y="78"/>
                    </a:lnTo>
                    <a:lnTo>
                      <a:pt x="126" y="80"/>
                    </a:lnTo>
                    <a:lnTo>
                      <a:pt x="126" y="50"/>
                    </a:lnTo>
                    <a:lnTo>
                      <a:pt x="110" y="21"/>
                    </a:lnTo>
                    <a:lnTo>
                      <a:pt x="91" y="20"/>
                    </a:lnTo>
                    <a:lnTo>
                      <a:pt x="72" y="16"/>
                    </a:lnTo>
                    <a:lnTo>
                      <a:pt x="52" y="12"/>
                    </a:lnTo>
                    <a:lnTo>
                      <a:pt x="31" y="7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43" name="Group 78"/>
            <p:cNvGrpSpPr>
              <a:grpSpLocks/>
            </p:cNvGrpSpPr>
            <p:nvPr/>
          </p:nvGrpSpPr>
          <p:grpSpPr bwMode="auto">
            <a:xfrm>
              <a:off x="4790" y="9582"/>
              <a:ext cx="159" cy="128"/>
              <a:chOff x="4790" y="9582"/>
              <a:chExt cx="159" cy="128"/>
            </a:xfrm>
          </p:grpSpPr>
          <p:sp>
            <p:nvSpPr>
              <p:cNvPr id="542" name="Freeform 79"/>
              <p:cNvSpPr>
                <a:spLocks/>
              </p:cNvSpPr>
              <p:nvPr/>
            </p:nvSpPr>
            <p:spPr bwMode="auto">
              <a:xfrm>
                <a:off x="4790" y="9582"/>
                <a:ext cx="159" cy="128"/>
              </a:xfrm>
              <a:custGeom>
                <a:avLst/>
                <a:gdLst>
                  <a:gd name="T0" fmla="+- 0 4806 4790"/>
                  <a:gd name="T1" fmla="*/ T0 w 159"/>
                  <a:gd name="T2" fmla="+- 0 9582 9582"/>
                  <a:gd name="T3" fmla="*/ 9582 h 128"/>
                  <a:gd name="T4" fmla="+- 0 4790 4790"/>
                  <a:gd name="T5" fmla="*/ T4 w 159"/>
                  <a:gd name="T6" fmla="+- 0 9606 9582"/>
                  <a:gd name="T7" fmla="*/ 9606 h 128"/>
                  <a:gd name="T8" fmla="+- 0 4793 4790"/>
                  <a:gd name="T9" fmla="*/ T8 w 159"/>
                  <a:gd name="T10" fmla="+- 0 9641 9582"/>
                  <a:gd name="T11" fmla="*/ 9641 h 128"/>
                  <a:gd name="T12" fmla="+- 0 4812 4790"/>
                  <a:gd name="T13" fmla="*/ T12 w 159"/>
                  <a:gd name="T14" fmla="+- 0 9652 9582"/>
                  <a:gd name="T15" fmla="*/ 9652 h 128"/>
                  <a:gd name="T16" fmla="+- 0 4866 4790"/>
                  <a:gd name="T17" fmla="*/ T16 w 159"/>
                  <a:gd name="T18" fmla="+- 0 9682 9582"/>
                  <a:gd name="T19" fmla="*/ 9682 h 128"/>
                  <a:gd name="T20" fmla="+- 0 4934 4790"/>
                  <a:gd name="T21" fmla="*/ T20 w 159"/>
                  <a:gd name="T22" fmla="+- 0 9710 9582"/>
                  <a:gd name="T23" fmla="*/ 9710 h 128"/>
                  <a:gd name="T24" fmla="+- 0 4944 4790"/>
                  <a:gd name="T25" fmla="*/ T24 w 159"/>
                  <a:gd name="T26" fmla="+- 0 9684 9582"/>
                  <a:gd name="T27" fmla="*/ 9684 h 128"/>
                  <a:gd name="T28" fmla="+- 0 4949 4790"/>
                  <a:gd name="T29" fmla="*/ T28 w 159"/>
                  <a:gd name="T30" fmla="+- 0 9656 9582"/>
                  <a:gd name="T31" fmla="*/ 9656 h 128"/>
                  <a:gd name="T32" fmla="+- 0 4932 4790"/>
                  <a:gd name="T33" fmla="*/ T32 w 159"/>
                  <a:gd name="T34" fmla="+- 0 9650 9582"/>
                  <a:gd name="T35" fmla="*/ 9650 h 128"/>
                  <a:gd name="T36" fmla="+- 0 4915 4790"/>
                  <a:gd name="T37" fmla="*/ T36 w 159"/>
                  <a:gd name="T38" fmla="+- 0 9642 9582"/>
                  <a:gd name="T39" fmla="*/ 9642 h 128"/>
                  <a:gd name="T40" fmla="+- 0 4844 4790"/>
                  <a:gd name="T41" fmla="*/ T40 w 159"/>
                  <a:gd name="T42" fmla="+- 0 9605 9582"/>
                  <a:gd name="T43" fmla="*/ 9605 h 128"/>
                  <a:gd name="T44" fmla="+- 0 4825 4790"/>
                  <a:gd name="T45" fmla="*/ T44 w 159"/>
                  <a:gd name="T46" fmla="+- 0 9594 9582"/>
                  <a:gd name="T47" fmla="*/ 9594 h 128"/>
                  <a:gd name="T48" fmla="+- 0 4806 4790"/>
                  <a:gd name="T49" fmla="*/ T48 w 159"/>
                  <a:gd name="T50" fmla="+- 0 9582 9582"/>
                  <a:gd name="T51" fmla="*/ 9582 h 1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59" h="128">
                    <a:moveTo>
                      <a:pt x="16" y="0"/>
                    </a:moveTo>
                    <a:lnTo>
                      <a:pt x="0" y="24"/>
                    </a:lnTo>
                    <a:lnTo>
                      <a:pt x="3" y="59"/>
                    </a:lnTo>
                    <a:lnTo>
                      <a:pt x="22" y="70"/>
                    </a:lnTo>
                    <a:lnTo>
                      <a:pt x="76" y="100"/>
                    </a:lnTo>
                    <a:lnTo>
                      <a:pt x="144" y="128"/>
                    </a:lnTo>
                    <a:lnTo>
                      <a:pt x="154" y="102"/>
                    </a:lnTo>
                    <a:lnTo>
                      <a:pt x="159" y="74"/>
                    </a:lnTo>
                    <a:lnTo>
                      <a:pt x="142" y="68"/>
                    </a:lnTo>
                    <a:lnTo>
                      <a:pt x="125" y="60"/>
                    </a:lnTo>
                    <a:lnTo>
                      <a:pt x="54" y="23"/>
                    </a:lnTo>
                    <a:lnTo>
                      <a:pt x="35" y="1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44" name="Group 80"/>
            <p:cNvGrpSpPr>
              <a:grpSpLocks/>
            </p:cNvGrpSpPr>
            <p:nvPr/>
          </p:nvGrpSpPr>
          <p:grpSpPr bwMode="auto">
            <a:xfrm>
              <a:off x="4600" y="9446"/>
              <a:ext cx="201" cy="184"/>
              <a:chOff x="4600" y="9446"/>
              <a:chExt cx="201" cy="184"/>
            </a:xfrm>
          </p:grpSpPr>
          <p:sp>
            <p:nvSpPr>
              <p:cNvPr id="541" name="Freeform 81"/>
              <p:cNvSpPr>
                <a:spLocks/>
              </p:cNvSpPr>
              <p:nvPr/>
            </p:nvSpPr>
            <p:spPr bwMode="auto">
              <a:xfrm>
                <a:off x="4600" y="9446"/>
                <a:ext cx="201" cy="184"/>
              </a:xfrm>
              <a:custGeom>
                <a:avLst/>
                <a:gdLst>
                  <a:gd name="T0" fmla="+- 0 4626 4600"/>
                  <a:gd name="T1" fmla="*/ T0 w 201"/>
                  <a:gd name="T2" fmla="+- 0 9446 9446"/>
                  <a:gd name="T3" fmla="*/ 9446 h 184"/>
                  <a:gd name="T4" fmla="+- 0 4608 4600"/>
                  <a:gd name="T5" fmla="*/ T4 w 201"/>
                  <a:gd name="T6" fmla="+- 0 9468 9446"/>
                  <a:gd name="T7" fmla="*/ 9468 h 184"/>
                  <a:gd name="T8" fmla="+- 0 4600 4600"/>
                  <a:gd name="T9" fmla="*/ T8 w 201"/>
                  <a:gd name="T10" fmla="+- 0 9501 9446"/>
                  <a:gd name="T11" fmla="*/ 9501 h 184"/>
                  <a:gd name="T12" fmla="+- 0 4618 4600"/>
                  <a:gd name="T13" fmla="*/ T12 w 201"/>
                  <a:gd name="T14" fmla="+- 0 9515 9446"/>
                  <a:gd name="T15" fmla="*/ 9515 h 184"/>
                  <a:gd name="T16" fmla="+- 0 4667 4600"/>
                  <a:gd name="T17" fmla="*/ T16 w 201"/>
                  <a:gd name="T18" fmla="+- 0 9554 9446"/>
                  <a:gd name="T19" fmla="*/ 9554 h 184"/>
                  <a:gd name="T20" fmla="+- 0 4731 4600"/>
                  <a:gd name="T21" fmla="*/ T20 w 201"/>
                  <a:gd name="T22" fmla="+- 0 9600 9446"/>
                  <a:gd name="T23" fmla="*/ 9600 h 184"/>
                  <a:gd name="T24" fmla="+- 0 4776 4600"/>
                  <a:gd name="T25" fmla="*/ T24 w 201"/>
                  <a:gd name="T26" fmla="+- 0 9630 9446"/>
                  <a:gd name="T27" fmla="*/ 9630 h 184"/>
                  <a:gd name="T28" fmla="+- 0 4790 4600"/>
                  <a:gd name="T29" fmla="*/ T28 w 201"/>
                  <a:gd name="T30" fmla="+- 0 9606 9446"/>
                  <a:gd name="T31" fmla="*/ 9606 h 184"/>
                  <a:gd name="T32" fmla="+- 0 4802 4600"/>
                  <a:gd name="T33" fmla="*/ T32 w 201"/>
                  <a:gd name="T34" fmla="+- 0 9579 9446"/>
                  <a:gd name="T35" fmla="*/ 9579 h 184"/>
                  <a:gd name="T36" fmla="+- 0 4787 4600"/>
                  <a:gd name="T37" fmla="*/ T36 w 201"/>
                  <a:gd name="T38" fmla="+- 0 9570 9446"/>
                  <a:gd name="T39" fmla="*/ 9570 h 184"/>
                  <a:gd name="T40" fmla="+- 0 4772 4600"/>
                  <a:gd name="T41" fmla="*/ T40 w 201"/>
                  <a:gd name="T42" fmla="+- 0 9560 9446"/>
                  <a:gd name="T43" fmla="*/ 9560 h 184"/>
                  <a:gd name="T44" fmla="+- 0 4709 4600"/>
                  <a:gd name="T45" fmla="*/ T44 w 201"/>
                  <a:gd name="T46" fmla="+- 0 9514 9446"/>
                  <a:gd name="T47" fmla="*/ 9514 h 184"/>
                  <a:gd name="T48" fmla="+- 0 4660 4600"/>
                  <a:gd name="T49" fmla="*/ T48 w 201"/>
                  <a:gd name="T50" fmla="+- 0 9475 9446"/>
                  <a:gd name="T51" fmla="*/ 9475 h 184"/>
                  <a:gd name="T52" fmla="+- 0 4643 4600"/>
                  <a:gd name="T53" fmla="*/ T52 w 201"/>
                  <a:gd name="T54" fmla="+- 0 9461 9446"/>
                  <a:gd name="T55" fmla="*/ 9461 h 184"/>
                  <a:gd name="T56" fmla="+- 0 4626 4600"/>
                  <a:gd name="T57" fmla="*/ T56 w 201"/>
                  <a:gd name="T58" fmla="+- 0 9446 9446"/>
                  <a:gd name="T59" fmla="*/ 9446 h 1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201" h="184">
                    <a:moveTo>
                      <a:pt x="26" y="0"/>
                    </a:moveTo>
                    <a:lnTo>
                      <a:pt x="8" y="22"/>
                    </a:lnTo>
                    <a:lnTo>
                      <a:pt x="0" y="55"/>
                    </a:lnTo>
                    <a:lnTo>
                      <a:pt x="18" y="69"/>
                    </a:lnTo>
                    <a:lnTo>
                      <a:pt x="67" y="108"/>
                    </a:lnTo>
                    <a:lnTo>
                      <a:pt x="131" y="154"/>
                    </a:lnTo>
                    <a:lnTo>
                      <a:pt x="176" y="184"/>
                    </a:lnTo>
                    <a:lnTo>
                      <a:pt x="190" y="160"/>
                    </a:lnTo>
                    <a:lnTo>
                      <a:pt x="202" y="133"/>
                    </a:lnTo>
                    <a:lnTo>
                      <a:pt x="187" y="124"/>
                    </a:lnTo>
                    <a:lnTo>
                      <a:pt x="172" y="114"/>
                    </a:lnTo>
                    <a:lnTo>
                      <a:pt x="109" y="68"/>
                    </a:lnTo>
                    <a:lnTo>
                      <a:pt x="60" y="29"/>
                    </a:lnTo>
                    <a:lnTo>
                      <a:pt x="43" y="15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45" name="Group 82"/>
            <p:cNvGrpSpPr>
              <a:grpSpLocks/>
            </p:cNvGrpSpPr>
            <p:nvPr/>
          </p:nvGrpSpPr>
          <p:grpSpPr bwMode="auto">
            <a:xfrm>
              <a:off x="4386" y="9244"/>
              <a:ext cx="231" cy="246"/>
              <a:chOff x="4386" y="9244"/>
              <a:chExt cx="231" cy="246"/>
            </a:xfrm>
          </p:grpSpPr>
          <p:sp>
            <p:nvSpPr>
              <p:cNvPr id="540" name="Freeform 83"/>
              <p:cNvSpPr>
                <a:spLocks/>
              </p:cNvSpPr>
              <p:nvPr/>
            </p:nvSpPr>
            <p:spPr bwMode="auto">
              <a:xfrm>
                <a:off x="4386" y="9244"/>
                <a:ext cx="231" cy="246"/>
              </a:xfrm>
              <a:custGeom>
                <a:avLst/>
                <a:gdLst>
                  <a:gd name="T0" fmla="+- 0 4412 4386"/>
                  <a:gd name="T1" fmla="*/ T0 w 231"/>
                  <a:gd name="T2" fmla="+- 0 9244 9244"/>
                  <a:gd name="T3" fmla="*/ 9244 h 246"/>
                  <a:gd name="T4" fmla="+- 0 4390 4386"/>
                  <a:gd name="T5" fmla="*/ T4 w 231"/>
                  <a:gd name="T6" fmla="+- 0 9264 9244"/>
                  <a:gd name="T7" fmla="*/ 9264 h 246"/>
                  <a:gd name="T8" fmla="+- 0 4386 4386"/>
                  <a:gd name="T9" fmla="*/ T8 w 231"/>
                  <a:gd name="T10" fmla="+- 0 9300 9244"/>
                  <a:gd name="T11" fmla="*/ 9300 h 246"/>
                  <a:gd name="T12" fmla="+- 0 4417 4386"/>
                  <a:gd name="T13" fmla="*/ T12 w 231"/>
                  <a:gd name="T14" fmla="+- 0 9331 9244"/>
                  <a:gd name="T15" fmla="*/ 9331 h 246"/>
                  <a:gd name="T16" fmla="+- 0 4477 4386"/>
                  <a:gd name="T17" fmla="*/ T16 w 231"/>
                  <a:gd name="T18" fmla="+- 0 9388 9244"/>
                  <a:gd name="T19" fmla="*/ 9388 h 246"/>
                  <a:gd name="T20" fmla="+- 0 4534 4386"/>
                  <a:gd name="T21" fmla="*/ T20 w 231"/>
                  <a:gd name="T22" fmla="+- 0 9441 9244"/>
                  <a:gd name="T23" fmla="*/ 9441 h 246"/>
                  <a:gd name="T24" fmla="+- 0 4588 4386"/>
                  <a:gd name="T25" fmla="*/ T24 w 231"/>
                  <a:gd name="T26" fmla="+- 0 9490 9244"/>
                  <a:gd name="T27" fmla="*/ 9490 h 246"/>
                  <a:gd name="T28" fmla="+- 0 4608 4386"/>
                  <a:gd name="T29" fmla="*/ T28 w 231"/>
                  <a:gd name="T30" fmla="+- 0 9468 9244"/>
                  <a:gd name="T31" fmla="*/ 9468 h 246"/>
                  <a:gd name="T32" fmla="+- 0 4616 4386"/>
                  <a:gd name="T33" fmla="*/ T32 w 231"/>
                  <a:gd name="T34" fmla="+- 0 9438 9244"/>
                  <a:gd name="T35" fmla="*/ 9438 h 246"/>
                  <a:gd name="T36" fmla="+- 0 4603 4386"/>
                  <a:gd name="T37" fmla="*/ T36 w 231"/>
                  <a:gd name="T38" fmla="+- 0 9426 9244"/>
                  <a:gd name="T39" fmla="*/ 9426 h 246"/>
                  <a:gd name="T40" fmla="+- 0 4589 4386"/>
                  <a:gd name="T41" fmla="*/ T40 w 231"/>
                  <a:gd name="T42" fmla="+- 0 9414 9244"/>
                  <a:gd name="T43" fmla="*/ 9414 h 246"/>
                  <a:gd name="T44" fmla="+- 0 4532 4386"/>
                  <a:gd name="T45" fmla="*/ T44 w 231"/>
                  <a:gd name="T46" fmla="+- 0 9363 9244"/>
                  <a:gd name="T47" fmla="*/ 9363 h 246"/>
                  <a:gd name="T48" fmla="+- 0 4488 4386"/>
                  <a:gd name="T49" fmla="*/ T48 w 231"/>
                  <a:gd name="T50" fmla="+- 0 9321 9244"/>
                  <a:gd name="T51" fmla="*/ 9321 h 246"/>
                  <a:gd name="T52" fmla="+- 0 4443 4386"/>
                  <a:gd name="T53" fmla="*/ T52 w 231"/>
                  <a:gd name="T54" fmla="+- 0 9276 9244"/>
                  <a:gd name="T55" fmla="*/ 9276 h 246"/>
                  <a:gd name="T56" fmla="+- 0 4427 4386"/>
                  <a:gd name="T57" fmla="*/ T56 w 231"/>
                  <a:gd name="T58" fmla="+- 0 9260 9244"/>
                  <a:gd name="T59" fmla="*/ 9260 h 246"/>
                  <a:gd name="T60" fmla="+- 0 4412 4386"/>
                  <a:gd name="T61" fmla="*/ T60 w 231"/>
                  <a:gd name="T62" fmla="+- 0 9244 9244"/>
                  <a:gd name="T63" fmla="*/ 9244 h 2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231" h="246">
                    <a:moveTo>
                      <a:pt x="26" y="0"/>
                    </a:moveTo>
                    <a:lnTo>
                      <a:pt x="4" y="20"/>
                    </a:lnTo>
                    <a:lnTo>
                      <a:pt x="0" y="56"/>
                    </a:lnTo>
                    <a:lnTo>
                      <a:pt x="31" y="87"/>
                    </a:lnTo>
                    <a:lnTo>
                      <a:pt x="91" y="144"/>
                    </a:lnTo>
                    <a:lnTo>
                      <a:pt x="148" y="197"/>
                    </a:lnTo>
                    <a:lnTo>
                      <a:pt x="202" y="246"/>
                    </a:lnTo>
                    <a:lnTo>
                      <a:pt x="222" y="224"/>
                    </a:lnTo>
                    <a:lnTo>
                      <a:pt x="230" y="194"/>
                    </a:lnTo>
                    <a:lnTo>
                      <a:pt x="217" y="182"/>
                    </a:lnTo>
                    <a:lnTo>
                      <a:pt x="203" y="170"/>
                    </a:lnTo>
                    <a:lnTo>
                      <a:pt x="146" y="119"/>
                    </a:lnTo>
                    <a:lnTo>
                      <a:pt x="102" y="77"/>
                    </a:lnTo>
                    <a:lnTo>
                      <a:pt x="57" y="32"/>
                    </a:lnTo>
                    <a:lnTo>
                      <a:pt x="41" y="16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46" name="Group 84"/>
            <p:cNvGrpSpPr>
              <a:grpSpLocks/>
            </p:cNvGrpSpPr>
            <p:nvPr/>
          </p:nvGrpSpPr>
          <p:grpSpPr bwMode="auto">
            <a:xfrm>
              <a:off x="3844" y="8708"/>
              <a:ext cx="568" cy="576"/>
              <a:chOff x="3844" y="8708"/>
              <a:chExt cx="568" cy="576"/>
            </a:xfrm>
          </p:grpSpPr>
          <p:sp>
            <p:nvSpPr>
              <p:cNvPr id="539" name="Freeform 85"/>
              <p:cNvSpPr>
                <a:spLocks/>
              </p:cNvSpPr>
              <p:nvPr/>
            </p:nvSpPr>
            <p:spPr bwMode="auto">
              <a:xfrm>
                <a:off x="3844" y="8708"/>
                <a:ext cx="568" cy="576"/>
              </a:xfrm>
              <a:custGeom>
                <a:avLst/>
                <a:gdLst>
                  <a:gd name="T0" fmla="+- 0 3884 3844"/>
                  <a:gd name="T1" fmla="*/ T0 w 568"/>
                  <a:gd name="T2" fmla="+- 0 8708 8708"/>
                  <a:gd name="T3" fmla="*/ 8708 h 576"/>
                  <a:gd name="T4" fmla="+- 0 3844 3844"/>
                  <a:gd name="T5" fmla="*/ T4 w 568"/>
                  <a:gd name="T6" fmla="+- 0 8748 8708"/>
                  <a:gd name="T7" fmla="*/ 8748 h 576"/>
                  <a:gd name="T8" fmla="+- 0 4370 3844"/>
                  <a:gd name="T9" fmla="*/ T8 w 568"/>
                  <a:gd name="T10" fmla="+- 0 9284 8708"/>
                  <a:gd name="T11" fmla="*/ 9284 h 576"/>
                  <a:gd name="T12" fmla="+- 0 4390 3844"/>
                  <a:gd name="T13" fmla="*/ T12 w 568"/>
                  <a:gd name="T14" fmla="+- 0 9264 8708"/>
                  <a:gd name="T15" fmla="*/ 9264 h 576"/>
                  <a:gd name="T16" fmla="+- 0 4412 3844"/>
                  <a:gd name="T17" fmla="*/ T16 w 568"/>
                  <a:gd name="T18" fmla="+- 0 9244 8708"/>
                  <a:gd name="T19" fmla="*/ 9244 h 576"/>
                  <a:gd name="T20" fmla="+- 0 3884 3844"/>
                  <a:gd name="T21" fmla="*/ T20 w 568"/>
                  <a:gd name="T22" fmla="+- 0 8708 8708"/>
                  <a:gd name="T23" fmla="*/ 8708 h 57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568" h="576">
                    <a:moveTo>
                      <a:pt x="40" y="0"/>
                    </a:moveTo>
                    <a:lnTo>
                      <a:pt x="0" y="40"/>
                    </a:lnTo>
                    <a:lnTo>
                      <a:pt x="526" y="576"/>
                    </a:lnTo>
                    <a:lnTo>
                      <a:pt x="546" y="556"/>
                    </a:lnTo>
                    <a:lnTo>
                      <a:pt x="568" y="536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47" name="Group 86"/>
            <p:cNvGrpSpPr>
              <a:grpSpLocks/>
            </p:cNvGrpSpPr>
            <p:nvPr/>
          </p:nvGrpSpPr>
          <p:grpSpPr bwMode="auto">
            <a:xfrm>
              <a:off x="3422" y="8294"/>
              <a:ext cx="462" cy="454"/>
              <a:chOff x="3422" y="8294"/>
              <a:chExt cx="462" cy="454"/>
            </a:xfrm>
          </p:grpSpPr>
          <p:sp>
            <p:nvSpPr>
              <p:cNvPr id="538" name="Freeform 87"/>
              <p:cNvSpPr>
                <a:spLocks/>
              </p:cNvSpPr>
              <p:nvPr/>
            </p:nvSpPr>
            <p:spPr bwMode="auto">
              <a:xfrm>
                <a:off x="3422" y="8294"/>
                <a:ext cx="462" cy="454"/>
              </a:xfrm>
              <a:custGeom>
                <a:avLst/>
                <a:gdLst>
                  <a:gd name="T0" fmla="+- 0 3462 3422"/>
                  <a:gd name="T1" fmla="*/ T0 w 462"/>
                  <a:gd name="T2" fmla="+- 0 8294 8294"/>
                  <a:gd name="T3" fmla="*/ 8294 h 454"/>
                  <a:gd name="T4" fmla="+- 0 3422 3422"/>
                  <a:gd name="T5" fmla="*/ T4 w 462"/>
                  <a:gd name="T6" fmla="+- 0 8334 8294"/>
                  <a:gd name="T7" fmla="*/ 8334 h 454"/>
                  <a:gd name="T8" fmla="+- 0 3459 3422"/>
                  <a:gd name="T9" fmla="*/ T8 w 462"/>
                  <a:gd name="T10" fmla="+- 0 8369 8294"/>
                  <a:gd name="T11" fmla="*/ 8369 h 454"/>
                  <a:gd name="T12" fmla="+- 0 3598 3422"/>
                  <a:gd name="T13" fmla="*/ T12 w 462"/>
                  <a:gd name="T14" fmla="+- 0 8504 8294"/>
                  <a:gd name="T15" fmla="*/ 8504 h 454"/>
                  <a:gd name="T16" fmla="+- 0 3729 3422"/>
                  <a:gd name="T17" fmla="*/ T16 w 462"/>
                  <a:gd name="T18" fmla="+- 0 8632 8294"/>
                  <a:gd name="T19" fmla="*/ 8632 h 454"/>
                  <a:gd name="T20" fmla="+- 0 3844 3422"/>
                  <a:gd name="T21" fmla="*/ T20 w 462"/>
                  <a:gd name="T22" fmla="+- 0 8748 8294"/>
                  <a:gd name="T23" fmla="*/ 8748 h 454"/>
                  <a:gd name="T24" fmla="+- 0 3884 3422"/>
                  <a:gd name="T25" fmla="*/ T24 w 462"/>
                  <a:gd name="T26" fmla="+- 0 8708 8294"/>
                  <a:gd name="T27" fmla="*/ 8708 h 454"/>
                  <a:gd name="T28" fmla="+- 0 3679 3422"/>
                  <a:gd name="T29" fmla="*/ T28 w 462"/>
                  <a:gd name="T30" fmla="+- 0 8505 8294"/>
                  <a:gd name="T31" fmla="*/ 8505 h 454"/>
                  <a:gd name="T32" fmla="+- 0 3556 3422"/>
                  <a:gd name="T33" fmla="*/ T32 w 462"/>
                  <a:gd name="T34" fmla="+- 0 8384 8294"/>
                  <a:gd name="T35" fmla="*/ 8384 h 454"/>
                  <a:gd name="T36" fmla="+- 0 3462 3422"/>
                  <a:gd name="T37" fmla="*/ T36 w 462"/>
                  <a:gd name="T38" fmla="+- 0 8294 8294"/>
                  <a:gd name="T39" fmla="*/ 8294 h 45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462" h="454">
                    <a:moveTo>
                      <a:pt x="40" y="0"/>
                    </a:moveTo>
                    <a:lnTo>
                      <a:pt x="0" y="40"/>
                    </a:lnTo>
                    <a:lnTo>
                      <a:pt x="37" y="75"/>
                    </a:lnTo>
                    <a:lnTo>
                      <a:pt x="176" y="210"/>
                    </a:lnTo>
                    <a:lnTo>
                      <a:pt x="307" y="338"/>
                    </a:lnTo>
                    <a:lnTo>
                      <a:pt x="422" y="454"/>
                    </a:lnTo>
                    <a:lnTo>
                      <a:pt x="462" y="414"/>
                    </a:lnTo>
                    <a:lnTo>
                      <a:pt x="257" y="211"/>
                    </a:lnTo>
                    <a:lnTo>
                      <a:pt x="134" y="90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48" name="Group 88"/>
            <p:cNvGrpSpPr>
              <a:grpSpLocks/>
            </p:cNvGrpSpPr>
            <p:nvPr/>
          </p:nvGrpSpPr>
          <p:grpSpPr bwMode="auto">
            <a:xfrm>
              <a:off x="3259" y="8140"/>
              <a:ext cx="197" cy="194"/>
              <a:chOff x="3259" y="8140"/>
              <a:chExt cx="197" cy="194"/>
            </a:xfrm>
          </p:grpSpPr>
          <p:sp>
            <p:nvSpPr>
              <p:cNvPr id="537" name="Freeform 89"/>
              <p:cNvSpPr>
                <a:spLocks/>
              </p:cNvSpPr>
              <p:nvPr/>
            </p:nvSpPr>
            <p:spPr bwMode="auto">
              <a:xfrm>
                <a:off x="3259" y="8140"/>
                <a:ext cx="197" cy="194"/>
              </a:xfrm>
              <a:custGeom>
                <a:avLst/>
                <a:gdLst>
                  <a:gd name="T0" fmla="+- 0 3294 3259"/>
                  <a:gd name="T1" fmla="*/ T0 w 197"/>
                  <a:gd name="T2" fmla="+- 0 8140 8140"/>
                  <a:gd name="T3" fmla="*/ 8140 h 194"/>
                  <a:gd name="T4" fmla="+- 0 3276 3259"/>
                  <a:gd name="T5" fmla="*/ T4 w 197"/>
                  <a:gd name="T6" fmla="+- 0 8162 8140"/>
                  <a:gd name="T7" fmla="*/ 8162 h 194"/>
                  <a:gd name="T8" fmla="+- 0 3259 3259"/>
                  <a:gd name="T9" fmla="*/ T8 w 197"/>
                  <a:gd name="T10" fmla="+- 0 8186 8140"/>
                  <a:gd name="T11" fmla="*/ 8186 h 194"/>
                  <a:gd name="T12" fmla="+- 0 3315 3259"/>
                  <a:gd name="T13" fmla="*/ T12 w 197"/>
                  <a:gd name="T14" fmla="+- 0 8236 8140"/>
                  <a:gd name="T15" fmla="*/ 8236 h 194"/>
                  <a:gd name="T16" fmla="+- 0 3375 3259"/>
                  <a:gd name="T17" fmla="*/ T16 w 197"/>
                  <a:gd name="T18" fmla="+- 0 8290 8140"/>
                  <a:gd name="T19" fmla="*/ 8290 h 194"/>
                  <a:gd name="T20" fmla="+- 0 3422 3259"/>
                  <a:gd name="T21" fmla="*/ T20 w 197"/>
                  <a:gd name="T22" fmla="+- 0 8334 8140"/>
                  <a:gd name="T23" fmla="*/ 8334 h 194"/>
                  <a:gd name="T24" fmla="+- 0 3442 3259"/>
                  <a:gd name="T25" fmla="*/ T24 w 197"/>
                  <a:gd name="T26" fmla="+- 0 8314 8140"/>
                  <a:gd name="T27" fmla="*/ 8314 h 194"/>
                  <a:gd name="T28" fmla="+- 0 3456 3259"/>
                  <a:gd name="T29" fmla="*/ T28 w 197"/>
                  <a:gd name="T30" fmla="+- 0 8288 8140"/>
                  <a:gd name="T31" fmla="*/ 8288 h 194"/>
                  <a:gd name="T32" fmla="+- 0 3393 3259"/>
                  <a:gd name="T33" fmla="*/ T32 w 197"/>
                  <a:gd name="T34" fmla="+- 0 8230 8140"/>
                  <a:gd name="T35" fmla="*/ 8230 h 194"/>
                  <a:gd name="T36" fmla="+- 0 3294 3259"/>
                  <a:gd name="T37" fmla="*/ T36 w 197"/>
                  <a:gd name="T38" fmla="+- 0 8140 8140"/>
                  <a:gd name="T39" fmla="*/ 8140 h 1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97" h="194">
                    <a:moveTo>
                      <a:pt x="35" y="0"/>
                    </a:moveTo>
                    <a:lnTo>
                      <a:pt x="17" y="22"/>
                    </a:lnTo>
                    <a:lnTo>
                      <a:pt x="0" y="46"/>
                    </a:lnTo>
                    <a:lnTo>
                      <a:pt x="56" y="96"/>
                    </a:lnTo>
                    <a:lnTo>
                      <a:pt x="116" y="150"/>
                    </a:lnTo>
                    <a:lnTo>
                      <a:pt x="163" y="194"/>
                    </a:lnTo>
                    <a:lnTo>
                      <a:pt x="183" y="174"/>
                    </a:lnTo>
                    <a:lnTo>
                      <a:pt x="197" y="148"/>
                    </a:lnTo>
                    <a:lnTo>
                      <a:pt x="134" y="90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49" name="Group 90"/>
            <p:cNvGrpSpPr>
              <a:grpSpLocks/>
            </p:cNvGrpSpPr>
            <p:nvPr/>
          </p:nvGrpSpPr>
          <p:grpSpPr bwMode="auto">
            <a:xfrm>
              <a:off x="3133" y="8026"/>
              <a:ext cx="146" cy="158"/>
              <a:chOff x="3133" y="8026"/>
              <a:chExt cx="146" cy="158"/>
            </a:xfrm>
          </p:grpSpPr>
          <p:sp>
            <p:nvSpPr>
              <p:cNvPr id="536" name="Freeform 91"/>
              <p:cNvSpPr>
                <a:spLocks/>
              </p:cNvSpPr>
              <p:nvPr/>
            </p:nvSpPr>
            <p:spPr bwMode="auto">
              <a:xfrm>
                <a:off x="3133" y="8026"/>
                <a:ext cx="146" cy="158"/>
              </a:xfrm>
              <a:custGeom>
                <a:avLst/>
                <a:gdLst>
                  <a:gd name="T0" fmla="+- 0 3158 3133"/>
                  <a:gd name="T1" fmla="*/ T0 w 146"/>
                  <a:gd name="T2" fmla="+- 0 8026 8026"/>
                  <a:gd name="T3" fmla="*/ 8026 h 158"/>
                  <a:gd name="T4" fmla="+- 0 3140 3133"/>
                  <a:gd name="T5" fmla="*/ T4 w 146"/>
                  <a:gd name="T6" fmla="+- 0 8048 8026"/>
                  <a:gd name="T7" fmla="*/ 8048 h 158"/>
                  <a:gd name="T8" fmla="+- 0 3133 3133"/>
                  <a:gd name="T9" fmla="*/ T8 w 146"/>
                  <a:gd name="T10" fmla="+- 0 8079 8026"/>
                  <a:gd name="T11" fmla="*/ 8079 h 158"/>
                  <a:gd name="T12" fmla="+- 0 3161 3133"/>
                  <a:gd name="T13" fmla="*/ T12 w 146"/>
                  <a:gd name="T14" fmla="+- 0 8102 8026"/>
                  <a:gd name="T15" fmla="*/ 8102 h 158"/>
                  <a:gd name="T16" fmla="+- 0 3176 3133"/>
                  <a:gd name="T17" fmla="*/ T16 w 146"/>
                  <a:gd name="T18" fmla="+- 0 8114 8026"/>
                  <a:gd name="T19" fmla="*/ 8114 h 158"/>
                  <a:gd name="T20" fmla="+- 0 3223 3133"/>
                  <a:gd name="T21" fmla="*/ T20 w 146"/>
                  <a:gd name="T22" fmla="+- 0 8154 8026"/>
                  <a:gd name="T23" fmla="*/ 8154 h 158"/>
                  <a:gd name="T24" fmla="+- 0 3256 3133"/>
                  <a:gd name="T25" fmla="*/ T24 w 146"/>
                  <a:gd name="T26" fmla="+- 0 8184 8026"/>
                  <a:gd name="T27" fmla="*/ 8184 h 158"/>
                  <a:gd name="T28" fmla="+- 0 3276 3133"/>
                  <a:gd name="T29" fmla="*/ T28 w 146"/>
                  <a:gd name="T30" fmla="+- 0 8162 8026"/>
                  <a:gd name="T31" fmla="*/ 8162 h 158"/>
                  <a:gd name="T32" fmla="+- 0 3279 3133"/>
                  <a:gd name="T33" fmla="*/ T32 w 146"/>
                  <a:gd name="T34" fmla="+- 0 8127 8026"/>
                  <a:gd name="T35" fmla="*/ 8127 h 158"/>
                  <a:gd name="T36" fmla="+- 0 3200 3133"/>
                  <a:gd name="T37" fmla="*/ T36 w 146"/>
                  <a:gd name="T38" fmla="+- 0 8061 8026"/>
                  <a:gd name="T39" fmla="*/ 8061 h 158"/>
                  <a:gd name="T40" fmla="+- 0 3186 3133"/>
                  <a:gd name="T41" fmla="*/ T40 w 146"/>
                  <a:gd name="T42" fmla="+- 0 8049 8026"/>
                  <a:gd name="T43" fmla="*/ 8049 h 158"/>
                  <a:gd name="T44" fmla="+- 0 3172 3133"/>
                  <a:gd name="T45" fmla="*/ T44 w 146"/>
                  <a:gd name="T46" fmla="+- 0 8037 8026"/>
                  <a:gd name="T47" fmla="*/ 8037 h 158"/>
                  <a:gd name="T48" fmla="+- 0 3158 3133"/>
                  <a:gd name="T49" fmla="*/ T48 w 146"/>
                  <a:gd name="T50" fmla="+- 0 8026 8026"/>
                  <a:gd name="T51" fmla="*/ 8026 h 1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46" h="158">
                    <a:moveTo>
                      <a:pt x="25" y="0"/>
                    </a:moveTo>
                    <a:lnTo>
                      <a:pt x="7" y="22"/>
                    </a:lnTo>
                    <a:lnTo>
                      <a:pt x="0" y="53"/>
                    </a:lnTo>
                    <a:lnTo>
                      <a:pt x="28" y="76"/>
                    </a:lnTo>
                    <a:lnTo>
                      <a:pt x="43" y="88"/>
                    </a:lnTo>
                    <a:lnTo>
                      <a:pt x="90" y="128"/>
                    </a:lnTo>
                    <a:lnTo>
                      <a:pt x="123" y="158"/>
                    </a:lnTo>
                    <a:lnTo>
                      <a:pt x="143" y="136"/>
                    </a:lnTo>
                    <a:lnTo>
                      <a:pt x="146" y="101"/>
                    </a:lnTo>
                    <a:lnTo>
                      <a:pt x="67" y="35"/>
                    </a:lnTo>
                    <a:lnTo>
                      <a:pt x="53" y="23"/>
                    </a:lnTo>
                    <a:lnTo>
                      <a:pt x="39" y="11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50" name="Group 92"/>
            <p:cNvGrpSpPr>
              <a:grpSpLocks/>
            </p:cNvGrpSpPr>
            <p:nvPr/>
          </p:nvGrpSpPr>
          <p:grpSpPr bwMode="auto">
            <a:xfrm>
              <a:off x="3073" y="7984"/>
              <a:ext cx="77" cy="86"/>
              <a:chOff x="3073" y="7984"/>
              <a:chExt cx="77" cy="86"/>
            </a:xfrm>
          </p:grpSpPr>
          <p:sp>
            <p:nvSpPr>
              <p:cNvPr id="535" name="Freeform 93"/>
              <p:cNvSpPr>
                <a:spLocks/>
              </p:cNvSpPr>
              <p:nvPr/>
            </p:nvSpPr>
            <p:spPr bwMode="auto">
              <a:xfrm>
                <a:off x="3073" y="7984"/>
                <a:ext cx="77" cy="86"/>
              </a:xfrm>
              <a:custGeom>
                <a:avLst/>
                <a:gdLst>
                  <a:gd name="T0" fmla="+- 0 3102 3073"/>
                  <a:gd name="T1" fmla="*/ T0 w 77"/>
                  <a:gd name="T2" fmla="+- 0 7984 7984"/>
                  <a:gd name="T3" fmla="*/ 7984 h 86"/>
                  <a:gd name="T4" fmla="+- 0 3086 3073"/>
                  <a:gd name="T5" fmla="*/ T4 w 77"/>
                  <a:gd name="T6" fmla="+- 0 8008 7984"/>
                  <a:gd name="T7" fmla="*/ 8008 h 86"/>
                  <a:gd name="T8" fmla="+- 0 3073 3073"/>
                  <a:gd name="T9" fmla="*/ T8 w 77"/>
                  <a:gd name="T10" fmla="+- 0 8035 7984"/>
                  <a:gd name="T11" fmla="*/ 8035 h 86"/>
                  <a:gd name="T12" fmla="+- 0 3089 3073"/>
                  <a:gd name="T13" fmla="*/ T12 w 77"/>
                  <a:gd name="T14" fmla="+- 0 8045 7984"/>
                  <a:gd name="T15" fmla="*/ 8045 h 86"/>
                  <a:gd name="T16" fmla="+- 0 3106 3073"/>
                  <a:gd name="T17" fmla="*/ T16 w 77"/>
                  <a:gd name="T18" fmla="+- 0 8057 7984"/>
                  <a:gd name="T19" fmla="*/ 8057 h 86"/>
                  <a:gd name="T20" fmla="+- 0 3122 3073"/>
                  <a:gd name="T21" fmla="*/ T20 w 77"/>
                  <a:gd name="T22" fmla="+- 0 8070 7984"/>
                  <a:gd name="T23" fmla="*/ 8070 h 86"/>
                  <a:gd name="T24" fmla="+- 0 3140 3073"/>
                  <a:gd name="T25" fmla="*/ T24 w 77"/>
                  <a:gd name="T26" fmla="+- 0 8048 7984"/>
                  <a:gd name="T27" fmla="*/ 8048 h 86"/>
                  <a:gd name="T28" fmla="+- 0 3149 3073"/>
                  <a:gd name="T29" fmla="*/ T28 w 77"/>
                  <a:gd name="T30" fmla="+- 0 8019 7984"/>
                  <a:gd name="T31" fmla="*/ 8019 h 86"/>
                  <a:gd name="T32" fmla="+- 0 3133 3073"/>
                  <a:gd name="T33" fmla="*/ T32 w 77"/>
                  <a:gd name="T34" fmla="+- 0 8007 7984"/>
                  <a:gd name="T35" fmla="*/ 8007 h 86"/>
                  <a:gd name="T36" fmla="+- 0 3102 3073"/>
                  <a:gd name="T37" fmla="*/ T36 w 77"/>
                  <a:gd name="T38" fmla="+- 0 7984 7984"/>
                  <a:gd name="T39" fmla="*/ 7984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77" h="86">
                    <a:moveTo>
                      <a:pt x="29" y="0"/>
                    </a:moveTo>
                    <a:lnTo>
                      <a:pt x="13" y="24"/>
                    </a:lnTo>
                    <a:lnTo>
                      <a:pt x="0" y="51"/>
                    </a:lnTo>
                    <a:lnTo>
                      <a:pt x="16" y="61"/>
                    </a:lnTo>
                    <a:lnTo>
                      <a:pt x="33" y="73"/>
                    </a:lnTo>
                    <a:lnTo>
                      <a:pt x="49" y="86"/>
                    </a:lnTo>
                    <a:lnTo>
                      <a:pt x="67" y="64"/>
                    </a:lnTo>
                    <a:lnTo>
                      <a:pt x="76" y="35"/>
                    </a:lnTo>
                    <a:lnTo>
                      <a:pt x="60" y="23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51" name="Group 94"/>
            <p:cNvGrpSpPr>
              <a:grpSpLocks/>
            </p:cNvGrpSpPr>
            <p:nvPr/>
          </p:nvGrpSpPr>
          <p:grpSpPr bwMode="auto">
            <a:xfrm>
              <a:off x="3034" y="7954"/>
              <a:ext cx="52" cy="78"/>
              <a:chOff x="3034" y="7954"/>
              <a:chExt cx="52" cy="78"/>
            </a:xfrm>
          </p:grpSpPr>
          <p:sp>
            <p:nvSpPr>
              <p:cNvPr id="534" name="Freeform 95"/>
              <p:cNvSpPr>
                <a:spLocks/>
              </p:cNvSpPr>
              <p:nvPr/>
            </p:nvSpPr>
            <p:spPr bwMode="auto">
              <a:xfrm>
                <a:off x="3034" y="7954"/>
                <a:ext cx="52" cy="78"/>
              </a:xfrm>
              <a:custGeom>
                <a:avLst/>
                <a:gdLst>
                  <a:gd name="T0" fmla="+- 0 3052 3034"/>
                  <a:gd name="T1" fmla="*/ T0 w 52"/>
                  <a:gd name="T2" fmla="+- 0 7954 7954"/>
                  <a:gd name="T3" fmla="*/ 7954 h 78"/>
                  <a:gd name="T4" fmla="+- 0 3038 3034"/>
                  <a:gd name="T5" fmla="*/ T4 w 52"/>
                  <a:gd name="T6" fmla="+- 0 7978 7954"/>
                  <a:gd name="T7" fmla="*/ 7978 h 78"/>
                  <a:gd name="T8" fmla="+- 0 3034 3034"/>
                  <a:gd name="T9" fmla="*/ T8 w 52"/>
                  <a:gd name="T10" fmla="+- 0 8008 7954"/>
                  <a:gd name="T11" fmla="*/ 8008 h 78"/>
                  <a:gd name="T12" fmla="+- 0 3050 3034"/>
                  <a:gd name="T13" fmla="*/ T12 w 52"/>
                  <a:gd name="T14" fmla="+- 0 8019 7954"/>
                  <a:gd name="T15" fmla="*/ 8019 h 78"/>
                  <a:gd name="T16" fmla="+- 0 3068 3034"/>
                  <a:gd name="T17" fmla="*/ T16 w 52"/>
                  <a:gd name="T18" fmla="+- 0 8032 7954"/>
                  <a:gd name="T19" fmla="*/ 8032 h 78"/>
                  <a:gd name="T20" fmla="+- 0 3086 3034"/>
                  <a:gd name="T21" fmla="*/ T20 w 52"/>
                  <a:gd name="T22" fmla="+- 0 8008 7954"/>
                  <a:gd name="T23" fmla="*/ 8008 h 78"/>
                  <a:gd name="T24" fmla="+- 0 3086 3034"/>
                  <a:gd name="T25" fmla="*/ T24 w 52"/>
                  <a:gd name="T26" fmla="+- 0 7973 7954"/>
                  <a:gd name="T27" fmla="*/ 7973 h 78"/>
                  <a:gd name="T28" fmla="+- 0 3069 3034"/>
                  <a:gd name="T29" fmla="*/ T28 w 52"/>
                  <a:gd name="T30" fmla="+- 0 7963 7954"/>
                  <a:gd name="T31" fmla="*/ 7963 h 78"/>
                  <a:gd name="T32" fmla="+- 0 3052 3034"/>
                  <a:gd name="T33" fmla="*/ T32 w 52"/>
                  <a:gd name="T34" fmla="+- 0 7954 7954"/>
                  <a:gd name="T35" fmla="*/ 7954 h 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52" h="78">
                    <a:moveTo>
                      <a:pt x="18" y="0"/>
                    </a:moveTo>
                    <a:lnTo>
                      <a:pt x="4" y="24"/>
                    </a:lnTo>
                    <a:lnTo>
                      <a:pt x="0" y="54"/>
                    </a:lnTo>
                    <a:lnTo>
                      <a:pt x="16" y="65"/>
                    </a:lnTo>
                    <a:lnTo>
                      <a:pt x="34" y="78"/>
                    </a:lnTo>
                    <a:lnTo>
                      <a:pt x="52" y="54"/>
                    </a:lnTo>
                    <a:lnTo>
                      <a:pt x="52" y="19"/>
                    </a:lnTo>
                    <a:lnTo>
                      <a:pt x="35" y="9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52" name="Group 96"/>
            <p:cNvGrpSpPr>
              <a:grpSpLocks/>
            </p:cNvGrpSpPr>
            <p:nvPr/>
          </p:nvGrpSpPr>
          <p:grpSpPr bwMode="auto">
            <a:xfrm>
              <a:off x="2992" y="7934"/>
              <a:ext cx="56" cy="68"/>
              <a:chOff x="2992" y="7934"/>
              <a:chExt cx="56" cy="68"/>
            </a:xfrm>
          </p:grpSpPr>
          <p:sp>
            <p:nvSpPr>
              <p:cNvPr id="533" name="Freeform 97"/>
              <p:cNvSpPr>
                <a:spLocks/>
              </p:cNvSpPr>
              <p:nvPr/>
            </p:nvSpPr>
            <p:spPr bwMode="auto">
              <a:xfrm>
                <a:off x="2992" y="7934"/>
                <a:ext cx="56" cy="68"/>
              </a:xfrm>
              <a:custGeom>
                <a:avLst/>
                <a:gdLst>
                  <a:gd name="T0" fmla="+- 0 3012 2992"/>
                  <a:gd name="T1" fmla="*/ T0 w 56"/>
                  <a:gd name="T2" fmla="+- 0 7934 7934"/>
                  <a:gd name="T3" fmla="*/ 7934 h 68"/>
                  <a:gd name="T4" fmla="+- 0 2992 2992"/>
                  <a:gd name="T5" fmla="*/ T4 w 56"/>
                  <a:gd name="T6" fmla="+- 0 7986 7934"/>
                  <a:gd name="T7" fmla="*/ 7986 h 68"/>
                  <a:gd name="T8" fmla="+- 0 3002 2992"/>
                  <a:gd name="T9" fmla="*/ T8 w 56"/>
                  <a:gd name="T10" fmla="+- 0 7990 7934"/>
                  <a:gd name="T11" fmla="*/ 7990 h 68"/>
                  <a:gd name="T12" fmla="+- 0 3012 2992"/>
                  <a:gd name="T13" fmla="*/ T12 w 56"/>
                  <a:gd name="T14" fmla="+- 0 7996 7934"/>
                  <a:gd name="T15" fmla="*/ 7996 h 68"/>
                  <a:gd name="T16" fmla="+- 0 3026 2992"/>
                  <a:gd name="T17" fmla="*/ T16 w 56"/>
                  <a:gd name="T18" fmla="+- 0 8002 7934"/>
                  <a:gd name="T19" fmla="*/ 8002 h 68"/>
                  <a:gd name="T20" fmla="+- 0 3038 2992"/>
                  <a:gd name="T21" fmla="*/ T20 w 56"/>
                  <a:gd name="T22" fmla="+- 0 7978 7934"/>
                  <a:gd name="T23" fmla="*/ 7978 h 68"/>
                  <a:gd name="T24" fmla="+- 0 3048 2992"/>
                  <a:gd name="T25" fmla="*/ T24 w 56"/>
                  <a:gd name="T26" fmla="+- 0 7951 7934"/>
                  <a:gd name="T27" fmla="*/ 7951 h 68"/>
                  <a:gd name="T28" fmla="+- 0 3029 2992"/>
                  <a:gd name="T29" fmla="*/ T28 w 56"/>
                  <a:gd name="T30" fmla="+- 0 7941 7934"/>
                  <a:gd name="T31" fmla="*/ 7941 h 68"/>
                  <a:gd name="T32" fmla="+- 0 3012 2992"/>
                  <a:gd name="T33" fmla="*/ T32 w 56"/>
                  <a:gd name="T34" fmla="+- 0 7934 7934"/>
                  <a:gd name="T35" fmla="*/ 7934 h 6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56" h="68">
                    <a:moveTo>
                      <a:pt x="20" y="0"/>
                    </a:moveTo>
                    <a:lnTo>
                      <a:pt x="0" y="52"/>
                    </a:lnTo>
                    <a:lnTo>
                      <a:pt x="10" y="56"/>
                    </a:lnTo>
                    <a:lnTo>
                      <a:pt x="20" y="62"/>
                    </a:lnTo>
                    <a:lnTo>
                      <a:pt x="34" y="68"/>
                    </a:lnTo>
                    <a:lnTo>
                      <a:pt x="46" y="44"/>
                    </a:lnTo>
                    <a:lnTo>
                      <a:pt x="56" y="17"/>
                    </a:lnTo>
                    <a:lnTo>
                      <a:pt x="37" y="7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53" name="Group 98"/>
            <p:cNvGrpSpPr>
              <a:grpSpLocks/>
            </p:cNvGrpSpPr>
            <p:nvPr/>
          </p:nvGrpSpPr>
          <p:grpSpPr bwMode="auto">
            <a:xfrm>
              <a:off x="2980" y="7928"/>
              <a:ext cx="32" cy="58"/>
              <a:chOff x="2980" y="7928"/>
              <a:chExt cx="32" cy="58"/>
            </a:xfrm>
          </p:grpSpPr>
          <p:sp>
            <p:nvSpPr>
              <p:cNvPr id="532" name="Freeform 99"/>
              <p:cNvSpPr>
                <a:spLocks/>
              </p:cNvSpPr>
              <p:nvPr/>
            </p:nvSpPr>
            <p:spPr bwMode="auto">
              <a:xfrm>
                <a:off x="2980" y="7928"/>
                <a:ext cx="32" cy="58"/>
              </a:xfrm>
              <a:custGeom>
                <a:avLst/>
                <a:gdLst>
                  <a:gd name="T0" fmla="+- 0 2992 2980"/>
                  <a:gd name="T1" fmla="*/ T0 w 32"/>
                  <a:gd name="T2" fmla="+- 0 7928 7928"/>
                  <a:gd name="T3" fmla="*/ 7928 h 58"/>
                  <a:gd name="T4" fmla="+- 0 2980 2980"/>
                  <a:gd name="T5" fmla="*/ T4 w 32"/>
                  <a:gd name="T6" fmla="+- 0 7984 7928"/>
                  <a:gd name="T7" fmla="*/ 7984 h 58"/>
                  <a:gd name="T8" fmla="+- 0 2984 2980"/>
                  <a:gd name="T9" fmla="*/ T8 w 32"/>
                  <a:gd name="T10" fmla="+- 0 7984 7928"/>
                  <a:gd name="T11" fmla="*/ 7984 h 58"/>
                  <a:gd name="T12" fmla="+- 0 2988 2980"/>
                  <a:gd name="T13" fmla="*/ T12 w 32"/>
                  <a:gd name="T14" fmla="+- 0 7986 7928"/>
                  <a:gd name="T15" fmla="*/ 7986 h 58"/>
                  <a:gd name="T16" fmla="+- 0 2992 2980"/>
                  <a:gd name="T17" fmla="*/ T16 w 32"/>
                  <a:gd name="T18" fmla="+- 0 7986 7928"/>
                  <a:gd name="T19" fmla="*/ 7986 h 58"/>
                  <a:gd name="T20" fmla="+- 0 3012 2980"/>
                  <a:gd name="T21" fmla="*/ T20 w 32"/>
                  <a:gd name="T22" fmla="+- 0 7934 7928"/>
                  <a:gd name="T23" fmla="*/ 7934 h 58"/>
                  <a:gd name="T24" fmla="+- 0 3004 2980"/>
                  <a:gd name="T25" fmla="*/ T24 w 32"/>
                  <a:gd name="T26" fmla="+- 0 7932 7928"/>
                  <a:gd name="T27" fmla="*/ 7932 h 58"/>
                  <a:gd name="T28" fmla="+- 0 2992 2980"/>
                  <a:gd name="T29" fmla="*/ T28 w 32"/>
                  <a:gd name="T30" fmla="+- 0 7928 7928"/>
                  <a:gd name="T31" fmla="*/ 7928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32" h="58">
                    <a:moveTo>
                      <a:pt x="12" y="0"/>
                    </a:moveTo>
                    <a:lnTo>
                      <a:pt x="0" y="56"/>
                    </a:lnTo>
                    <a:lnTo>
                      <a:pt x="4" y="56"/>
                    </a:lnTo>
                    <a:lnTo>
                      <a:pt x="8" y="58"/>
                    </a:lnTo>
                    <a:lnTo>
                      <a:pt x="12" y="58"/>
                    </a:lnTo>
                    <a:lnTo>
                      <a:pt x="32" y="6"/>
                    </a:lnTo>
                    <a:lnTo>
                      <a:pt x="24" y="4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54" name="Group 100"/>
            <p:cNvGrpSpPr>
              <a:grpSpLocks/>
            </p:cNvGrpSpPr>
            <p:nvPr/>
          </p:nvGrpSpPr>
          <p:grpSpPr bwMode="auto">
            <a:xfrm>
              <a:off x="2974" y="7926"/>
              <a:ext cx="18" cy="58"/>
              <a:chOff x="2974" y="7926"/>
              <a:chExt cx="18" cy="58"/>
            </a:xfrm>
          </p:grpSpPr>
          <p:sp>
            <p:nvSpPr>
              <p:cNvPr id="531" name="Freeform 101"/>
              <p:cNvSpPr>
                <a:spLocks/>
              </p:cNvSpPr>
              <p:nvPr/>
            </p:nvSpPr>
            <p:spPr bwMode="auto">
              <a:xfrm>
                <a:off x="2974" y="7926"/>
                <a:ext cx="18" cy="58"/>
              </a:xfrm>
              <a:custGeom>
                <a:avLst/>
                <a:gdLst>
                  <a:gd name="T0" fmla="+- 0 2986 2974"/>
                  <a:gd name="T1" fmla="*/ T0 w 18"/>
                  <a:gd name="T2" fmla="+- 0 7926 7926"/>
                  <a:gd name="T3" fmla="*/ 7926 h 58"/>
                  <a:gd name="T4" fmla="+- 0 2974 2974"/>
                  <a:gd name="T5" fmla="*/ T4 w 18"/>
                  <a:gd name="T6" fmla="+- 0 7926 7926"/>
                  <a:gd name="T7" fmla="*/ 7926 h 58"/>
                  <a:gd name="T8" fmla="+- 0 2974 2974"/>
                  <a:gd name="T9" fmla="*/ T8 w 18"/>
                  <a:gd name="T10" fmla="+- 0 7982 7926"/>
                  <a:gd name="T11" fmla="*/ 7982 h 58"/>
                  <a:gd name="T12" fmla="+- 0 2978 2974"/>
                  <a:gd name="T13" fmla="*/ T12 w 18"/>
                  <a:gd name="T14" fmla="+- 0 7982 7926"/>
                  <a:gd name="T15" fmla="*/ 7982 h 58"/>
                  <a:gd name="T16" fmla="+- 0 2980 2974"/>
                  <a:gd name="T17" fmla="*/ T16 w 18"/>
                  <a:gd name="T18" fmla="+- 0 7984 7926"/>
                  <a:gd name="T19" fmla="*/ 7984 h 58"/>
                  <a:gd name="T20" fmla="+- 0 2992 2974"/>
                  <a:gd name="T21" fmla="*/ T20 w 18"/>
                  <a:gd name="T22" fmla="+- 0 7928 7926"/>
                  <a:gd name="T23" fmla="*/ 7928 h 58"/>
                  <a:gd name="T24" fmla="+- 0 2986 2974"/>
                  <a:gd name="T25" fmla="*/ T24 w 18"/>
                  <a:gd name="T26" fmla="+- 0 7926 7926"/>
                  <a:gd name="T27" fmla="*/ 7926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8" h="58">
                    <a:moveTo>
                      <a:pt x="12" y="0"/>
                    </a:moveTo>
                    <a:lnTo>
                      <a:pt x="0" y="0"/>
                    </a:lnTo>
                    <a:lnTo>
                      <a:pt x="0" y="56"/>
                    </a:lnTo>
                    <a:lnTo>
                      <a:pt x="4" y="56"/>
                    </a:lnTo>
                    <a:lnTo>
                      <a:pt x="6" y="58"/>
                    </a:lnTo>
                    <a:lnTo>
                      <a:pt x="18" y="2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55" name="Group 102"/>
            <p:cNvGrpSpPr>
              <a:grpSpLocks/>
            </p:cNvGrpSpPr>
            <p:nvPr/>
          </p:nvGrpSpPr>
          <p:grpSpPr bwMode="auto">
            <a:xfrm>
              <a:off x="2962" y="7926"/>
              <a:ext cx="12" cy="56"/>
              <a:chOff x="2962" y="7926"/>
              <a:chExt cx="12" cy="56"/>
            </a:xfrm>
          </p:grpSpPr>
          <p:sp>
            <p:nvSpPr>
              <p:cNvPr id="530" name="Freeform 103"/>
              <p:cNvSpPr>
                <a:spLocks/>
              </p:cNvSpPr>
              <p:nvPr/>
            </p:nvSpPr>
            <p:spPr bwMode="auto">
              <a:xfrm>
                <a:off x="2962" y="7926"/>
                <a:ext cx="12" cy="56"/>
              </a:xfrm>
              <a:custGeom>
                <a:avLst/>
                <a:gdLst>
                  <a:gd name="T0" fmla="+- 0 2974 2962"/>
                  <a:gd name="T1" fmla="*/ T0 w 12"/>
                  <a:gd name="T2" fmla="+- 0 7926 7926"/>
                  <a:gd name="T3" fmla="*/ 7926 h 56"/>
                  <a:gd name="T4" fmla="+- 0 2962 2962"/>
                  <a:gd name="T5" fmla="*/ T4 w 12"/>
                  <a:gd name="T6" fmla="+- 0 7926 7926"/>
                  <a:gd name="T7" fmla="*/ 7926 h 56"/>
                  <a:gd name="T8" fmla="+- 0 2966 2962"/>
                  <a:gd name="T9" fmla="*/ T8 w 12"/>
                  <a:gd name="T10" fmla="+- 0 7954 7926"/>
                  <a:gd name="T11" fmla="*/ 7954 h 56"/>
                  <a:gd name="T12" fmla="+- 0 2972 2962"/>
                  <a:gd name="T13" fmla="*/ T12 w 12"/>
                  <a:gd name="T14" fmla="+- 0 7982 7926"/>
                  <a:gd name="T15" fmla="*/ 7982 h 56"/>
                  <a:gd name="T16" fmla="+- 0 2974 2962"/>
                  <a:gd name="T17" fmla="*/ T16 w 12"/>
                  <a:gd name="T18" fmla="+- 0 7982 7926"/>
                  <a:gd name="T19" fmla="*/ 7982 h 56"/>
                  <a:gd name="T20" fmla="+- 0 2974 2962"/>
                  <a:gd name="T21" fmla="*/ T20 w 12"/>
                  <a:gd name="T22" fmla="+- 0 7926 7926"/>
                  <a:gd name="T23" fmla="*/ 7926 h 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2" h="56">
                    <a:moveTo>
                      <a:pt x="12" y="0"/>
                    </a:moveTo>
                    <a:lnTo>
                      <a:pt x="0" y="0"/>
                    </a:lnTo>
                    <a:lnTo>
                      <a:pt x="4" y="28"/>
                    </a:lnTo>
                    <a:lnTo>
                      <a:pt x="10" y="56"/>
                    </a:lnTo>
                    <a:lnTo>
                      <a:pt x="12" y="56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56" name="Group 104"/>
            <p:cNvGrpSpPr>
              <a:grpSpLocks/>
            </p:cNvGrpSpPr>
            <p:nvPr/>
          </p:nvGrpSpPr>
          <p:grpSpPr bwMode="auto">
            <a:xfrm>
              <a:off x="2950" y="7926"/>
              <a:ext cx="22" cy="56"/>
              <a:chOff x="2950" y="7926"/>
              <a:chExt cx="22" cy="56"/>
            </a:xfrm>
          </p:grpSpPr>
          <p:sp>
            <p:nvSpPr>
              <p:cNvPr id="529" name="Freeform 105"/>
              <p:cNvSpPr>
                <a:spLocks/>
              </p:cNvSpPr>
              <p:nvPr/>
            </p:nvSpPr>
            <p:spPr bwMode="auto">
              <a:xfrm>
                <a:off x="2950" y="7926"/>
                <a:ext cx="22" cy="56"/>
              </a:xfrm>
              <a:custGeom>
                <a:avLst/>
                <a:gdLst>
                  <a:gd name="T0" fmla="+- 0 2962 2950"/>
                  <a:gd name="T1" fmla="*/ T0 w 22"/>
                  <a:gd name="T2" fmla="+- 0 7926 7926"/>
                  <a:gd name="T3" fmla="*/ 7926 h 56"/>
                  <a:gd name="T4" fmla="+- 0 2954 2950"/>
                  <a:gd name="T5" fmla="*/ T4 w 22"/>
                  <a:gd name="T6" fmla="+- 0 7930 7926"/>
                  <a:gd name="T7" fmla="*/ 7930 h 56"/>
                  <a:gd name="T8" fmla="+- 0 2950 2950"/>
                  <a:gd name="T9" fmla="*/ T8 w 22"/>
                  <a:gd name="T10" fmla="+- 0 7930 7926"/>
                  <a:gd name="T11" fmla="*/ 7930 h 56"/>
                  <a:gd name="T12" fmla="+- 0 2962 2950"/>
                  <a:gd name="T13" fmla="*/ T12 w 22"/>
                  <a:gd name="T14" fmla="+- 0 7956 7926"/>
                  <a:gd name="T15" fmla="*/ 7956 h 56"/>
                  <a:gd name="T16" fmla="+- 0 2972 2950"/>
                  <a:gd name="T17" fmla="*/ T16 w 22"/>
                  <a:gd name="T18" fmla="+- 0 7982 7926"/>
                  <a:gd name="T19" fmla="*/ 7982 h 56"/>
                  <a:gd name="T20" fmla="+- 0 2966 2950"/>
                  <a:gd name="T21" fmla="*/ T20 w 22"/>
                  <a:gd name="T22" fmla="+- 0 7954 7926"/>
                  <a:gd name="T23" fmla="*/ 7954 h 56"/>
                  <a:gd name="T24" fmla="+- 0 2962 2950"/>
                  <a:gd name="T25" fmla="*/ T24 w 22"/>
                  <a:gd name="T26" fmla="+- 0 7926 7926"/>
                  <a:gd name="T27" fmla="*/ 7926 h 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2" h="56">
                    <a:moveTo>
                      <a:pt x="12" y="0"/>
                    </a:moveTo>
                    <a:lnTo>
                      <a:pt x="4" y="4"/>
                    </a:lnTo>
                    <a:lnTo>
                      <a:pt x="0" y="4"/>
                    </a:lnTo>
                    <a:lnTo>
                      <a:pt x="12" y="30"/>
                    </a:lnTo>
                    <a:lnTo>
                      <a:pt x="22" y="56"/>
                    </a:lnTo>
                    <a:lnTo>
                      <a:pt x="16" y="28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57" name="Group 106"/>
            <p:cNvGrpSpPr>
              <a:grpSpLocks/>
            </p:cNvGrpSpPr>
            <p:nvPr/>
          </p:nvGrpSpPr>
          <p:grpSpPr bwMode="auto">
            <a:xfrm>
              <a:off x="2938" y="7930"/>
              <a:ext cx="32" cy="48"/>
              <a:chOff x="2938" y="7930"/>
              <a:chExt cx="32" cy="48"/>
            </a:xfrm>
          </p:grpSpPr>
          <p:sp>
            <p:nvSpPr>
              <p:cNvPr id="528" name="Freeform 107"/>
              <p:cNvSpPr>
                <a:spLocks/>
              </p:cNvSpPr>
              <p:nvPr/>
            </p:nvSpPr>
            <p:spPr bwMode="auto">
              <a:xfrm>
                <a:off x="2938" y="7930"/>
                <a:ext cx="32" cy="48"/>
              </a:xfrm>
              <a:custGeom>
                <a:avLst/>
                <a:gdLst>
                  <a:gd name="T0" fmla="+- 0 2950 2938"/>
                  <a:gd name="T1" fmla="*/ T0 w 32"/>
                  <a:gd name="T2" fmla="+- 0 7930 7930"/>
                  <a:gd name="T3" fmla="*/ 7930 h 48"/>
                  <a:gd name="T4" fmla="+- 0 2942 2938"/>
                  <a:gd name="T5" fmla="*/ T4 w 32"/>
                  <a:gd name="T6" fmla="+- 0 7934 7930"/>
                  <a:gd name="T7" fmla="*/ 7934 h 48"/>
                  <a:gd name="T8" fmla="+- 0 2938 2938"/>
                  <a:gd name="T9" fmla="*/ T8 w 32"/>
                  <a:gd name="T10" fmla="+- 0 7938 7930"/>
                  <a:gd name="T11" fmla="*/ 7938 h 48"/>
                  <a:gd name="T12" fmla="+- 0 2956 2938"/>
                  <a:gd name="T13" fmla="*/ T12 w 32"/>
                  <a:gd name="T14" fmla="+- 0 7960 7930"/>
                  <a:gd name="T15" fmla="*/ 7960 h 48"/>
                  <a:gd name="T16" fmla="+- 0 2970 2938"/>
                  <a:gd name="T17" fmla="*/ T16 w 32"/>
                  <a:gd name="T18" fmla="+- 0 7978 7930"/>
                  <a:gd name="T19" fmla="*/ 7978 h 48"/>
                  <a:gd name="T20" fmla="+- 0 2962 2938"/>
                  <a:gd name="T21" fmla="*/ T20 w 32"/>
                  <a:gd name="T22" fmla="+- 0 7956 7930"/>
                  <a:gd name="T23" fmla="*/ 7956 h 48"/>
                  <a:gd name="T24" fmla="+- 0 2950 2938"/>
                  <a:gd name="T25" fmla="*/ T24 w 32"/>
                  <a:gd name="T26" fmla="+- 0 7930 7930"/>
                  <a:gd name="T27" fmla="*/ 7930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32" h="48">
                    <a:moveTo>
                      <a:pt x="12" y="0"/>
                    </a:moveTo>
                    <a:lnTo>
                      <a:pt x="4" y="4"/>
                    </a:lnTo>
                    <a:lnTo>
                      <a:pt x="0" y="8"/>
                    </a:lnTo>
                    <a:lnTo>
                      <a:pt x="18" y="30"/>
                    </a:lnTo>
                    <a:lnTo>
                      <a:pt x="32" y="48"/>
                    </a:lnTo>
                    <a:lnTo>
                      <a:pt x="24" y="26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58" name="Group 108"/>
            <p:cNvGrpSpPr>
              <a:grpSpLocks/>
            </p:cNvGrpSpPr>
            <p:nvPr/>
          </p:nvGrpSpPr>
          <p:grpSpPr bwMode="auto">
            <a:xfrm>
              <a:off x="2930" y="7938"/>
              <a:ext cx="40" cy="40"/>
              <a:chOff x="2930" y="7938"/>
              <a:chExt cx="40" cy="40"/>
            </a:xfrm>
          </p:grpSpPr>
          <p:sp>
            <p:nvSpPr>
              <p:cNvPr id="527" name="Freeform 109"/>
              <p:cNvSpPr>
                <a:spLocks/>
              </p:cNvSpPr>
              <p:nvPr/>
            </p:nvSpPr>
            <p:spPr bwMode="auto">
              <a:xfrm>
                <a:off x="2930" y="7938"/>
                <a:ext cx="40" cy="40"/>
              </a:xfrm>
              <a:custGeom>
                <a:avLst/>
                <a:gdLst>
                  <a:gd name="T0" fmla="+- 0 2938 2930"/>
                  <a:gd name="T1" fmla="*/ T0 w 40"/>
                  <a:gd name="T2" fmla="+- 0 7938 7938"/>
                  <a:gd name="T3" fmla="*/ 7938 h 40"/>
                  <a:gd name="T4" fmla="+- 0 2936 2930"/>
                  <a:gd name="T5" fmla="*/ T4 w 40"/>
                  <a:gd name="T6" fmla="+- 0 7940 7938"/>
                  <a:gd name="T7" fmla="*/ 7940 h 40"/>
                  <a:gd name="T8" fmla="+- 0 2932 2930"/>
                  <a:gd name="T9" fmla="*/ T8 w 40"/>
                  <a:gd name="T10" fmla="+- 0 7942 7938"/>
                  <a:gd name="T11" fmla="*/ 7942 h 40"/>
                  <a:gd name="T12" fmla="+- 0 2930 2930"/>
                  <a:gd name="T13" fmla="*/ T12 w 40"/>
                  <a:gd name="T14" fmla="+- 0 7946 7938"/>
                  <a:gd name="T15" fmla="*/ 7946 h 40"/>
                  <a:gd name="T16" fmla="+- 0 2952 2930"/>
                  <a:gd name="T17" fmla="*/ T16 w 40"/>
                  <a:gd name="T18" fmla="+- 0 7964 7938"/>
                  <a:gd name="T19" fmla="*/ 7964 h 40"/>
                  <a:gd name="T20" fmla="+- 0 2970 2930"/>
                  <a:gd name="T21" fmla="*/ T20 w 40"/>
                  <a:gd name="T22" fmla="+- 0 7978 7938"/>
                  <a:gd name="T23" fmla="*/ 7978 h 40"/>
                  <a:gd name="T24" fmla="+- 0 2956 2930"/>
                  <a:gd name="T25" fmla="*/ T24 w 40"/>
                  <a:gd name="T26" fmla="+- 0 7960 7938"/>
                  <a:gd name="T27" fmla="*/ 7960 h 40"/>
                  <a:gd name="T28" fmla="+- 0 2938 2930"/>
                  <a:gd name="T29" fmla="*/ T28 w 40"/>
                  <a:gd name="T30" fmla="+- 0 7938 7938"/>
                  <a:gd name="T31" fmla="*/ 7938 h 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40" h="40">
                    <a:moveTo>
                      <a:pt x="8" y="0"/>
                    </a:move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2" y="26"/>
                    </a:lnTo>
                    <a:lnTo>
                      <a:pt x="40" y="40"/>
                    </a:lnTo>
                    <a:lnTo>
                      <a:pt x="26" y="22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59" name="Group 110"/>
            <p:cNvGrpSpPr>
              <a:grpSpLocks/>
            </p:cNvGrpSpPr>
            <p:nvPr/>
          </p:nvGrpSpPr>
          <p:grpSpPr bwMode="auto">
            <a:xfrm>
              <a:off x="2924" y="7946"/>
              <a:ext cx="50" cy="34"/>
              <a:chOff x="2924" y="7946"/>
              <a:chExt cx="50" cy="34"/>
            </a:xfrm>
          </p:grpSpPr>
          <p:sp>
            <p:nvSpPr>
              <p:cNvPr id="526" name="Freeform 111"/>
              <p:cNvSpPr>
                <a:spLocks/>
              </p:cNvSpPr>
              <p:nvPr/>
            </p:nvSpPr>
            <p:spPr bwMode="auto">
              <a:xfrm>
                <a:off x="2924" y="7946"/>
                <a:ext cx="50" cy="34"/>
              </a:xfrm>
              <a:custGeom>
                <a:avLst/>
                <a:gdLst>
                  <a:gd name="T0" fmla="+- 0 2930 2924"/>
                  <a:gd name="T1" fmla="*/ T0 w 50"/>
                  <a:gd name="T2" fmla="+- 0 7946 7946"/>
                  <a:gd name="T3" fmla="*/ 7946 h 34"/>
                  <a:gd name="T4" fmla="+- 0 2928 2924"/>
                  <a:gd name="T5" fmla="*/ T4 w 50"/>
                  <a:gd name="T6" fmla="+- 0 7948 7946"/>
                  <a:gd name="T7" fmla="*/ 7948 h 34"/>
                  <a:gd name="T8" fmla="+- 0 2924 2924"/>
                  <a:gd name="T9" fmla="*/ T8 w 50"/>
                  <a:gd name="T10" fmla="+- 0 7956 7946"/>
                  <a:gd name="T11" fmla="*/ 7956 h 34"/>
                  <a:gd name="T12" fmla="+- 0 2950 2924"/>
                  <a:gd name="T13" fmla="*/ T12 w 50"/>
                  <a:gd name="T14" fmla="+- 0 7968 7946"/>
                  <a:gd name="T15" fmla="*/ 7968 h 34"/>
                  <a:gd name="T16" fmla="+- 0 2974 2924"/>
                  <a:gd name="T17" fmla="*/ T16 w 50"/>
                  <a:gd name="T18" fmla="+- 0 7980 7946"/>
                  <a:gd name="T19" fmla="*/ 7980 h 34"/>
                  <a:gd name="T20" fmla="+- 0 2952 2924"/>
                  <a:gd name="T21" fmla="*/ T20 w 50"/>
                  <a:gd name="T22" fmla="+- 0 7964 7946"/>
                  <a:gd name="T23" fmla="*/ 7964 h 34"/>
                  <a:gd name="T24" fmla="+- 0 2930 2924"/>
                  <a:gd name="T25" fmla="*/ T24 w 50"/>
                  <a:gd name="T26" fmla="+- 0 7946 7946"/>
                  <a:gd name="T27" fmla="*/ 7946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50" h="34">
                    <a:moveTo>
                      <a:pt x="6" y="0"/>
                    </a:moveTo>
                    <a:lnTo>
                      <a:pt x="4" y="2"/>
                    </a:lnTo>
                    <a:lnTo>
                      <a:pt x="0" y="10"/>
                    </a:lnTo>
                    <a:lnTo>
                      <a:pt x="26" y="22"/>
                    </a:lnTo>
                    <a:lnTo>
                      <a:pt x="50" y="34"/>
                    </a:lnTo>
                    <a:lnTo>
                      <a:pt x="28" y="1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60" name="Group 112"/>
            <p:cNvGrpSpPr>
              <a:grpSpLocks/>
            </p:cNvGrpSpPr>
            <p:nvPr/>
          </p:nvGrpSpPr>
          <p:grpSpPr bwMode="auto">
            <a:xfrm>
              <a:off x="2920" y="7956"/>
              <a:ext cx="54" cy="26"/>
              <a:chOff x="2920" y="7956"/>
              <a:chExt cx="54" cy="26"/>
            </a:xfrm>
          </p:grpSpPr>
          <p:sp>
            <p:nvSpPr>
              <p:cNvPr id="525" name="Freeform 113"/>
              <p:cNvSpPr>
                <a:spLocks/>
              </p:cNvSpPr>
              <p:nvPr/>
            </p:nvSpPr>
            <p:spPr bwMode="auto">
              <a:xfrm>
                <a:off x="2920" y="7956"/>
                <a:ext cx="54" cy="26"/>
              </a:xfrm>
              <a:custGeom>
                <a:avLst/>
                <a:gdLst>
                  <a:gd name="T0" fmla="+- 0 2924 2920"/>
                  <a:gd name="T1" fmla="*/ T0 w 54"/>
                  <a:gd name="T2" fmla="+- 0 7956 7956"/>
                  <a:gd name="T3" fmla="*/ 7956 h 26"/>
                  <a:gd name="T4" fmla="+- 0 2920 2920"/>
                  <a:gd name="T5" fmla="*/ T4 w 54"/>
                  <a:gd name="T6" fmla="+- 0 7964 7956"/>
                  <a:gd name="T7" fmla="*/ 7964 h 26"/>
                  <a:gd name="T8" fmla="+- 0 2920 2920"/>
                  <a:gd name="T9" fmla="*/ T8 w 54"/>
                  <a:gd name="T10" fmla="+- 0 7968 7956"/>
                  <a:gd name="T11" fmla="*/ 7968 h 26"/>
                  <a:gd name="T12" fmla="+- 0 2946 2920"/>
                  <a:gd name="T13" fmla="*/ T12 w 54"/>
                  <a:gd name="T14" fmla="+- 0 7974 7956"/>
                  <a:gd name="T15" fmla="*/ 7974 h 26"/>
                  <a:gd name="T16" fmla="+- 0 2974 2920"/>
                  <a:gd name="T17" fmla="*/ T16 w 54"/>
                  <a:gd name="T18" fmla="+- 0 7982 7956"/>
                  <a:gd name="T19" fmla="*/ 7982 h 26"/>
                  <a:gd name="T20" fmla="+- 0 2974 2920"/>
                  <a:gd name="T21" fmla="*/ T20 w 54"/>
                  <a:gd name="T22" fmla="+- 0 7980 7956"/>
                  <a:gd name="T23" fmla="*/ 7980 h 26"/>
                  <a:gd name="T24" fmla="+- 0 2950 2920"/>
                  <a:gd name="T25" fmla="*/ T24 w 54"/>
                  <a:gd name="T26" fmla="+- 0 7968 7956"/>
                  <a:gd name="T27" fmla="*/ 7968 h 26"/>
                  <a:gd name="T28" fmla="+- 0 2924 2920"/>
                  <a:gd name="T29" fmla="*/ T28 w 54"/>
                  <a:gd name="T30" fmla="+- 0 7956 7956"/>
                  <a:gd name="T31" fmla="*/ 795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54" h="26">
                    <a:moveTo>
                      <a:pt x="4" y="0"/>
                    </a:moveTo>
                    <a:lnTo>
                      <a:pt x="0" y="8"/>
                    </a:lnTo>
                    <a:lnTo>
                      <a:pt x="0" y="12"/>
                    </a:lnTo>
                    <a:lnTo>
                      <a:pt x="26" y="18"/>
                    </a:lnTo>
                    <a:lnTo>
                      <a:pt x="54" y="26"/>
                    </a:lnTo>
                    <a:lnTo>
                      <a:pt x="54" y="24"/>
                    </a:lnTo>
                    <a:lnTo>
                      <a:pt x="30" y="12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61" name="Group 114"/>
            <p:cNvGrpSpPr>
              <a:grpSpLocks/>
            </p:cNvGrpSpPr>
            <p:nvPr/>
          </p:nvGrpSpPr>
          <p:grpSpPr bwMode="auto">
            <a:xfrm>
              <a:off x="2916" y="7968"/>
              <a:ext cx="58" cy="24"/>
              <a:chOff x="2916" y="7968"/>
              <a:chExt cx="58" cy="24"/>
            </a:xfrm>
          </p:grpSpPr>
          <p:sp>
            <p:nvSpPr>
              <p:cNvPr id="524" name="Freeform 115"/>
              <p:cNvSpPr>
                <a:spLocks/>
              </p:cNvSpPr>
              <p:nvPr/>
            </p:nvSpPr>
            <p:spPr bwMode="auto">
              <a:xfrm>
                <a:off x="2916" y="7968"/>
                <a:ext cx="58" cy="24"/>
              </a:xfrm>
              <a:custGeom>
                <a:avLst/>
                <a:gdLst>
                  <a:gd name="T0" fmla="+- 0 2920 2916"/>
                  <a:gd name="T1" fmla="*/ T0 w 58"/>
                  <a:gd name="T2" fmla="+- 0 7968 7968"/>
                  <a:gd name="T3" fmla="*/ 7968 h 24"/>
                  <a:gd name="T4" fmla="+- 0 2918 2916"/>
                  <a:gd name="T5" fmla="*/ T4 w 58"/>
                  <a:gd name="T6" fmla="+- 0 7974 7968"/>
                  <a:gd name="T7" fmla="*/ 7974 h 24"/>
                  <a:gd name="T8" fmla="+- 0 2916 2916"/>
                  <a:gd name="T9" fmla="*/ T8 w 58"/>
                  <a:gd name="T10" fmla="+- 0 7982 7968"/>
                  <a:gd name="T11" fmla="*/ 7982 h 24"/>
                  <a:gd name="T12" fmla="+- 0 2916 2916"/>
                  <a:gd name="T13" fmla="*/ T12 w 58"/>
                  <a:gd name="T14" fmla="+- 0 7992 7968"/>
                  <a:gd name="T15" fmla="*/ 7992 h 24"/>
                  <a:gd name="T16" fmla="+- 0 2972 2916"/>
                  <a:gd name="T17" fmla="*/ T16 w 58"/>
                  <a:gd name="T18" fmla="+- 0 7992 7968"/>
                  <a:gd name="T19" fmla="*/ 7992 h 24"/>
                  <a:gd name="T20" fmla="+- 0 2972 2916"/>
                  <a:gd name="T21" fmla="*/ T20 w 58"/>
                  <a:gd name="T22" fmla="+- 0 7988 7968"/>
                  <a:gd name="T23" fmla="*/ 7988 h 24"/>
                  <a:gd name="T24" fmla="+- 0 2974 2916"/>
                  <a:gd name="T25" fmla="*/ T24 w 58"/>
                  <a:gd name="T26" fmla="+- 0 7984 7968"/>
                  <a:gd name="T27" fmla="*/ 7984 h 24"/>
                  <a:gd name="T28" fmla="+- 0 2974 2916"/>
                  <a:gd name="T29" fmla="*/ T28 w 58"/>
                  <a:gd name="T30" fmla="+- 0 7982 7968"/>
                  <a:gd name="T31" fmla="*/ 7982 h 24"/>
                  <a:gd name="T32" fmla="+- 0 2946 2916"/>
                  <a:gd name="T33" fmla="*/ T32 w 58"/>
                  <a:gd name="T34" fmla="+- 0 7974 7968"/>
                  <a:gd name="T35" fmla="*/ 7974 h 24"/>
                  <a:gd name="T36" fmla="+- 0 2920 2916"/>
                  <a:gd name="T37" fmla="*/ T36 w 58"/>
                  <a:gd name="T38" fmla="+- 0 7968 7968"/>
                  <a:gd name="T39" fmla="*/ 796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58" h="24">
                    <a:moveTo>
                      <a:pt x="4" y="0"/>
                    </a:moveTo>
                    <a:lnTo>
                      <a:pt x="2" y="6"/>
                    </a:lnTo>
                    <a:lnTo>
                      <a:pt x="0" y="14"/>
                    </a:lnTo>
                    <a:lnTo>
                      <a:pt x="0" y="24"/>
                    </a:lnTo>
                    <a:lnTo>
                      <a:pt x="56" y="24"/>
                    </a:lnTo>
                    <a:lnTo>
                      <a:pt x="56" y="20"/>
                    </a:lnTo>
                    <a:lnTo>
                      <a:pt x="58" y="16"/>
                    </a:lnTo>
                    <a:lnTo>
                      <a:pt x="58" y="14"/>
                    </a:lnTo>
                    <a:lnTo>
                      <a:pt x="30" y="6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62" name="Group 116"/>
            <p:cNvGrpSpPr>
              <a:grpSpLocks/>
            </p:cNvGrpSpPr>
            <p:nvPr/>
          </p:nvGrpSpPr>
          <p:grpSpPr bwMode="auto">
            <a:xfrm>
              <a:off x="2916" y="7992"/>
              <a:ext cx="62" cy="42"/>
              <a:chOff x="2916" y="7992"/>
              <a:chExt cx="62" cy="42"/>
            </a:xfrm>
          </p:grpSpPr>
          <p:sp>
            <p:nvSpPr>
              <p:cNvPr id="523" name="Freeform 117"/>
              <p:cNvSpPr>
                <a:spLocks/>
              </p:cNvSpPr>
              <p:nvPr/>
            </p:nvSpPr>
            <p:spPr bwMode="auto">
              <a:xfrm>
                <a:off x="2916" y="7992"/>
                <a:ext cx="62" cy="42"/>
              </a:xfrm>
              <a:custGeom>
                <a:avLst/>
                <a:gdLst>
                  <a:gd name="T0" fmla="+- 0 2972 2916"/>
                  <a:gd name="T1" fmla="*/ T0 w 62"/>
                  <a:gd name="T2" fmla="+- 0 7992 7992"/>
                  <a:gd name="T3" fmla="*/ 7992 h 42"/>
                  <a:gd name="T4" fmla="+- 0 2944 2916"/>
                  <a:gd name="T5" fmla="*/ T4 w 62"/>
                  <a:gd name="T6" fmla="+- 0 7992 7992"/>
                  <a:gd name="T7" fmla="*/ 7992 h 42"/>
                  <a:gd name="T8" fmla="+- 0 2916 2916"/>
                  <a:gd name="T9" fmla="*/ T8 w 62"/>
                  <a:gd name="T10" fmla="+- 0 7994 7992"/>
                  <a:gd name="T11" fmla="*/ 7994 h 42"/>
                  <a:gd name="T12" fmla="+- 0 2918 2916"/>
                  <a:gd name="T13" fmla="*/ T12 w 62"/>
                  <a:gd name="T14" fmla="+- 0 8012 7992"/>
                  <a:gd name="T15" fmla="*/ 8012 h 42"/>
                  <a:gd name="T16" fmla="+- 0 2922 2916"/>
                  <a:gd name="T17" fmla="*/ T16 w 62"/>
                  <a:gd name="T18" fmla="+- 0 8034 7992"/>
                  <a:gd name="T19" fmla="*/ 8034 h 42"/>
                  <a:gd name="T20" fmla="+- 0 2978 2916"/>
                  <a:gd name="T21" fmla="*/ T20 w 62"/>
                  <a:gd name="T22" fmla="+- 0 8022 7992"/>
                  <a:gd name="T23" fmla="*/ 8022 h 42"/>
                  <a:gd name="T24" fmla="+- 0 2974 2916"/>
                  <a:gd name="T25" fmla="*/ T24 w 62"/>
                  <a:gd name="T26" fmla="+- 0 8010 7992"/>
                  <a:gd name="T27" fmla="*/ 8010 h 42"/>
                  <a:gd name="T28" fmla="+- 0 2972 2916"/>
                  <a:gd name="T29" fmla="*/ T28 w 62"/>
                  <a:gd name="T30" fmla="+- 0 8000 7992"/>
                  <a:gd name="T31" fmla="*/ 8000 h 42"/>
                  <a:gd name="T32" fmla="+- 0 2972 2916"/>
                  <a:gd name="T33" fmla="*/ T32 w 62"/>
                  <a:gd name="T34" fmla="+- 0 7992 7992"/>
                  <a:gd name="T35" fmla="*/ 7992 h 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62" h="42">
                    <a:moveTo>
                      <a:pt x="56" y="0"/>
                    </a:moveTo>
                    <a:lnTo>
                      <a:pt x="28" y="0"/>
                    </a:lnTo>
                    <a:lnTo>
                      <a:pt x="0" y="2"/>
                    </a:lnTo>
                    <a:lnTo>
                      <a:pt x="2" y="20"/>
                    </a:lnTo>
                    <a:lnTo>
                      <a:pt x="6" y="42"/>
                    </a:lnTo>
                    <a:lnTo>
                      <a:pt x="62" y="30"/>
                    </a:lnTo>
                    <a:lnTo>
                      <a:pt x="58" y="18"/>
                    </a:lnTo>
                    <a:lnTo>
                      <a:pt x="56" y="8"/>
                    </a:lnTo>
                    <a:lnTo>
                      <a:pt x="5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63" name="Group 118"/>
            <p:cNvGrpSpPr>
              <a:grpSpLocks/>
            </p:cNvGrpSpPr>
            <p:nvPr/>
          </p:nvGrpSpPr>
          <p:grpSpPr bwMode="auto">
            <a:xfrm>
              <a:off x="2925" y="8022"/>
              <a:ext cx="63" cy="64"/>
              <a:chOff x="2925" y="8022"/>
              <a:chExt cx="63" cy="64"/>
            </a:xfrm>
          </p:grpSpPr>
          <p:sp>
            <p:nvSpPr>
              <p:cNvPr id="522" name="Freeform 119"/>
              <p:cNvSpPr>
                <a:spLocks/>
              </p:cNvSpPr>
              <p:nvPr/>
            </p:nvSpPr>
            <p:spPr bwMode="auto">
              <a:xfrm>
                <a:off x="2925" y="8022"/>
                <a:ext cx="63" cy="64"/>
              </a:xfrm>
              <a:custGeom>
                <a:avLst/>
                <a:gdLst>
                  <a:gd name="T0" fmla="+- 0 2978 2925"/>
                  <a:gd name="T1" fmla="*/ T0 w 63"/>
                  <a:gd name="T2" fmla="+- 0 8022 8022"/>
                  <a:gd name="T3" fmla="*/ 8022 h 64"/>
                  <a:gd name="T4" fmla="+- 0 2950 2925"/>
                  <a:gd name="T5" fmla="*/ T4 w 63"/>
                  <a:gd name="T6" fmla="+- 0 8028 8022"/>
                  <a:gd name="T7" fmla="*/ 8028 h 64"/>
                  <a:gd name="T8" fmla="+- 0 2925 2925"/>
                  <a:gd name="T9" fmla="*/ T8 w 63"/>
                  <a:gd name="T10" fmla="+- 0 8047 8022"/>
                  <a:gd name="T11" fmla="*/ 8047 h 64"/>
                  <a:gd name="T12" fmla="+- 0 2931 2925"/>
                  <a:gd name="T13" fmla="*/ T12 w 63"/>
                  <a:gd name="T14" fmla="+- 0 8065 8022"/>
                  <a:gd name="T15" fmla="*/ 8065 h 64"/>
                  <a:gd name="T16" fmla="+- 0 2938 2925"/>
                  <a:gd name="T17" fmla="*/ T16 w 63"/>
                  <a:gd name="T18" fmla="+- 0 8086 8022"/>
                  <a:gd name="T19" fmla="*/ 8086 h 64"/>
                  <a:gd name="T20" fmla="+- 0 2964 2925"/>
                  <a:gd name="T21" fmla="*/ T20 w 63"/>
                  <a:gd name="T22" fmla="+- 0 8078 8022"/>
                  <a:gd name="T23" fmla="*/ 8078 h 64"/>
                  <a:gd name="T24" fmla="+- 0 2988 2925"/>
                  <a:gd name="T25" fmla="*/ T24 w 63"/>
                  <a:gd name="T26" fmla="+- 0 8059 8022"/>
                  <a:gd name="T27" fmla="*/ 8059 h 64"/>
                  <a:gd name="T28" fmla="+- 0 2982 2925"/>
                  <a:gd name="T29" fmla="*/ T28 w 63"/>
                  <a:gd name="T30" fmla="+- 0 8040 8022"/>
                  <a:gd name="T31" fmla="*/ 8040 h 64"/>
                  <a:gd name="T32" fmla="+- 0 2978 2925"/>
                  <a:gd name="T33" fmla="*/ T32 w 63"/>
                  <a:gd name="T34" fmla="+- 0 8022 8022"/>
                  <a:gd name="T35" fmla="*/ 8022 h 6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63" h="64">
                    <a:moveTo>
                      <a:pt x="53" y="0"/>
                    </a:moveTo>
                    <a:lnTo>
                      <a:pt x="25" y="6"/>
                    </a:lnTo>
                    <a:lnTo>
                      <a:pt x="0" y="25"/>
                    </a:lnTo>
                    <a:lnTo>
                      <a:pt x="6" y="43"/>
                    </a:lnTo>
                    <a:lnTo>
                      <a:pt x="13" y="64"/>
                    </a:lnTo>
                    <a:lnTo>
                      <a:pt x="39" y="56"/>
                    </a:lnTo>
                    <a:lnTo>
                      <a:pt x="63" y="37"/>
                    </a:lnTo>
                    <a:lnTo>
                      <a:pt x="57" y="18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64" name="Group 120"/>
            <p:cNvGrpSpPr>
              <a:grpSpLocks/>
            </p:cNvGrpSpPr>
            <p:nvPr/>
          </p:nvGrpSpPr>
          <p:grpSpPr bwMode="auto">
            <a:xfrm>
              <a:off x="2941" y="8068"/>
              <a:ext cx="71" cy="84"/>
              <a:chOff x="2941" y="8068"/>
              <a:chExt cx="71" cy="84"/>
            </a:xfrm>
          </p:grpSpPr>
          <p:sp>
            <p:nvSpPr>
              <p:cNvPr id="521" name="Freeform 121"/>
              <p:cNvSpPr>
                <a:spLocks/>
              </p:cNvSpPr>
              <p:nvPr/>
            </p:nvSpPr>
            <p:spPr bwMode="auto">
              <a:xfrm>
                <a:off x="2941" y="8068"/>
                <a:ext cx="71" cy="84"/>
              </a:xfrm>
              <a:custGeom>
                <a:avLst/>
                <a:gdLst>
                  <a:gd name="T0" fmla="+- 0 2992 2941"/>
                  <a:gd name="T1" fmla="*/ T0 w 71"/>
                  <a:gd name="T2" fmla="+- 0 8068 8068"/>
                  <a:gd name="T3" fmla="*/ 8068 h 84"/>
                  <a:gd name="T4" fmla="+- 0 2964 2941"/>
                  <a:gd name="T5" fmla="*/ T4 w 71"/>
                  <a:gd name="T6" fmla="+- 0 8078 8068"/>
                  <a:gd name="T7" fmla="*/ 8078 h 84"/>
                  <a:gd name="T8" fmla="+- 0 2941 2941"/>
                  <a:gd name="T9" fmla="*/ T8 w 71"/>
                  <a:gd name="T10" fmla="+- 0 8095 8068"/>
                  <a:gd name="T11" fmla="*/ 8095 h 84"/>
                  <a:gd name="T12" fmla="+- 0 2947 2941"/>
                  <a:gd name="T13" fmla="*/ T12 w 71"/>
                  <a:gd name="T14" fmla="+- 0 8113 8068"/>
                  <a:gd name="T15" fmla="*/ 8113 h 84"/>
                  <a:gd name="T16" fmla="+- 0 2954 2941"/>
                  <a:gd name="T17" fmla="*/ T16 w 71"/>
                  <a:gd name="T18" fmla="+- 0 8132 8068"/>
                  <a:gd name="T19" fmla="*/ 8132 h 84"/>
                  <a:gd name="T20" fmla="+- 0 2962 2941"/>
                  <a:gd name="T21" fmla="*/ T20 w 71"/>
                  <a:gd name="T22" fmla="+- 0 8152 8068"/>
                  <a:gd name="T23" fmla="*/ 8152 h 84"/>
                  <a:gd name="T24" fmla="+- 0 2988 2941"/>
                  <a:gd name="T25" fmla="*/ T24 w 71"/>
                  <a:gd name="T26" fmla="+- 0 8140 8068"/>
                  <a:gd name="T27" fmla="*/ 8140 h 84"/>
                  <a:gd name="T28" fmla="+- 0 3012 2941"/>
                  <a:gd name="T29" fmla="*/ T28 w 71"/>
                  <a:gd name="T30" fmla="+- 0 8124 8068"/>
                  <a:gd name="T31" fmla="*/ 8124 h 84"/>
                  <a:gd name="T32" fmla="+- 0 3005 2941"/>
                  <a:gd name="T33" fmla="*/ T32 w 71"/>
                  <a:gd name="T34" fmla="+- 0 8104 8068"/>
                  <a:gd name="T35" fmla="*/ 8104 h 84"/>
                  <a:gd name="T36" fmla="+- 0 2998 2941"/>
                  <a:gd name="T37" fmla="*/ T36 w 71"/>
                  <a:gd name="T38" fmla="+- 0 8085 8068"/>
                  <a:gd name="T39" fmla="*/ 8085 h 84"/>
                  <a:gd name="T40" fmla="+- 0 2992 2941"/>
                  <a:gd name="T41" fmla="*/ T40 w 71"/>
                  <a:gd name="T42" fmla="+- 0 8068 8068"/>
                  <a:gd name="T43" fmla="*/ 8068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71" h="84">
                    <a:moveTo>
                      <a:pt x="51" y="0"/>
                    </a:moveTo>
                    <a:lnTo>
                      <a:pt x="23" y="10"/>
                    </a:lnTo>
                    <a:lnTo>
                      <a:pt x="0" y="27"/>
                    </a:lnTo>
                    <a:lnTo>
                      <a:pt x="6" y="45"/>
                    </a:lnTo>
                    <a:lnTo>
                      <a:pt x="13" y="64"/>
                    </a:lnTo>
                    <a:lnTo>
                      <a:pt x="21" y="84"/>
                    </a:lnTo>
                    <a:lnTo>
                      <a:pt x="47" y="72"/>
                    </a:lnTo>
                    <a:lnTo>
                      <a:pt x="71" y="56"/>
                    </a:lnTo>
                    <a:lnTo>
                      <a:pt x="64" y="36"/>
                    </a:lnTo>
                    <a:lnTo>
                      <a:pt x="57" y="17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65" name="Group 122"/>
            <p:cNvGrpSpPr>
              <a:grpSpLocks/>
            </p:cNvGrpSpPr>
            <p:nvPr/>
          </p:nvGrpSpPr>
          <p:grpSpPr bwMode="auto">
            <a:xfrm>
              <a:off x="2964" y="8130"/>
              <a:ext cx="84" cy="100"/>
              <a:chOff x="2964" y="8130"/>
              <a:chExt cx="84" cy="100"/>
            </a:xfrm>
          </p:grpSpPr>
          <p:sp>
            <p:nvSpPr>
              <p:cNvPr id="520" name="Freeform 123"/>
              <p:cNvSpPr>
                <a:spLocks/>
              </p:cNvSpPr>
              <p:nvPr/>
            </p:nvSpPr>
            <p:spPr bwMode="auto">
              <a:xfrm>
                <a:off x="2964" y="8130"/>
                <a:ext cx="84" cy="100"/>
              </a:xfrm>
              <a:custGeom>
                <a:avLst/>
                <a:gdLst>
                  <a:gd name="T0" fmla="+- 0 3014 2964"/>
                  <a:gd name="T1" fmla="*/ T0 w 84"/>
                  <a:gd name="T2" fmla="+- 0 8130 8130"/>
                  <a:gd name="T3" fmla="*/ 8130 h 100"/>
                  <a:gd name="T4" fmla="+- 0 2988 2964"/>
                  <a:gd name="T5" fmla="*/ T4 w 84"/>
                  <a:gd name="T6" fmla="+- 0 8140 8130"/>
                  <a:gd name="T7" fmla="*/ 8140 h 100"/>
                  <a:gd name="T8" fmla="+- 0 2964 2964"/>
                  <a:gd name="T9" fmla="*/ T8 w 84"/>
                  <a:gd name="T10" fmla="+- 0 8157 8130"/>
                  <a:gd name="T11" fmla="*/ 8157 h 100"/>
                  <a:gd name="T12" fmla="+- 0 2972 2964"/>
                  <a:gd name="T13" fmla="*/ T12 w 84"/>
                  <a:gd name="T14" fmla="+- 0 8174 8130"/>
                  <a:gd name="T15" fmla="*/ 8174 h 100"/>
                  <a:gd name="T16" fmla="+- 0 2980 2964"/>
                  <a:gd name="T17" fmla="*/ T16 w 84"/>
                  <a:gd name="T18" fmla="+- 0 8192 8130"/>
                  <a:gd name="T19" fmla="*/ 8192 h 100"/>
                  <a:gd name="T20" fmla="+- 0 2989 2964"/>
                  <a:gd name="T21" fmla="*/ T20 w 84"/>
                  <a:gd name="T22" fmla="+- 0 8211 8130"/>
                  <a:gd name="T23" fmla="*/ 8211 h 100"/>
                  <a:gd name="T24" fmla="+- 0 2998 2964"/>
                  <a:gd name="T25" fmla="*/ T24 w 84"/>
                  <a:gd name="T26" fmla="+- 0 8230 8130"/>
                  <a:gd name="T27" fmla="*/ 8230 h 100"/>
                  <a:gd name="T28" fmla="+- 0 3024 2964"/>
                  <a:gd name="T29" fmla="*/ T28 w 84"/>
                  <a:gd name="T30" fmla="+- 0 8218 8130"/>
                  <a:gd name="T31" fmla="*/ 8218 h 100"/>
                  <a:gd name="T32" fmla="+- 0 3048 2964"/>
                  <a:gd name="T33" fmla="*/ T32 w 84"/>
                  <a:gd name="T34" fmla="+- 0 8202 8130"/>
                  <a:gd name="T35" fmla="*/ 8202 h 100"/>
                  <a:gd name="T36" fmla="+- 0 3038 2964"/>
                  <a:gd name="T37" fmla="*/ T36 w 84"/>
                  <a:gd name="T38" fmla="+- 0 8182 8130"/>
                  <a:gd name="T39" fmla="*/ 8182 h 100"/>
                  <a:gd name="T40" fmla="+- 0 3030 2964"/>
                  <a:gd name="T41" fmla="*/ T40 w 84"/>
                  <a:gd name="T42" fmla="+- 0 8164 8130"/>
                  <a:gd name="T43" fmla="*/ 8164 h 100"/>
                  <a:gd name="T44" fmla="+- 0 3021 2964"/>
                  <a:gd name="T45" fmla="*/ T44 w 84"/>
                  <a:gd name="T46" fmla="+- 0 8146 8130"/>
                  <a:gd name="T47" fmla="*/ 8146 h 100"/>
                  <a:gd name="T48" fmla="+- 0 3014 2964"/>
                  <a:gd name="T49" fmla="*/ T48 w 84"/>
                  <a:gd name="T50" fmla="+- 0 8130 8130"/>
                  <a:gd name="T51" fmla="*/ 8130 h 1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84" h="100">
                    <a:moveTo>
                      <a:pt x="50" y="0"/>
                    </a:moveTo>
                    <a:lnTo>
                      <a:pt x="24" y="10"/>
                    </a:lnTo>
                    <a:lnTo>
                      <a:pt x="0" y="27"/>
                    </a:lnTo>
                    <a:lnTo>
                      <a:pt x="8" y="44"/>
                    </a:lnTo>
                    <a:lnTo>
                      <a:pt x="16" y="62"/>
                    </a:lnTo>
                    <a:lnTo>
                      <a:pt x="25" y="81"/>
                    </a:lnTo>
                    <a:lnTo>
                      <a:pt x="34" y="100"/>
                    </a:lnTo>
                    <a:lnTo>
                      <a:pt x="60" y="88"/>
                    </a:lnTo>
                    <a:lnTo>
                      <a:pt x="84" y="72"/>
                    </a:lnTo>
                    <a:lnTo>
                      <a:pt x="74" y="52"/>
                    </a:lnTo>
                    <a:lnTo>
                      <a:pt x="66" y="34"/>
                    </a:lnTo>
                    <a:lnTo>
                      <a:pt x="57" y="16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66" name="Group 124"/>
            <p:cNvGrpSpPr>
              <a:grpSpLocks/>
            </p:cNvGrpSpPr>
            <p:nvPr/>
          </p:nvGrpSpPr>
          <p:grpSpPr bwMode="auto">
            <a:xfrm>
              <a:off x="2999" y="8206"/>
              <a:ext cx="141" cy="222"/>
              <a:chOff x="2999" y="8206"/>
              <a:chExt cx="141" cy="222"/>
            </a:xfrm>
          </p:grpSpPr>
          <p:sp>
            <p:nvSpPr>
              <p:cNvPr id="519" name="Freeform 125"/>
              <p:cNvSpPr>
                <a:spLocks/>
              </p:cNvSpPr>
              <p:nvPr/>
            </p:nvSpPr>
            <p:spPr bwMode="auto">
              <a:xfrm>
                <a:off x="2999" y="8206"/>
                <a:ext cx="141" cy="222"/>
              </a:xfrm>
              <a:custGeom>
                <a:avLst/>
                <a:gdLst>
                  <a:gd name="T0" fmla="+- 0 3050 2999"/>
                  <a:gd name="T1" fmla="*/ T0 w 141"/>
                  <a:gd name="T2" fmla="+- 0 8206 8206"/>
                  <a:gd name="T3" fmla="*/ 8206 h 222"/>
                  <a:gd name="T4" fmla="+- 0 3024 2999"/>
                  <a:gd name="T5" fmla="*/ T4 w 141"/>
                  <a:gd name="T6" fmla="+- 0 8218 8206"/>
                  <a:gd name="T7" fmla="*/ 8218 h 222"/>
                  <a:gd name="T8" fmla="+- 0 2999 2999"/>
                  <a:gd name="T9" fmla="*/ T8 w 141"/>
                  <a:gd name="T10" fmla="+- 0 8232 8206"/>
                  <a:gd name="T11" fmla="*/ 8232 h 222"/>
                  <a:gd name="T12" fmla="+- 0 3007 2999"/>
                  <a:gd name="T13" fmla="*/ T12 w 141"/>
                  <a:gd name="T14" fmla="+- 0 8247 8206"/>
                  <a:gd name="T15" fmla="*/ 8247 h 222"/>
                  <a:gd name="T16" fmla="+- 0 3041 2999"/>
                  <a:gd name="T17" fmla="*/ T16 w 141"/>
                  <a:gd name="T18" fmla="+- 0 8314 8206"/>
                  <a:gd name="T19" fmla="*/ 8314 h 222"/>
                  <a:gd name="T20" fmla="+- 0 3079 2999"/>
                  <a:gd name="T21" fmla="*/ T20 w 141"/>
                  <a:gd name="T22" fmla="+- 0 8388 8206"/>
                  <a:gd name="T23" fmla="*/ 8388 h 222"/>
                  <a:gd name="T24" fmla="+- 0 3100 2999"/>
                  <a:gd name="T25" fmla="*/ T24 w 141"/>
                  <a:gd name="T26" fmla="+- 0 8428 8206"/>
                  <a:gd name="T27" fmla="*/ 8428 h 222"/>
                  <a:gd name="T28" fmla="+- 0 3126 2999"/>
                  <a:gd name="T29" fmla="*/ T28 w 141"/>
                  <a:gd name="T30" fmla="+- 0 8414 8206"/>
                  <a:gd name="T31" fmla="*/ 8414 h 222"/>
                  <a:gd name="T32" fmla="+- 0 3140 2999"/>
                  <a:gd name="T33" fmla="*/ T32 w 141"/>
                  <a:gd name="T34" fmla="+- 0 8382 8206"/>
                  <a:gd name="T35" fmla="*/ 8382 h 222"/>
                  <a:gd name="T36" fmla="+- 0 3130 2999"/>
                  <a:gd name="T37" fmla="*/ T36 w 141"/>
                  <a:gd name="T38" fmla="+- 0 8362 8206"/>
                  <a:gd name="T39" fmla="*/ 8362 h 222"/>
                  <a:gd name="T40" fmla="+- 0 3119 2999"/>
                  <a:gd name="T41" fmla="*/ T40 w 141"/>
                  <a:gd name="T42" fmla="+- 0 8343 8206"/>
                  <a:gd name="T43" fmla="*/ 8343 h 222"/>
                  <a:gd name="T44" fmla="+- 0 3091 2999"/>
                  <a:gd name="T45" fmla="*/ T44 w 141"/>
                  <a:gd name="T46" fmla="+- 0 8288 8206"/>
                  <a:gd name="T47" fmla="*/ 8288 h 222"/>
                  <a:gd name="T48" fmla="+- 0 3057 2999"/>
                  <a:gd name="T49" fmla="*/ T48 w 141"/>
                  <a:gd name="T50" fmla="+- 0 8222 8206"/>
                  <a:gd name="T51" fmla="*/ 8222 h 222"/>
                  <a:gd name="T52" fmla="+- 0 3050 2999"/>
                  <a:gd name="T53" fmla="*/ T52 w 141"/>
                  <a:gd name="T54" fmla="+- 0 8206 8206"/>
                  <a:gd name="T55" fmla="*/ 8206 h 2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141" h="222">
                    <a:moveTo>
                      <a:pt x="51" y="0"/>
                    </a:moveTo>
                    <a:lnTo>
                      <a:pt x="25" y="12"/>
                    </a:lnTo>
                    <a:lnTo>
                      <a:pt x="0" y="26"/>
                    </a:lnTo>
                    <a:lnTo>
                      <a:pt x="8" y="41"/>
                    </a:lnTo>
                    <a:lnTo>
                      <a:pt x="42" y="108"/>
                    </a:lnTo>
                    <a:lnTo>
                      <a:pt x="80" y="182"/>
                    </a:lnTo>
                    <a:lnTo>
                      <a:pt x="101" y="222"/>
                    </a:lnTo>
                    <a:lnTo>
                      <a:pt x="127" y="208"/>
                    </a:lnTo>
                    <a:lnTo>
                      <a:pt x="141" y="176"/>
                    </a:lnTo>
                    <a:lnTo>
                      <a:pt x="131" y="156"/>
                    </a:lnTo>
                    <a:lnTo>
                      <a:pt x="120" y="137"/>
                    </a:lnTo>
                    <a:lnTo>
                      <a:pt x="92" y="82"/>
                    </a:lnTo>
                    <a:lnTo>
                      <a:pt x="58" y="16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67" name="Group 126"/>
            <p:cNvGrpSpPr>
              <a:grpSpLocks/>
            </p:cNvGrpSpPr>
            <p:nvPr/>
          </p:nvGrpSpPr>
          <p:grpSpPr bwMode="auto">
            <a:xfrm>
              <a:off x="3106" y="8400"/>
              <a:ext cx="180" cy="284"/>
              <a:chOff x="3106" y="8400"/>
              <a:chExt cx="180" cy="284"/>
            </a:xfrm>
          </p:grpSpPr>
          <p:sp>
            <p:nvSpPr>
              <p:cNvPr id="518" name="Freeform 127"/>
              <p:cNvSpPr>
                <a:spLocks/>
              </p:cNvSpPr>
              <p:nvPr/>
            </p:nvSpPr>
            <p:spPr bwMode="auto">
              <a:xfrm>
                <a:off x="3106" y="8400"/>
                <a:ext cx="180" cy="284"/>
              </a:xfrm>
              <a:custGeom>
                <a:avLst/>
                <a:gdLst>
                  <a:gd name="T0" fmla="+- 0 3150 3106"/>
                  <a:gd name="T1" fmla="*/ T0 w 180"/>
                  <a:gd name="T2" fmla="+- 0 8400 8400"/>
                  <a:gd name="T3" fmla="*/ 8400 h 284"/>
                  <a:gd name="T4" fmla="+- 0 3126 3106"/>
                  <a:gd name="T5" fmla="*/ T4 w 180"/>
                  <a:gd name="T6" fmla="+- 0 8414 8400"/>
                  <a:gd name="T7" fmla="*/ 8414 h 284"/>
                  <a:gd name="T8" fmla="+- 0 3106 3106"/>
                  <a:gd name="T9" fmla="*/ T8 w 180"/>
                  <a:gd name="T10" fmla="+- 0 8439 8400"/>
                  <a:gd name="T11" fmla="*/ 8439 h 284"/>
                  <a:gd name="T12" fmla="+- 0 3124 3106"/>
                  <a:gd name="T13" fmla="*/ T12 w 180"/>
                  <a:gd name="T14" fmla="+- 0 8471 8400"/>
                  <a:gd name="T15" fmla="*/ 8471 h 284"/>
                  <a:gd name="T16" fmla="+- 0 3162 3106"/>
                  <a:gd name="T17" fmla="*/ T16 w 180"/>
                  <a:gd name="T18" fmla="+- 0 8538 8400"/>
                  <a:gd name="T19" fmla="*/ 8538 h 284"/>
                  <a:gd name="T20" fmla="+- 0 3202 3106"/>
                  <a:gd name="T21" fmla="*/ T20 w 180"/>
                  <a:gd name="T22" fmla="+- 0 8608 8400"/>
                  <a:gd name="T23" fmla="*/ 8608 h 284"/>
                  <a:gd name="T24" fmla="+- 0 3246 3106"/>
                  <a:gd name="T25" fmla="*/ T24 w 180"/>
                  <a:gd name="T26" fmla="+- 0 8684 8400"/>
                  <a:gd name="T27" fmla="*/ 8684 h 284"/>
                  <a:gd name="T28" fmla="+- 0 3270 3106"/>
                  <a:gd name="T29" fmla="*/ T28 w 180"/>
                  <a:gd name="T30" fmla="+- 0 8670 8400"/>
                  <a:gd name="T31" fmla="*/ 8670 h 284"/>
                  <a:gd name="T32" fmla="+- 0 3286 3106"/>
                  <a:gd name="T33" fmla="*/ T32 w 180"/>
                  <a:gd name="T34" fmla="+- 0 8643 8400"/>
                  <a:gd name="T35" fmla="*/ 8643 h 284"/>
                  <a:gd name="T36" fmla="+- 0 3253 3106"/>
                  <a:gd name="T37" fmla="*/ T36 w 180"/>
                  <a:gd name="T38" fmla="+- 0 8586 8400"/>
                  <a:gd name="T39" fmla="*/ 8586 h 284"/>
                  <a:gd name="T40" fmla="+- 0 3233 3106"/>
                  <a:gd name="T41" fmla="*/ T40 w 180"/>
                  <a:gd name="T42" fmla="+- 0 8550 8400"/>
                  <a:gd name="T43" fmla="*/ 8550 h 284"/>
                  <a:gd name="T44" fmla="+- 0 3194 3106"/>
                  <a:gd name="T45" fmla="*/ T44 w 180"/>
                  <a:gd name="T46" fmla="+- 0 8481 8400"/>
                  <a:gd name="T47" fmla="*/ 8481 h 284"/>
                  <a:gd name="T48" fmla="+- 0 3158 3106"/>
                  <a:gd name="T49" fmla="*/ T48 w 180"/>
                  <a:gd name="T50" fmla="+- 0 8416 8400"/>
                  <a:gd name="T51" fmla="*/ 8416 h 284"/>
                  <a:gd name="T52" fmla="+- 0 3150 3106"/>
                  <a:gd name="T53" fmla="*/ T52 w 180"/>
                  <a:gd name="T54" fmla="+- 0 8400 8400"/>
                  <a:gd name="T55" fmla="*/ 8400 h 2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180" h="284">
                    <a:moveTo>
                      <a:pt x="44" y="0"/>
                    </a:moveTo>
                    <a:lnTo>
                      <a:pt x="20" y="14"/>
                    </a:lnTo>
                    <a:lnTo>
                      <a:pt x="0" y="39"/>
                    </a:lnTo>
                    <a:lnTo>
                      <a:pt x="18" y="71"/>
                    </a:lnTo>
                    <a:lnTo>
                      <a:pt x="56" y="138"/>
                    </a:lnTo>
                    <a:lnTo>
                      <a:pt x="96" y="208"/>
                    </a:lnTo>
                    <a:lnTo>
                      <a:pt x="140" y="284"/>
                    </a:lnTo>
                    <a:lnTo>
                      <a:pt x="164" y="270"/>
                    </a:lnTo>
                    <a:lnTo>
                      <a:pt x="180" y="243"/>
                    </a:lnTo>
                    <a:lnTo>
                      <a:pt x="147" y="186"/>
                    </a:lnTo>
                    <a:lnTo>
                      <a:pt x="127" y="150"/>
                    </a:lnTo>
                    <a:lnTo>
                      <a:pt x="88" y="81"/>
                    </a:lnTo>
                    <a:lnTo>
                      <a:pt x="52" y="16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68" name="Group 128"/>
            <p:cNvGrpSpPr>
              <a:grpSpLocks/>
            </p:cNvGrpSpPr>
            <p:nvPr/>
          </p:nvGrpSpPr>
          <p:grpSpPr bwMode="auto">
            <a:xfrm>
              <a:off x="3246" y="8656"/>
              <a:ext cx="330" cy="466"/>
              <a:chOff x="3246" y="8656"/>
              <a:chExt cx="330" cy="466"/>
            </a:xfrm>
          </p:grpSpPr>
          <p:sp>
            <p:nvSpPr>
              <p:cNvPr id="517" name="Freeform 129"/>
              <p:cNvSpPr>
                <a:spLocks/>
              </p:cNvSpPr>
              <p:nvPr/>
            </p:nvSpPr>
            <p:spPr bwMode="auto">
              <a:xfrm>
                <a:off x="3246" y="8656"/>
                <a:ext cx="330" cy="466"/>
              </a:xfrm>
              <a:custGeom>
                <a:avLst/>
                <a:gdLst>
                  <a:gd name="T0" fmla="+- 0 3294 3246"/>
                  <a:gd name="T1" fmla="*/ T0 w 330"/>
                  <a:gd name="T2" fmla="+- 0 8656 8656"/>
                  <a:gd name="T3" fmla="*/ 8656 h 466"/>
                  <a:gd name="T4" fmla="+- 0 3246 3246"/>
                  <a:gd name="T5" fmla="*/ T4 w 330"/>
                  <a:gd name="T6" fmla="+- 0 8684 8656"/>
                  <a:gd name="T7" fmla="*/ 8684 h 466"/>
                  <a:gd name="T8" fmla="+- 0 3261 3246"/>
                  <a:gd name="T9" fmla="*/ T8 w 330"/>
                  <a:gd name="T10" fmla="+- 0 8710 8656"/>
                  <a:gd name="T11" fmla="*/ 8710 h 466"/>
                  <a:gd name="T12" fmla="+- 0 3276 3246"/>
                  <a:gd name="T13" fmla="*/ T12 w 330"/>
                  <a:gd name="T14" fmla="+- 0 8736 8656"/>
                  <a:gd name="T15" fmla="*/ 8736 h 466"/>
                  <a:gd name="T16" fmla="+- 0 3321 3246"/>
                  <a:gd name="T17" fmla="*/ T16 w 330"/>
                  <a:gd name="T18" fmla="+- 0 8810 8656"/>
                  <a:gd name="T19" fmla="*/ 8810 h 466"/>
                  <a:gd name="T20" fmla="+- 0 3365 3246"/>
                  <a:gd name="T21" fmla="*/ T20 w 330"/>
                  <a:gd name="T22" fmla="+- 0 8880 8656"/>
                  <a:gd name="T23" fmla="*/ 8880 h 466"/>
                  <a:gd name="T24" fmla="+- 0 3408 3246"/>
                  <a:gd name="T25" fmla="*/ T24 w 330"/>
                  <a:gd name="T26" fmla="+- 0 8946 8656"/>
                  <a:gd name="T27" fmla="*/ 8946 h 466"/>
                  <a:gd name="T28" fmla="+- 0 3450 3246"/>
                  <a:gd name="T29" fmla="*/ T28 w 330"/>
                  <a:gd name="T30" fmla="+- 0 9008 8656"/>
                  <a:gd name="T31" fmla="*/ 9008 h 466"/>
                  <a:gd name="T32" fmla="+- 0 3491 3246"/>
                  <a:gd name="T33" fmla="*/ T32 w 330"/>
                  <a:gd name="T34" fmla="+- 0 9066 8656"/>
                  <a:gd name="T35" fmla="*/ 9066 h 466"/>
                  <a:gd name="T36" fmla="+- 0 3530 3246"/>
                  <a:gd name="T37" fmla="*/ T36 w 330"/>
                  <a:gd name="T38" fmla="+- 0 9122 8656"/>
                  <a:gd name="T39" fmla="*/ 9122 h 466"/>
                  <a:gd name="T40" fmla="+- 0 3552 3246"/>
                  <a:gd name="T41" fmla="*/ T40 w 330"/>
                  <a:gd name="T42" fmla="+- 0 9104 8656"/>
                  <a:gd name="T43" fmla="*/ 9104 h 466"/>
                  <a:gd name="T44" fmla="+- 0 3576 3246"/>
                  <a:gd name="T45" fmla="*/ T44 w 330"/>
                  <a:gd name="T46" fmla="+- 0 9088 8656"/>
                  <a:gd name="T47" fmla="*/ 9088 h 466"/>
                  <a:gd name="T48" fmla="+- 0 3537 3246"/>
                  <a:gd name="T49" fmla="*/ T48 w 330"/>
                  <a:gd name="T50" fmla="+- 0 9033 8656"/>
                  <a:gd name="T51" fmla="*/ 9033 h 466"/>
                  <a:gd name="T52" fmla="+- 0 3496 3246"/>
                  <a:gd name="T53" fmla="*/ T52 w 330"/>
                  <a:gd name="T54" fmla="+- 0 8976 8656"/>
                  <a:gd name="T55" fmla="*/ 8976 h 466"/>
                  <a:gd name="T56" fmla="+- 0 3455 3246"/>
                  <a:gd name="T57" fmla="*/ T56 w 330"/>
                  <a:gd name="T58" fmla="+- 0 8914 8656"/>
                  <a:gd name="T59" fmla="*/ 8914 h 466"/>
                  <a:gd name="T60" fmla="+- 0 3413 3246"/>
                  <a:gd name="T61" fmla="*/ T60 w 330"/>
                  <a:gd name="T62" fmla="+- 0 8849 8656"/>
                  <a:gd name="T63" fmla="*/ 8849 h 466"/>
                  <a:gd name="T64" fmla="+- 0 3369 3246"/>
                  <a:gd name="T65" fmla="*/ T64 w 330"/>
                  <a:gd name="T66" fmla="+- 0 8780 8656"/>
                  <a:gd name="T67" fmla="*/ 8780 h 466"/>
                  <a:gd name="T68" fmla="+- 0 3324 3246"/>
                  <a:gd name="T69" fmla="*/ T68 w 330"/>
                  <a:gd name="T70" fmla="+- 0 8707 8656"/>
                  <a:gd name="T71" fmla="*/ 8707 h 466"/>
                  <a:gd name="T72" fmla="+- 0 3309 3246"/>
                  <a:gd name="T73" fmla="*/ T72 w 330"/>
                  <a:gd name="T74" fmla="+- 0 8682 8656"/>
                  <a:gd name="T75" fmla="*/ 8682 h 466"/>
                  <a:gd name="T76" fmla="+- 0 3294 3246"/>
                  <a:gd name="T77" fmla="*/ T76 w 330"/>
                  <a:gd name="T78" fmla="+- 0 8656 8656"/>
                  <a:gd name="T79" fmla="*/ 8656 h 4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330" h="466">
                    <a:moveTo>
                      <a:pt x="48" y="0"/>
                    </a:moveTo>
                    <a:lnTo>
                      <a:pt x="0" y="28"/>
                    </a:lnTo>
                    <a:lnTo>
                      <a:pt x="15" y="54"/>
                    </a:lnTo>
                    <a:lnTo>
                      <a:pt x="30" y="80"/>
                    </a:lnTo>
                    <a:lnTo>
                      <a:pt x="75" y="154"/>
                    </a:lnTo>
                    <a:lnTo>
                      <a:pt x="119" y="224"/>
                    </a:lnTo>
                    <a:lnTo>
                      <a:pt x="162" y="290"/>
                    </a:lnTo>
                    <a:lnTo>
                      <a:pt x="204" y="352"/>
                    </a:lnTo>
                    <a:lnTo>
                      <a:pt x="245" y="410"/>
                    </a:lnTo>
                    <a:lnTo>
                      <a:pt x="284" y="466"/>
                    </a:lnTo>
                    <a:lnTo>
                      <a:pt x="306" y="448"/>
                    </a:lnTo>
                    <a:lnTo>
                      <a:pt x="330" y="432"/>
                    </a:lnTo>
                    <a:lnTo>
                      <a:pt x="291" y="377"/>
                    </a:lnTo>
                    <a:lnTo>
                      <a:pt x="250" y="320"/>
                    </a:lnTo>
                    <a:lnTo>
                      <a:pt x="209" y="258"/>
                    </a:lnTo>
                    <a:lnTo>
                      <a:pt x="167" y="193"/>
                    </a:lnTo>
                    <a:lnTo>
                      <a:pt x="123" y="124"/>
                    </a:lnTo>
                    <a:lnTo>
                      <a:pt x="78" y="51"/>
                    </a:lnTo>
                    <a:lnTo>
                      <a:pt x="63" y="26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69" name="Group 130"/>
            <p:cNvGrpSpPr>
              <a:grpSpLocks/>
            </p:cNvGrpSpPr>
            <p:nvPr/>
          </p:nvGrpSpPr>
          <p:grpSpPr bwMode="auto">
            <a:xfrm>
              <a:off x="3535" y="9088"/>
              <a:ext cx="261" cy="326"/>
              <a:chOff x="3535" y="9088"/>
              <a:chExt cx="261" cy="326"/>
            </a:xfrm>
          </p:grpSpPr>
          <p:sp>
            <p:nvSpPr>
              <p:cNvPr id="516" name="Freeform 131"/>
              <p:cNvSpPr>
                <a:spLocks/>
              </p:cNvSpPr>
              <p:nvPr/>
            </p:nvSpPr>
            <p:spPr bwMode="auto">
              <a:xfrm>
                <a:off x="3535" y="9088"/>
                <a:ext cx="261" cy="326"/>
              </a:xfrm>
              <a:custGeom>
                <a:avLst/>
                <a:gdLst>
                  <a:gd name="T0" fmla="+- 0 3576 3535"/>
                  <a:gd name="T1" fmla="*/ T0 w 261"/>
                  <a:gd name="T2" fmla="+- 0 9088 9088"/>
                  <a:gd name="T3" fmla="*/ 9088 h 326"/>
                  <a:gd name="T4" fmla="+- 0 3552 3535"/>
                  <a:gd name="T5" fmla="*/ T4 w 261"/>
                  <a:gd name="T6" fmla="+- 0 9104 9088"/>
                  <a:gd name="T7" fmla="*/ 9104 h 326"/>
                  <a:gd name="T8" fmla="+- 0 3535 3535"/>
                  <a:gd name="T9" fmla="*/ T8 w 261"/>
                  <a:gd name="T10" fmla="+- 0 9129 9088"/>
                  <a:gd name="T11" fmla="*/ 9129 h 326"/>
                  <a:gd name="T12" fmla="+- 0 3548 3535"/>
                  <a:gd name="T13" fmla="*/ T12 w 261"/>
                  <a:gd name="T14" fmla="+- 0 9147 9088"/>
                  <a:gd name="T15" fmla="*/ 9147 h 326"/>
                  <a:gd name="T16" fmla="+- 0 3588 3535"/>
                  <a:gd name="T17" fmla="*/ T16 w 261"/>
                  <a:gd name="T18" fmla="+- 0 9202 9088"/>
                  <a:gd name="T19" fmla="*/ 9202 h 326"/>
                  <a:gd name="T20" fmla="+- 0 3639 3535"/>
                  <a:gd name="T21" fmla="*/ T20 w 261"/>
                  <a:gd name="T22" fmla="+- 0 9269 9088"/>
                  <a:gd name="T23" fmla="*/ 9269 h 326"/>
                  <a:gd name="T24" fmla="+- 0 3752 3535"/>
                  <a:gd name="T25" fmla="*/ T24 w 261"/>
                  <a:gd name="T26" fmla="+- 0 9414 9088"/>
                  <a:gd name="T27" fmla="*/ 9414 h 326"/>
                  <a:gd name="T28" fmla="+- 0 3776 3535"/>
                  <a:gd name="T29" fmla="*/ T28 w 261"/>
                  <a:gd name="T30" fmla="+- 0 9396 9088"/>
                  <a:gd name="T31" fmla="*/ 9396 h 326"/>
                  <a:gd name="T32" fmla="+- 0 3795 3535"/>
                  <a:gd name="T33" fmla="*/ T32 w 261"/>
                  <a:gd name="T34" fmla="+- 0 9375 9088"/>
                  <a:gd name="T35" fmla="*/ 9375 h 326"/>
                  <a:gd name="T36" fmla="+- 0 3774 3535"/>
                  <a:gd name="T37" fmla="*/ T36 w 261"/>
                  <a:gd name="T38" fmla="+- 0 9348 9088"/>
                  <a:gd name="T39" fmla="*/ 9348 h 326"/>
                  <a:gd name="T40" fmla="+- 0 3752 3535"/>
                  <a:gd name="T41" fmla="*/ T40 w 261"/>
                  <a:gd name="T42" fmla="+- 0 9321 9088"/>
                  <a:gd name="T43" fmla="*/ 9321 h 326"/>
                  <a:gd name="T44" fmla="+- 0 3705 3535"/>
                  <a:gd name="T45" fmla="*/ T44 w 261"/>
                  <a:gd name="T46" fmla="+- 0 9262 9088"/>
                  <a:gd name="T47" fmla="*/ 9262 h 326"/>
                  <a:gd name="T48" fmla="+- 0 3668 3535"/>
                  <a:gd name="T49" fmla="*/ T48 w 261"/>
                  <a:gd name="T50" fmla="+- 0 9214 9088"/>
                  <a:gd name="T51" fmla="*/ 9214 h 326"/>
                  <a:gd name="T52" fmla="+- 0 3630 3535"/>
                  <a:gd name="T53" fmla="*/ T52 w 261"/>
                  <a:gd name="T54" fmla="+- 0 9162 9088"/>
                  <a:gd name="T55" fmla="*/ 9162 h 326"/>
                  <a:gd name="T56" fmla="+- 0 3590 3535"/>
                  <a:gd name="T57" fmla="*/ T56 w 261"/>
                  <a:gd name="T58" fmla="+- 0 9107 9088"/>
                  <a:gd name="T59" fmla="*/ 9107 h 326"/>
                  <a:gd name="T60" fmla="+- 0 3576 3535"/>
                  <a:gd name="T61" fmla="*/ T60 w 261"/>
                  <a:gd name="T62" fmla="+- 0 9088 9088"/>
                  <a:gd name="T63" fmla="*/ 9088 h 3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261" h="326">
                    <a:moveTo>
                      <a:pt x="41" y="0"/>
                    </a:moveTo>
                    <a:lnTo>
                      <a:pt x="17" y="16"/>
                    </a:lnTo>
                    <a:lnTo>
                      <a:pt x="0" y="41"/>
                    </a:lnTo>
                    <a:lnTo>
                      <a:pt x="13" y="59"/>
                    </a:lnTo>
                    <a:lnTo>
                      <a:pt x="53" y="114"/>
                    </a:lnTo>
                    <a:lnTo>
                      <a:pt x="104" y="181"/>
                    </a:lnTo>
                    <a:lnTo>
                      <a:pt x="217" y="326"/>
                    </a:lnTo>
                    <a:lnTo>
                      <a:pt x="241" y="308"/>
                    </a:lnTo>
                    <a:lnTo>
                      <a:pt x="260" y="287"/>
                    </a:lnTo>
                    <a:lnTo>
                      <a:pt x="239" y="260"/>
                    </a:lnTo>
                    <a:lnTo>
                      <a:pt x="217" y="233"/>
                    </a:lnTo>
                    <a:lnTo>
                      <a:pt x="170" y="174"/>
                    </a:lnTo>
                    <a:lnTo>
                      <a:pt x="133" y="126"/>
                    </a:lnTo>
                    <a:lnTo>
                      <a:pt x="95" y="74"/>
                    </a:lnTo>
                    <a:lnTo>
                      <a:pt x="55" y="19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0" name="Group 132"/>
            <p:cNvGrpSpPr>
              <a:grpSpLocks/>
            </p:cNvGrpSpPr>
            <p:nvPr/>
          </p:nvGrpSpPr>
          <p:grpSpPr bwMode="auto">
            <a:xfrm>
              <a:off x="3764" y="9378"/>
              <a:ext cx="109" cy="144"/>
              <a:chOff x="3764" y="9378"/>
              <a:chExt cx="109" cy="144"/>
            </a:xfrm>
          </p:grpSpPr>
          <p:sp>
            <p:nvSpPr>
              <p:cNvPr id="515" name="Freeform 133"/>
              <p:cNvSpPr>
                <a:spLocks/>
              </p:cNvSpPr>
              <p:nvPr/>
            </p:nvSpPr>
            <p:spPr bwMode="auto">
              <a:xfrm>
                <a:off x="3764" y="9378"/>
                <a:ext cx="109" cy="144"/>
              </a:xfrm>
              <a:custGeom>
                <a:avLst/>
                <a:gdLst>
                  <a:gd name="T0" fmla="+- 0 3798 3764"/>
                  <a:gd name="T1" fmla="*/ T0 w 109"/>
                  <a:gd name="T2" fmla="+- 0 9378 9378"/>
                  <a:gd name="T3" fmla="*/ 9378 h 144"/>
                  <a:gd name="T4" fmla="+- 0 3776 3764"/>
                  <a:gd name="T5" fmla="*/ T4 w 109"/>
                  <a:gd name="T6" fmla="+- 0 9396 9378"/>
                  <a:gd name="T7" fmla="*/ 9396 h 144"/>
                  <a:gd name="T8" fmla="+- 0 3764 3764"/>
                  <a:gd name="T9" fmla="*/ T8 w 109"/>
                  <a:gd name="T10" fmla="+- 0 9428 9378"/>
                  <a:gd name="T11" fmla="*/ 9428 h 144"/>
                  <a:gd name="T12" fmla="+- 0 3777 3764"/>
                  <a:gd name="T13" fmla="*/ T12 w 109"/>
                  <a:gd name="T14" fmla="+- 0 9444 9378"/>
                  <a:gd name="T15" fmla="*/ 9444 h 144"/>
                  <a:gd name="T16" fmla="+- 0 3790 3764"/>
                  <a:gd name="T17" fmla="*/ T16 w 109"/>
                  <a:gd name="T18" fmla="+- 0 9460 9378"/>
                  <a:gd name="T19" fmla="*/ 9460 h 144"/>
                  <a:gd name="T20" fmla="+- 0 3802 3764"/>
                  <a:gd name="T21" fmla="*/ T20 w 109"/>
                  <a:gd name="T22" fmla="+- 0 9476 9378"/>
                  <a:gd name="T23" fmla="*/ 9476 h 144"/>
                  <a:gd name="T24" fmla="+- 0 3814 3764"/>
                  <a:gd name="T25" fmla="*/ T24 w 109"/>
                  <a:gd name="T26" fmla="+- 0 9492 9378"/>
                  <a:gd name="T27" fmla="*/ 9492 h 144"/>
                  <a:gd name="T28" fmla="+- 0 3825 3764"/>
                  <a:gd name="T29" fmla="*/ T28 w 109"/>
                  <a:gd name="T30" fmla="+- 0 9507 9378"/>
                  <a:gd name="T31" fmla="*/ 9507 h 144"/>
                  <a:gd name="T32" fmla="+- 0 3836 3764"/>
                  <a:gd name="T33" fmla="*/ T32 w 109"/>
                  <a:gd name="T34" fmla="+- 0 9522 9378"/>
                  <a:gd name="T35" fmla="*/ 9522 h 144"/>
                  <a:gd name="T36" fmla="+- 0 3860 3764"/>
                  <a:gd name="T37" fmla="*/ T36 w 109"/>
                  <a:gd name="T38" fmla="+- 0 9504 9378"/>
                  <a:gd name="T39" fmla="*/ 9504 h 144"/>
                  <a:gd name="T40" fmla="+- 0 3872 3764"/>
                  <a:gd name="T41" fmla="*/ T40 w 109"/>
                  <a:gd name="T42" fmla="+- 0 9474 9378"/>
                  <a:gd name="T43" fmla="*/ 9474 h 144"/>
                  <a:gd name="T44" fmla="+- 0 3861 3764"/>
                  <a:gd name="T45" fmla="*/ T44 w 109"/>
                  <a:gd name="T46" fmla="+- 0 9459 9378"/>
                  <a:gd name="T47" fmla="*/ 9459 h 144"/>
                  <a:gd name="T48" fmla="+- 0 3849 3764"/>
                  <a:gd name="T49" fmla="*/ T48 w 109"/>
                  <a:gd name="T50" fmla="+- 0 9444 9378"/>
                  <a:gd name="T51" fmla="*/ 9444 h 144"/>
                  <a:gd name="T52" fmla="+- 0 3836 3764"/>
                  <a:gd name="T53" fmla="*/ T52 w 109"/>
                  <a:gd name="T54" fmla="+- 0 9428 9378"/>
                  <a:gd name="T55" fmla="*/ 9428 h 144"/>
                  <a:gd name="T56" fmla="+- 0 3824 3764"/>
                  <a:gd name="T57" fmla="*/ T56 w 109"/>
                  <a:gd name="T58" fmla="+- 0 9412 9378"/>
                  <a:gd name="T59" fmla="*/ 9412 h 144"/>
                  <a:gd name="T60" fmla="+- 0 3811 3764"/>
                  <a:gd name="T61" fmla="*/ T60 w 109"/>
                  <a:gd name="T62" fmla="+- 0 9395 9378"/>
                  <a:gd name="T63" fmla="*/ 9395 h 144"/>
                  <a:gd name="T64" fmla="+- 0 3798 3764"/>
                  <a:gd name="T65" fmla="*/ T64 w 109"/>
                  <a:gd name="T66" fmla="+- 0 9378 9378"/>
                  <a:gd name="T67" fmla="*/ 9378 h 1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109" h="144">
                    <a:moveTo>
                      <a:pt x="34" y="0"/>
                    </a:moveTo>
                    <a:lnTo>
                      <a:pt x="12" y="18"/>
                    </a:lnTo>
                    <a:lnTo>
                      <a:pt x="0" y="50"/>
                    </a:lnTo>
                    <a:lnTo>
                      <a:pt x="13" y="66"/>
                    </a:lnTo>
                    <a:lnTo>
                      <a:pt x="26" y="82"/>
                    </a:lnTo>
                    <a:lnTo>
                      <a:pt x="38" y="98"/>
                    </a:lnTo>
                    <a:lnTo>
                      <a:pt x="50" y="114"/>
                    </a:lnTo>
                    <a:lnTo>
                      <a:pt x="61" y="129"/>
                    </a:lnTo>
                    <a:lnTo>
                      <a:pt x="72" y="144"/>
                    </a:lnTo>
                    <a:lnTo>
                      <a:pt x="96" y="126"/>
                    </a:lnTo>
                    <a:lnTo>
                      <a:pt x="108" y="96"/>
                    </a:lnTo>
                    <a:lnTo>
                      <a:pt x="97" y="81"/>
                    </a:lnTo>
                    <a:lnTo>
                      <a:pt x="85" y="66"/>
                    </a:lnTo>
                    <a:lnTo>
                      <a:pt x="72" y="50"/>
                    </a:lnTo>
                    <a:lnTo>
                      <a:pt x="60" y="34"/>
                    </a:lnTo>
                    <a:lnTo>
                      <a:pt x="47" y="17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1" name="Group 134"/>
            <p:cNvGrpSpPr>
              <a:grpSpLocks/>
            </p:cNvGrpSpPr>
            <p:nvPr/>
          </p:nvGrpSpPr>
          <p:grpSpPr bwMode="auto">
            <a:xfrm>
              <a:off x="3841" y="9486"/>
              <a:ext cx="98" cy="124"/>
              <a:chOff x="3841" y="9486"/>
              <a:chExt cx="98" cy="124"/>
            </a:xfrm>
          </p:grpSpPr>
          <p:sp>
            <p:nvSpPr>
              <p:cNvPr id="514" name="Freeform 135"/>
              <p:cNvSpPr>
                <a:spLocks/>
              </p:cNvSpPr>
              <p:nvPr/>
            </p:nvSpPr>
            <p:spPr bwMode="auto">
              <a:xfrm>
                <a:off x="3841" y="9486"/>
                <a:ext cx="98" cy="124"/>
              </a:xfrm>
              <a:custGeom>
                <a:avLst/>
                <a:gdLst>
                  <a:gd name="T0" fmla="+- 0 3882 3841"/>
                  <a:gd name="T1" fmla="*/ T0 w 98"/>
                  <a:gd name="T2" fmla="+- 0 9486 9486"/>
                  <a:gd name="T3" fmla="*/ 9486 h 124"/>
                  <a:gd name="T4" fmla="+- 0 3860 3841"/>
                  <a:gd name="T5" fmla="*/ T4 w 98"/>
                  <a:gd name="T6" fmla="+- 0 9504 9486"/>
                  <a:gd name="T7" fmla="*/ 9504 h 124"/>
                  <a:gd name="T8" fmla="+- 0 3841 3841"/>
                  <a:gd name="T9" fmla="*/ T8 w 98"/>
                  <a:gd name="T10" fmla="+- 0 9529 9486"/>
                  <a:gd name="T11" fmla="*/ 9529 h 124"/>
                  <a:gd name="T12" fmla="+- 0 3854 3841"/>
                  <a:gd name="T13" fmla="*/ T12 w 98"/>
                  <a:gd name="T14" fmla="+- 0 9546 9486"/>
                  <a:gd name="T15" fmla="*/ 9546 h 124"/>
                  <a:gd name="T16" fmla="+- 0 3866 3841"/>
                  <a:gd name="T17" fmla="*/ T16 w 98"/>
                  <a:gd name="T18" fmla="+- 0 9562 9486"/>
                  <a:gd name="T19" fmla="*/ 9562 h 124"/>
                  <a:gd name="T20" fmla="+- 0 3877 3841"/>
                  <a:gd name="T21" fmla="*/ T20 w 98"/>
                  <a:gd name="T22" fmla="+- 0 9579 9486"/>
                  <a:gd name="T23" fmla="*/ 9579 h 124"/>
                  <a:gd name="T24" fmla="+- 0 3888 3841"/>
                  <a:gd name="T25" fmla="*/ T24 w 98"/>
                  <a:gd name="T26" fmla="+- 0 9594 9486"/>
                  <a:gd name="T27" fmla="*/ 9594 h 124"/>
                  <a:gd name="T28" fmla="+- 0 3898 3841"/>
                  <a:gd name="T29" fmla="*/ T28 w 98"/>
                  <a:gd name="T30" fmla="+- 0 9610 9486"/>
                  <a:gd name="T31" fmla="*/ 9610 h 124"/>
                  <a:gd name="T32" fmla="+- 0 3922 3841"/>
                  <a:gd name="T33" fmla="*/ T32 w 98"/>
                  <a:gd name="T34" fmla="+- 0 9596 9486"/>
                  <a:gd name="T35" fmla="*/ 9596 h 124"/>
                  <a:gd name="T36" fmla="+- 0 3939 3841"/>
                  <a:gd name="T37" fmla="*/ T36 w 98"/>
                  <a:gd name="T38" fmla="+- 0 9570 9486"/>
                  <a:gd name="T39" fmla="*/ 9570 h 124"/>
                  <a:gd name="T40" fmla="+- 0 3928 3841"/>
                  <a:gd name="T41" fmla="*/ T40 w 98"/>
                  <a:gd name="T42" fmla="+- 0 9554 9486"/>
                  <a:gd name="T43" fmla="*/ 9554 h 124"/>
                  <a:gd name="T44" fmla="+- 0 3918 3841"/>
                  <a:gd name="T45" fmla="*/ T44 w 98"/>
                  <a:gd name="T46" fmla="+- 0 9538 9486"/>
                  <a:gd name="T47" fmla="*/ 9538 h 124"/>
                  <a:gd name="T48" fmla="+- 0 3894 3841"/>
                  <a:gd name="T49" fmla="*/ T48 w 98"/>
                  <a:gd name="T50" fmla="+- 0 9504 9486"/>
                  <a:gd name="T51" fmla="*/ 9504 h 124"/>
                  <a:gd name="T52" fmla="+- 0 3882 3841"/>
                  <a:gd name="T53" fmla="*/ T52 w 98"/>
                  <a:gd name="T54" fmla="+- 0 9486 9486"/>
                  <a:gd name="T55" fmla="*/ 9486 h 1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98" h="124">
                    <a:moveTo>
                      <a:pt x="41" y="0"/>
                    </a:moveTo>
                    <a:lnTo>
                      <a:pt x="19" y="18"/>
                    </a:lnTo>
                    <a:lnTo>
                      <a:pt x="0" y="43"/>
                    </a:lnTo>
                    <a:lnTo>
                      <a:pt x="13" y="60"/>
                    </a:lnTo>
                    <a:lnTo>
                      <a:pt x="25" y="76"/>
                    </a:lnTo>
                    <a:lnTo>
                      <a:pt x="36" y="93"/>
                    </a:lnTo>
                    <a:lnTo>
                      <a:pt x="47" y="108"/>
                    </a:lnTo>
                    <a:lnTo>
                      <a:pt x="57" y="124"/>
                    </a:lnTo>
                    <a:lnTo>
                      <a:pt x="81" y="110"/>
                    </a:lnTo>
                    <a:lnTo>
                      <a:pt x="98" y="84"/>
                    </a:lnTo>
                    <a:lnTo>
                      <a:pt x="87" y="68"/>
                    </a:lnTo>
                    <a:lnTo>
                      <a:pt x="77" y="52"/>
                    </a:lnTo>
                    <a:lnTo>
                      <a:pt x="53" y="18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2" name="Group 136"/>
            <p:cNvGrpSpPr>
              <a:grpSpLocks/>
            </p:cNvGrpSpPr>
            <p:nvPr/>
          </p:nvGrpSpPr>
          <p:grpSpPr bwMode="auto">
            <a:xfrm>
              <a:off x="3900" y="9582"/>
              <a:ext cx="82" cy="104"/>
              <a:chOff x="3900" y="9582"/>
              <a:chExt cx="82" cy="104"/>
            </a:xfrm>
          </p:grpSpPr>
          <p:sp>
            <p:nvSpPr>
              <p:cNvPr id="513" name="Freeform 137"/>
              <p:cNvSpPr>
                <a:spLocks/>
              </p:cNvSpPr>
              <p:nvPr/>
            </p:nvSpPr>
            <p:spPr bwMode="auto">
              <a:xfrm>
                <a:off x="3900" y="9582"/>
                <a:ext cx="82" cy="104"/>
              </a:xfrm>
              <a:custGeom>
                <a:avLst/>
                <a:gdLst>
                  <a:gd name="T0" fmla="+- 0 3946 3900"/>
                  <a:gd name="T1" fmla="*/ T0 w 82"/>
                  <a:gd name="T2" fmla="+- 0 9582 9582"/>
                  <a:gd name="T3" fmla="*/ 9582 h 104"/>
                  <a:gd name="T4" fmla="+- 0 3922 3900"/>
                  <a:gd name="T5" fmla="*/ T4 w 82"/>
                  <a:gd name="T6" fmla="+- 0 9596 9582"/>
                  <a:gd name="T7" fmla="*/ 9596 h 104"/>
                  <a:gd name="T8" fmla="+- 0 3900 3900"/>
                  <a:gd name="T9" fmla="*/ T8 w 82"/>
                  <a:gd name="T10" fmla="+- 0 9614 9582"/>
                  <a:gd name="T11" fmla="*/ 9614 h 104"/>
                  <a:gd name="T12" fmla="+- 0 3911 3900"/>
                  <a:gd name="T13" fmla="*/ T12 w 82"/>
                  <a:gd name="T14" fmla="+- 0 9632 9582"/>
                  <a:gd name="T15" fmla="*/ 9632 h 104"/>
                  <a:gd name="T16" fmla="+- 0 3920 3900"/>
                  <a:gd name="T17" fmla="*/ T16 w 82"/>
                  <a:gd name="T18" fmla="+- 0 9651 9582"/>
                  <a:gd name="T19" fmla="*/ 9651 h 104"/>
                  <a:gd name="T20" fmla="+- 0 3928 3900"/>
                  <a:gd name="T21" fmla="*/ T20 w 82"/>
                  <a:gd name="T22" fmla="+- 0 9669 9582"/>
                  <a:gd name="T23" fmla="*/ 9669 h 104"/>
                  <a:gd name="T24" fmla="+- 0 3934 3900"/>
                  <a:gd name="T25" fmla="*/ T24 w 82"/>
                  <a:gd name="T26" fmla="+- 0 9686 9582"/>
                  <a:gd name="T27" fmla="*/ 9686 h 104"/>
                  <a:gd name="T28" fmla="+- 0 3962 3900"/>
                  <a:gd name="T29" fmla="*/ T28 w 82"/>
                  <a:gd name="T30" fmla="+- 0 9676 9582"/>
                  <a:gd name="T31" fmla="*/ 9676 h 104"/>
                  <a:gd name="T32" fmla="+- 0 3983 3900"/>
                  <a:gd name="T33" fmla="*/ T32 w 82"/>
                  <a:gd name="T34" fmla="+- 0 9654 9582"/>
                  <a:gd name="T35" fmla="*/ 9654 h 104"/>
                  <a:gd name="T36" fmla="+- 0 3975 3900"/>
                  <a:gd name="T37" fmla="*/ T36 w 82"/>
                  <a:gd name="T38" fmla="+- 0 9637 9582"/>
                  <a:gd name="T39" fmla="*/ 9637 h 104"/>
                  <a:gd name="T40" fmla="+- 0 3966 3900"/>
                  <a:gd name="T41" fmla="*/ T40 w 82"/>
                  <a:gd name="T42" fmla="+- 0 9619 9582"/>
                  <a:gd name="T43" fmla="*/ 9619 h 104"/>
                  <a:gd name="T44" fmla="+- 0 3957 3900"/>
                  <a:gd name="T45" fmla="*/ T44 w 82"/>
                  <a:gd name="T46" fmla="+- 0 9601 9582"/>
                  <a:gd name="T47" fmla="*/ 9601 h 104"/>
                  <a:gd name="T48" fmla="+- 0 3946 3900"/>
                  <a:gd name="T49" fmla="*/ T48 w 82"/>
                  <a:gd name="T50" fmla="+- 0 9582 9582"/>
                  <a:gd name="T51" fmla="*/ 9582 h 10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82" h="104">
                    <a:moveTo>
                      <a:pt x="46" y="0"/>
                    </a:moveTo>
                    <a:lnTo>
                      <a:pt x="22" y="14"/>
                    </a:lnTo>
                    <a:lnTo>
                      <a:pt x="0" y="32"/>
                    </a:lnTo>
                    <a:lnTo>
                      <a:pt x="11" y="50"/>
                    </a:lnTo>
                    <a:lnTo>
                      <a:pt x="20" y="69"/>
                    </a:lnTo>
                    <a:lnTo>
                      <a:pt x="28" y="87"/>
                    </a:lnTo>
                    <a:lnTo>
                      <a:pt x="34" y="104"/>
                    </a:lnTo>
                    <a:lnTo>
                      <a:pt x="62" y="94"/>
                    </a:lnTo>
                    <a:lnTo>
                      <a:pt x="83" y="72"/>
                    </a:lnTo>
                    <a:lnTo>
                      <a:pt x="75" y="55"/>
                    </a:lnTo>
                    <a:lnTo>
                      <a:pt x="66" y="37"/>
                    </a:lnTo>
                    <a:lnTo>
                      <a:pt x="57" y="19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3" name="Group 138"/>
            <p:cNvGrpSpPr>
              <a:grpSpLocks/>
            </p:cNvGrpSpPr>
            <p:nvPr/>
          </p:nvGrpSpPr>
          <p:grpSpPr bwMode="auto">
            <a:xfrm>
              <a:off x="3937" y="9668"/>
              <a:ext cx="67" cy="86"/>
              <a:chOff x="3937" y="9668"/>
              <a:chExt cx="67" cy="86"/>
            </a:xfrm>
          </p:grpSpPr>
          <p:sp>
            <p:nvSpPr>
              <p:cNvPr id="512" name="Freeform 139"/>
              <p:cNvSpPr>
                <a:spLocks/>
              </p:cNvSpPr>
              <p:nvPr/>
            </p:nvSpPr>
            <p:spPr bwMode="auto">
              <a:xfrm>
                <a:off x="3937" y="9668"/>
                <a:ext cx="67" cy="86"/>
              </a:xfrm>
              <a:custGeom>
                <a:avLst/>
                <a:gdLst>
                  <a:gd name="T0" fmla="+- 0 3988 3937"/>
                  <a:gd name="T1" fmla="*/ T0 w 67"/>
                  <a:gd name="T2" fmla="+- 0 9668 9668"/>
                  <a:gd name="T3" fmla="*/ 9668 h 86"/>
                  <a:gd name="T4" fmla="+- 0 3962 3937"/>
                  <a:gd name="T5" fmla="*/ T4 w 67"/>
                  <a:gd name="T6" fmla="+- 0 9676 9668"/>
                  <a:gd name="T7" fmla="*/ 9676 h 86"/>
                  <a:gd name="T8" fmla="+- 0 3937 3937"/>
                  <a:gd name="T9" fmla="*/ T8 w 67"/>
                  <a:gd name="T10" fmla="+- 0 9695 9668"/>
                  <a:gd name="T11" fmla="*/ 9695 h 86"/>
                  <a:gd name="T12" fmla="+- 0 3942 3937"/>
                  <a:gd name="T13" fmla="*/ T12 w 67"/>
                  <a:gd name="T14" fmla="+- 0 9715 9668"/>
                  <a:gd name="T15" fmla="*/ 9715 h 86"/>
                  <a:gd name="T16" fmla="+- 0 3945 3937"/>
                  <a:gd name="T17" fmla="*/ T16 w 67"/>
                  <a:gd name="T18" fmla="+- 0 9734 9668"/>
                  <a:gd name="T19" fmla="*/ 9734 h 86"/>
                  <a:gd name="T20" fmla="+- 0 3946 3937"/>
                  <a:gd name="T21" fmla="*/ T20 w 67"/>
                  <a:gd name="T22" fmla="+- 0 9754 9668"/>
                  <a:gd name="T23" fmla="*/ 9754 h 86"/>
                  <a:gd name="T24" fmla="+- 0 3974 3937"/>
                  <a:gd name="T25" fmla="*/ T24 w 67"/>
                  <a:gd name="T26" fmla="+- 0 9754 9668"/>
                  <a:gd name="T27" fmla="*/ 9754 h 86"/>
                  <a:gd name="T28" fmla="+- 0 4004 3937"/>
                  <a:gd name="T29" fmla="*/ T28 w 67"/>
                  <a:gd name="T30" fmla="+- 0 9747 9668"/>
                  <a:gd name="T31" fmla="*/ 9747 h 86"/>
                  <a:gd name="T32" fmla="+- 0 4002 3937"/>
                  <a:gd name="T33" fmla="*/ T32 w 67"/>
                  <a:gd name="T34" fmla="+- 0 9727 9668"/>
                  <a:gd name="T35" fmla="*/ 9727 h 86"/>
                  <a:gd name="T36" fmla="+- 0 3999 3937"/>
                  <a:gd name="T37" fmla="*/ T36 w 67"/>
                  <a:gd name="T38" fmla="+- 0 9707 9668"/>
                  <a:gd name="T39" fmla="*/ 9707 h 86"/>
                  <a:gd name="T40" fmla="+- 0 3994 3937"/>
                  <a:gd name="T41" fmla="*/ T40 w 67"/>
                  <a:gd name="T42" fmla="+- 0 9687 9668"/>
                  <a:gd name="T43" fmla="*/ 9687 h 86"/>
                  <a:gd name="T44" fmla="+- 0 3988 3937"/>
                  <a:gd name="T45" fmla="*/ T44 w 67"/>
                  <a:gd name="T46" fmla="+- 0 9668 9668"/>
                  <a:gd name="T47" fmla="*/ 9668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67" h="86">
                    <a:moveTo>
                      <a:pt x="51" y="0"/>
                    </a:moveTo>
                    <a:lnTo>
                      <a:pt x="25" y="8"/>
                    </a:lnTo>
                    <a:lnTo>
                      <a:pt x="0" y="27"/>
                    </a:lnTo>
                    <a:lnTo>
                      <a:pt x="5" y="47"/>
                    </a:lnTo>
                    <a:lnTo>
                      <a:pt x="8" y="66"/>
                    </a:lnTo>
                    <a:lnTo>
                      <a:pt x="9" y="86"/>
                    </a:lnTo>
                    <a:lnTo>
                      <a:pt x="37" y="86"/>
                    </a:lnTo>
                    <a:lnTo>
                      <a:pt x="67" y="79"/>
                    </a:lnTo>
                    <a:lnTo>
                      <a:pt x="65" y="59"/>
                    </a:lnTo>
                    <a:lnTo>
                      <a:pt x="62" y="39"/>
                    </a:lnTo>
                    <a:lnTo>
                      <a:pt x="57" y="19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4" name="Group 140"/>
            <p:cNvGrpSpPr>
              <a:grpSpLocks/>
            </p:cNvGrpSpPr>
            <p:nvPr/>
          </p:nvGrpSpPr>
          <p:grpSpPr bwMode="auto">
            <a:xfrm>
              <a:off x="3938" y="9754"/>
              <a:ext cx="66" cy="66"/>
              <a:chOff x="3938" y="9754"/>
              <a:chExt cx="66" cy="66"/>
            </a:xfrm>
          </p:grpSpPr>
          <p:sp>
            <p:nvSpPr>
              <p:cNvPr id="511" name="Freeform 141"/>
              <p:cNvSpPr>
                <a:spLocks/>
              </p:cNvSpPr>
              <p:nvPr/>
            </p:nvSpPr>
            <p:spPr bwMode="auto">
              <a:xfrm>
                <a:off x="3938" y="9754"/>
                <a:ext cx="66" cy="66"/>
              </a:xfrm>
              <a:custGeom>
                <a:avLst/>
                <a:gdLst>
                  <a:gd name="T0" fmla="+- 0 4004 3938"/>
                  <a:gd name="T1" fmla="*/ T0 w 66"/>
                  <a:gd name="T2" fmla="+- 0 9754 9754"/>
                  <a:gd name="T3" fmla="*/ 9754 h 66"/>
                  <a:gd name="T4" fmla="+- 0 3974 3938"/>
                  <a:gd name="T5" fmla="*/ T4 w 66"/>
                  <a:gd name="T6" fmla="+- 0 9754 9754"/>
                  <a:gd name="T7" fmla="*/ 9754 h 66"/>
                  <a:gd name="T8" fmla="+- 0 3945 3938"/>
                  <a:gd name="T9" fmla="*/ T8 w 66"/>
                  <a:gd name="T10" fmla="+- 0 9772 9754"/>
                  <a:gd name="T11" fmla="*/ 9772 h 66"/>
                  <a:gd name="T12" fmla="+- 0 3943 3938"/>
                  <a:gd name="T13" fmla="*/ T12 w 66"/>
                  <a:gd name="T14" fmla="+- 0 9792 9754"/>
                  <a:gd name="T15" fmla="*/ 9792 h 66"/>
                  <a:gd name="T16" fmla="+- 0 3938 3938"/>
                  <a:gd name="T17" fmla="*/ T16 w 66"/>
                  <a:gd name="T18" fmla="+- 0 9812 9754"/>
                  <a:gd name="T19" fmla="*/ 9812 h 66"/>
                  <a:gd name="T20" fmla="+- 0 3964 3938"/>
                  <a:gd name="T21" fmla="*/ T20 w 66"/>
                  <a:gd name="T22" fmla="+- 0 9820 9754"/>
                  <a:gd name="T23" fmla="*/ 9820 h 66"/>
                  <a:gd name="T24" fmla="+- 0 3996 3938"/>
                  <a:gd name="T25" fmla="*/ T24 w 66"/>
                  <a:gd name="T26" fmla="+- 0 9813 9754"/>
                  <a:gd name="T27" fmla="*/ 9813 h 66"/>
                  <a:gd name="T28" fmla="+- 0 4001 3938"/>
                  <a:gd name="T29" fmla="*/ T28 w 66"/>
                  <a:gd name="T30" fmla="+- 0 9793 9754"/>
                  <a:gd name="T31" fmla="*/ 9793 h 66"/>
                  <a:gd name="T32" fmla="+- 0 4003 3938"/>
                  <a:gd name="T33" fmla="*/ T32 w 66"/>
                  <a:gd name="T34" fmla="+- 0 9773 9754"/>
                  <a:gd name="T35" fmla="*/ 9773 h 66"/>
                  <a:gd name="T36" fmla="+- 0 4004 3938"/>
                  <a:gd name="T37" fmla="*/ T36 w 66"/>
                  <a:gd name="T38" fmla="+- 0 9754 9754"/>
                  <a:gd name="T39" fmla="*/ 9754 h 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66" h="66">
                    <a:moveTo>
                      <a:pt x="66" y="0"/>
                    </a:moveTo>
                    <a:lnTo>
                      <a:pt x="36" y="0"/>
                    </a:lnTo>
                    <a:lnTo>
                      <a:pt x="7" y="18"/>
                    </a:lnTo>
                    <a:lnTo>
                      <a:pt x="5" y="38"/>
                    </a:lnTo>
                    <a:lnTo>
                      <a:pt x="0" y="58"/>
                    </a:lnTo>
                    <a:lnTo>
                      <a:pt x="26" y="66"/>
                    </a:lnTo>
                    <a:lnTo>
                      <a:pt x="58" y="59"/>
                    </a:lnTo>
                    <a:lnTo>
                      <a:pt x="63" y="39"/>
                    </a:lnTo>
                    <a:lnTo>
                      <a:pt x="65" y="19"/>
                    </a:lnTo>
                    <a:lnTo>
                      <a:pt x="6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5" name="Group 142"/>
            <p:cNvGrpSpPr>
              <a:grpSpLocks/>
            </p:cNvGrpSpPr>
            <p:nvPr/>
          </p:nvGrpSpPr>
          <p:grpSpPr bwMode="auto">
            <a:xfrm>
              <a:off x="3908" y="9820"/>
              <a:ext cx="84" cy="81"/>
              <a:chOff x="3908" y="9820"/>
              <a:chExt cx="84" cy="81"/>
            </a:xfrm>
          </p:grpSpPr>
          <p:sp>
            <p:nvSpPr>
              <p:cNvPr id="510" name="Freeform 143"/>
              <p:cNvSpPr>
                <a:spLocks/>
              </p:cNvSpPr>
              <p:nvPr/>
            </p:nvSpPr>
            <p:spPr bwMode="auto">
              <a:xfrm>
                <a:off x="3908" y="9820"/>
                <a:ext cx="84" cy="81"/>
              </a:xfrm>
              <a:custGeom>
                <a:avLst/>
                <a:gdLst>
                  <a:gd name="T0" fmla="+- 0 3964 3908"/>
                  <a:gd name="T1" fmla="*/ T0 w 84"/>
                  <a:gd name="T2" fmla="+- 0 9820 9820"/>
                  <a:gd name="T3" fmla="*/ 9820 h 81"/>
                  <a:gd name="T4" fmla="+- 0 3935 3908"/>
                  <a:gd name="T5" fmla="*/ T4 w 84"/>
                  <a:gd name="T6" fmla="+- 0 9823 9820"/>
                  <a:gd name="T7" fmla="*/ 9823 h 81"/>
                  <a:gd name="T8" fmla="+- 0 3928 3908"/>
                  <a:gd name="T9" fmla="*/ T8 w 84"/>
                  <a:gd name="T10" fmla="+- 0 9840 9820"/>
                  <a:gd name="T11" fmla="*/ 9840 h 81"/>
                  <a:gd name="T12" fmla="+- 0 3919 3908"/>
                  <a:gd name="T13" fmla="*/ T12 w 84"/>
                  <a:gd name="T14" fmla="+- 0 9859 9820"/>
                  <a:gd name="T15" fmla="*/ 9859 h 81"/>
                  <a:gd name="T16" fmla="+- 0 3908 3908"/>
                  <a:gd name="T17" fmla="*/ T16 w 84"/>
                  <a:gd name="T18" fmla="+- 0 9878 9820"/>
                  <a:gd name="T19" fmla="*/ 9878 h 81"/>
                  <a:gd name="T20" fmla="+- 0 3934 3908"/>
                  <a:gd name="T21" fmla="*/ T20 w 84"/>
                  <a:gd name="T22" fmla="+- 0 9892 9820"/>
                  <a:gd name="T23" fmla="*/ 9892 h 81"/>
                  <a:gd name="T24" fmla="+- 0 3961 3908"/>
                  <a:gd name="T25" fmla="*/ T24 w 84"/>
                  <a:gd name="T26" fmla="+- 0 9901 9820"/>
                  <a:gd name="T27" fmla="*/ 9901 h 81"/>
                  <a:gd name="T28" fmla="+- 0 3971 3908"/>
                  <a:gd name="T29" fmla="*/ T28 w 84"/>
                  <a:gd name="T30" fmla="+- 0 9882 9820"/>
                  <a:gd name="T31" fmla="*/ 9882 h 81"/>
                  <a:gd name="T32" fmla="+- 0 3979 3908"/>
                  <a:gd name="T33" fmla="*/ T32 w 84"/>
                  <a:gd name="T34" fmla="+- 0 9863 9820"/>
                  <a:gd name="T35" fmla="*/ 9863 h 81"/>
                  <a:gd name="T36" fmla="+- 0 3986 3908"/>
                  <a:gd name="T37" fmla="*/ T36 w 84"/>
                  <a:gd name="T38" fmla="+- 0 9845 9820"/>
                  <a:gd name="T39" fmla="*/ 9845 h 81"/>
                  <a:gd name="T40" fmla="+- 0 3992 3908"/>
                  <a:gd name="T41" fmla="*/ T40 w 84"/>
                  <a:gd name="T42" fmla="+- 0 9828 9820"/>
                  <a:gd name="T43" fmla="*/ 9828 h 81"/>
                  <a:gd name="T44" fmla="+- 0 3964 3908"/>
                  <a:gd name="T45" fmla="*/ T44 w 84"/>
                  <a:gd name="T46" fmla="+- 0 9820 9820"/>
                  <a:gd name="T47" fmla="*/ 9820 h 8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84" h="81">
                    <a:moveTo>
                      <a:pt x="56" y="0"/>
                    </a:moveTo>
                    <a:lnTo>
                      <a:pt x="27" y="3"/>
                    </a:lnTo>
                    <a:lnTo>
                      <a:pt x="20" y="20"/>
                    </a:lnTo>
                    <a:lnTo>
                      <a:pt x="11" y="39"/>
                    </a:lnTo>
                    <a:lnTo>
                      <a:pt x="0" y="58"/>
                    </a:lnTo>
                    <a:lnTo>
                      <a:pt x="26" y="72"/>
                    </a:lnTo>
                    <a:lnTo>
                      <a:pt x="53" y="81"/>
                    </a:lnTo>
                    <a:lnTo>
                      <a:pt x="63" y="62"/>
                    </a:lnTo>
                    <a:lnTo>
                      <a:pt x="71" y="43"/>
                    </a:lnTo>
                    <a:lnTo>
                      <a:pt x="78" y="25"/>
                    </a:lnTo>
                    <a:lnTo>
                      <a:pt x="84" y="8"/>
                    </a:lnTo>
                    <a:lnTo>
                      <a:pt x="5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6" name="Group 144"/>
            <p:cNvGrpSpPr>
              <a:grpSpLocks/>
            </p:cNvGrpSpPr>
            <p:nvPr/>
          </p:nvGrpSpPr>
          <p:grpSpPr bwMode="auto">
            <a:xfrm>
              <a:off x="3858" y="9888"/>
              <a:ext cx="100" cy="84"/>
              <a:chOff x="3858" y="9888"/>
              <a:chExt cx="100" cy="84"/>
            </a:xfrm>
          </p:grpSpPr>
          <p:sp>
            <p:nvSpPr>
              <p:cNvPr id="509" name="Freeform 145"/>
              <p:cNvSpPr>
                <a:spLocks/>
              </p:cNvSpPr>
              <p:nvPr/>
            </p:nvSpPr>
            <p:spPr bwMode="auto">
              <a:xfrm>
                <a:off x="3858" y="9888"/>
                <a:ext cx="100" cy="84"/>
              </a:xfrm>
              <a:custGeom>
                <a:avLst/>
                <a:gdLst>
                  <a:gd name="T0" fmla="+- 0 3903 3858"/>
                  <a:gd name="T1" fmla="*/ T0 w 100"/>
                  <a:gd name="T2" fmla="+- 0 9888 9888"/>
                  <a:gd name="T3" fmla="*/ 9888 h 84"/>
                  <a:gd name="T4" fmla="+- 0 3893 3858"/>
                  <a:gd name="T5" fmla="*/ T4 w 100"/>
                  <a:gd name="T6" fmla="+- 0 9904 9888"/>
                  <a:gd name="T7" fmla="*/ 9904 h 84"/>
                  <a:gd name="T8" fmla="+- 0 3882 3858"/>
                  <a:gd name="T9" fmla="*/ T8 w 100"/>
                  <a:gd name="T10" fmla="+- 0 9921 9888"/>
                  <a:gd name="T11" fmla="*/ 9921 h 84"/>
                  <a:gd name="T12" fmla="+- 0 3871 3858"/>
                  <a:gd name="T13" fmla="*/ T12 w 100"/>
                  <a:gd name="T14" fmla="+- 0 9938 9888"/>
                  <a:gd name="T15" fmla="*/ 9938 h 84"/>
                  <a:gd name="T16" fmla="+- 0 3858 3858"/>
                  <a:gd name="T17" fmla="*/ T16 w 100"/>
                  <a:gd name="T18" fmla="+- 0 9956 9888"/>
                  <a:gd name="T19" fmla="*/ 9956 h 84"/>
                  <a:gd name="T20" fmla="+- 0 3880 3858"/>
                  <a:gd name="T21" fmla="*/ T20 w 100"/>
                  <a:gd name="T22" fmla="+- 0 9972 9888"/>
                  <a:gd name="T23" fmla="*/ 9972 h 84"/>
                  <a:gd name="T24" fmla="+- 0 3939 3858"/>
                  <a:gd name="T25" fmla="*/ T24 w 100"/>
                  <a:gd name="T26" fmla="+- 0 9938 9888"/>
                  <a:gd name="T27" fmla="*/ 9938 h 84"/>
                  <a:gd name="T28" fmla="+- 0 3958 3858"/>
                  <a:gd name="T29" fmla="*/ T28 w 100"/>
                  <a:gd name="T30" fmla="+- 0 9906 9888"/>
                  <a:gd name="T31" fmla="*/ 9906 h 84"/>
                  <a:gd name="T32" fmla="+- 0 3934 3858"/>
                  <a:gd name="T33" fmla="*/ T32 w 100"/>
                  <a:gd name="T34" fmla="+- 0 9892 9888"/>
                  <a:gd name="T35" fmla="*/ 9892 h 84"/>
                  <a:gd name="T36" fmla="+- 0 3903 3858"/>
                  <a:gd name="T37" fmla="*/ T36 w 100"/>
                  <a:gd name="T38" fmla="+- 0 9888 9888"/>
                  <a:gd name="T39" fmla="*/ 9888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00" h="84">
                    <a:moveTo>
                      <a:pt x="45" y="0"/>
                    </a:moveTo>
                    <a:lnTo>
                      <a:pt x="35" y="16"/>
                    </a:lnTo>
                    <a:lnTo>
                      <a:pt x="24" y="33"/>
                    </a:lnTo>
                    <a:lnTo>
                      <a:pt x="13" y="50"/>
                    </a:lnTo>
                    <a:lnTo>
                      <a:pt x="0" y="68"/>
                    </a:lnTo>
                    <a:lnTo>
                      <a:pt x="22" y="84"/>
                    </a:lnTo>
                    <a:lnTo>
                      <a:pt x="81" y="50"/>
                    </a:lnTo>
                    <a:lnTo>
                      <a:pt x="100" y="18"/>
                    </a:lnTo>
                    <a:lnTo>
                      <a:pt x="76" y="4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7" name="Group 146"/>
            <p:cNvGrpSpPr>
              <a:grpSpLocks/>
            </p:cNvGrpSpPr>
            <p:nvPr/>
          </p:nvGrpSpPr>
          <p:grpSpPr bwMode="auto">
            <a:xfrm>
              <a:off x="3782" y="9970"/>
              <a:ext cx="122" cy="113"/>
              <a:chOff x="3782" y="9970"/>
              <a:chExt cx="122" cy="113"/>
            </a:xfrm>
          </p:grpSpPr>
          <p:sp>
            <p:nvSpPr>
              <p:cNvPr id="508" name="Freeform 147"/>
              <p:cNvSpPr>
                <a:spLocks/>
              </p:cNvSpPr>
              <p:nvPr/>
            </p:nvSpPr>
            <p:spPr bwMode="auto">
              <a:xfrm>
                <a:off x="3782" y="9970"/>
                <a:ext cx="122" cy="113"/>
              </a:xfrm>
              <a:custGeom>
                <a:avLst/>
                <a:gdLst>
                  <a:gd name="T0" fmla="+- 0 3847 3782"/>
                  <a:gd name="T1" fmla="*/ T0 w 122"/>
                  <a:gd name="T2" fmla="+- 0 9970 9970"/>
                  <a:gd name="T3" fmla="*/ 9970 h 113"/>
                  <a:gd name="T4" fmla="+- 0 3797 3782"/>
                  <a:gd name="T5" fmla="*/ T4 w 122"/>
                  <a:gd name="T6" fmla="+- 0 10031 9970"/>
                  <a:gd name="T7" fmla="*/ 10031 h 113"/>
                  <a:gd name="T8" fmla="+- 0 3782 3782"/>
                  <a:gd name="T9" fmla="*/ T8 w 122"/>
                  <a:gd name="T10" fmla="+- 0 10048 9970"/>
                  <a:gd name="T11" fmla="*/ 10048 h 113"/>
                  <a:gd name="T12" fmla="+- 0 3804 3782"/>
                  <a:gd name="T13" fmla="*/ T12 w 122"/>
                  <a:gd name="T14" fmla="+- 0 10066 9970"/>
                  <a:gd name="T15" fmla="*/ 10066 h 113"/>
                  <a:gd name="T16" fmla="+- 0 3869 3782"/>
                  <a:gd name="T17" fmla="*/ T16 w 122"/>
                  <a:gd name="T18" fmla="+- 0 10034 9970"/>
                  <a:gd name="T19" fmla="*/ 10034 h 113"/>
                  <a:gd name="T20" fmla="+- 0 3904 3782"/>
                  <a:gd name="T21" fmla="*/ T20 w 122"/>
                  <a:gd name="T22" fmla="+- 0 9990 9970"/>
                  <a:gd name="T23" fmla="*/ 9990 h 113"/>
                  <a:gd name="T24" fmla="+- 0 3880 3782"/>
                  <a:gd name="T25" fmla="*/ T24 w 122"/>
                  <a:gd name="T26" fmla="+- 0 9972 9970"/>
                  <a:gd name="T27" fmla="*/ 9972 h 113"/>
                  <a:gd name="T28" fmla="+- 0 3847 3782"/>
                  <a:gd name="T29" fmla="*/ T28 w 122"/>
                  <a:gd name="T30" fmla="+- 0 9970 9970"/>
                  <a:gd name="T31" fmla="*/ 9970 h 1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122" h="113">
                    <a:moveTo>
                      <a:pt x="65" y="0"/>
                    </a:moveTo>
                    <a:lnTo>
                      <a:pt x="15" y="61"/>
                    </a:lnTo>
                    <a:lnTo>
                      <a:pt x="0" y="78"/>
                    </a:lnTo>
                    <a:lnTo>
                      <a:pt x="22" y="96"/>
                    </a:lnTo>
                    <a:lnTo>
                      <a:pt x="87" y="64"/>
                    </a:lnTo>
                    <a:lnTo>
                      <a:pt x="122" y="20"/>
                    </a:lnTo>
                    <a:lnTo>
                      <a:pt x="98" y="2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8" name="Group 148"/>
            <p:cNvGrpSpPr>
              <a:grpSpLocks/>
            </p:cNvGrpSpPr>
            <p:nvPr/>
          </p:nvGrpSpPr>
          <p:grpSpPr bwMode="auto">
            <a:xfrm>
              <a:off x="3682" y="10054"/>
              <a:ext cx="144" cy="133"/>
              <a:chOff x="3682" y="10054"/>
              <a:chExt cx="144" cy="133"/>
            </a:xfrm>
          </p:grpSpPr>
          <p:sp>
            <p:nvSpPr>
              <p:cNvPr id="507" name="Freeform 149"/>
              <p:cNvSpPr>
                <a:spLocks/>
              </p:cNvSpPr>
              <p:nvPr/>
            </p:nvSpPr>
            <p:spPr bwMode="auto">
              <a:xfrm>
                <a:off x="3682" y="10054"/>
                <a:ext cx="144" cy="133"/>
              </a:xfrm>
              <a:custGeom>
                <a:avLst/>
                <a:gdLst>
                  <a:gd name="T0" fmla="+- 0 3777 3682"/>
                  <a:gd name="T1" fmla="*/ T0 w 144"/>
                  <a:gd name="T2" fmla="+- 0 10054 10054"/>
                  <a:gd name="T3" fmla="*/ 10054 h 133"/>
                  <a:gd name="T4" fmla="+- 0 3726 3682"/>
                  <a:gd name="T5" fmla="*/ T4 w 144"/>
                  <a:gd name="T6" fmla="+- 0 10111 10054"/>
                  <a:gd name="T7" fmla="*/ 10111 h 133"/>
                  <a:gd name="T8" fmla="+- 0 3682 3682"/>
                  <a:gd name="T9" fmla="*/ T8 w 144"/>
                  <a:gd name="T10" fmla="+- 0 10158 10054"/>
                  <a:gd name="T11" fmla="*/ 10158 h 133"/>
                  <a:gd name="T12" fmla="+- 0 3702 3682"/>
                  <a:gd name="T13" fmla="*/ T12 w 144"/>
                  <a:gd name="T14" fmla="+- 0 10176 10054"/>
                  <a:gd name="T15" fmla="*/ 10176 h 133"/>
                  <a:gd name="T16" fmla="+- 0 3761 3682"/>
                  <a:gd name="T17" fmla="*/ T16 w 144"/>
                  <a:gd name="T18" fmla="+- 0 10157 10054"/>
                  <a:gd name="T19" fmla="*/ 10157 h 133"/>
                  <a:gd name="T20" fmla="+- 0 3814 3682"/>
                  <a:gd name="T21" fmla="*/ T20 w 144"/>
                  <a:gd name="T22" fmla="+- 0 10100 10054"/>
                  <a:gd name="T23" fmla="*/ 10100 h 133"/>
                  <a:gd name="T24" fmla="+- 0 3826 3682"/>
                  <a:gd name="T25" fmla="*/ T24 w 144"/>
                  <a:gd name="T26" fmla="+- 0 10086 10054"/>
                  <a:gd name="T27" fmla="*/ 10086 h 133"/>
                  <a:gd name="T28" fmla="+- 0 3804 3682"/>
                  <a:gd name="T29" fmla="*/ T28 w 144"/>
                  <a:gd name="T30" fmla="+- 0 10066 10054"/>
                  <a:gd name="T31" fmla="*/ 10066 h 133"/>
                  <a:gd name="T32" fmla="+- 0 3777 3682"/>
                  <a:gd name="T33" fmla="*/ T32 w 144"/>
                  <a:gd name="T34" fmla="+- 0 10054 10054"/>
                  <a:gd name="T35" fmla="*/ 10054 h 1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44" h="133">
                    <a:moveTo>
                      <a:pt x="95" y="0"/>
                    </a:moveTo>
                    <a:lnTo>
                      <a:pt x="44" y="57"/>
                    </a:lnTo>
                    <a:lnTo>
                      <a:pt x="0" y="104"/>
                    </a:lnTo>
                    <a:lnTo>
                      <a:pt x="20" y="122"/>
                    </a:lnTo>
                    <a:lnTo>
                      <a:pt x="79" y="103"/>
                    </a:lnTo>
                    <a:lnTo>
                      <a:pt x="132" y="46"/>
                    </a:lnTo>
                    <a:lnTo>
                      <a:pt x="144" y="32"/>
                    </a:lnTo>
                    <a:lnTo>
                      <a:pt x="122" y="12"/>
                    </a:lnTo>
                    <a:lnTo>
                      <a:pt x="9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9" name="Group 150"/>
            <p:cNvGrpSpPr>
              <a:grpSpLocks/>
            </p:cNvGrpSpPr>
            <p:nvPr/>
          </p:nvGrpSpPr>
          <p:grpSpPr bwMode="auto">
            <a:xfrm>
              <a:off x="3554" y="10160"/>
              <a:ext cx="168" cy="165"/>
              <a:chOff x="3554" y="10160"/>
              <a:chExt cx="168" cy="165"/>
            </a:xfrm>
          </p:grpSpPr>
          <p:sp>
            <p:nvSpPr>
              <p:cNvPr id="506" name="Freeform 151"/>
              <p:cNvSpPr>
                <a:spLocks/>
              </p:cNvSpPr>
              <p:nvPr/>
            </p:nvSpPr>
            <p:spPr bwMode="auto">
              <a:xfrm>
                <a:off x="3554" y="10160"/>
                <a:ext cx="168" cy="165"/>
              </a:xfrm>
              <a:custGeom>
                <a:avLst/>
                <a:gdLst>
                  <a:gd name="T0" fmla="+- 0 3680 3554"/>
                  <a:gd name="T1" fmla="*/ T0 w 168"/>
                  <a:gd name="T2" fmla="+- 0 10160 10160"/>
                  <a:gd name="T3" fmla="*/ 10160 h 165"/>
                  <a:gd name="T4" fmla="+- 0 3628 3554"/>
                  <a:gd name="T5" fmla="*/ T4 w 168"/>
                  <a:gd name="T6" fmla="+- 0 10214 10160"/>
                  <a:gd name="T7" fmla="*/ 10214 h 165"/>
                  <a:gd name="T8" fmla="+- 0 3585 3554"/>
                  <a:gd name="T9" fmla="*/ T8 w 168"/>
                  <a:gd name="T10" fmla="+- 0 10258 10160"/>
                  <a:gd name="T11" fmla="*/ 10258 h 165"/>
                  <a:gd name="T12" fmla="+- 0 3554 3554"/>
                  <a:gd name="T13" fmla="*/ T12 w 168"/>
                  <a:gd name="T14" fmla="+- 0 10288 10160"/>
                  <a:gd name="T15" fmla="*/ 10288 h 165"/>
                  <a:gd name="T16" fmla="+- 0 3574 3554"/>
                  <a:gd name="T17" fmla="*/ T16 w 168"/>
                  <a:gd name="T18" fmla="+- 0 10308 10160"/>
                  <a:gd name="T19" fmla="*/ 10308 h 165"/>
                  <a:gd name="T20" fmla="+- 0 3642 3554"/>
                  <a:gd name="T21" fmla="*/ T20 w 168"/>
                  <a:gd name="T22" fmla="+- 0 10280 10160"/>
                  <a:gd name="T23" fmla="*/ 10280 h 165"/>
                  <a:gd name="T24" fmla="+- 0 3697 3554"/>
                  <a:gd name="T25" fmla="*/ T24 w 168"/>
                  <a:gd name="T26" fmla="+- 0 10223 10160"/>
                  <a:gd name="T27" fmla="*/ 10223 h 165"/>
                  <a:gd name="T28" fmla="+- 0 3722 3554"/>
                  <a:gd name="T29" fmla="*/ T28 w 168"/>
                  <a:gd name="T30" fmla="+- 0 10196 10160"/>
                  <a:gd name="T31" fmla="*/ 10196 h 165"/>
                  <a:gd name="T32" fmla="+- 0 3702 3554"/>
                  <a:gd name="T33" fmla="*/ T32 w 168"/>
                  <a:gd name="T34" fmla="+- 0 10176 10160"/>
                  <a:gd name="T35" fmla="*/ 10176 h 165"/>
                  <a:gd name="T36" fmla="+- 0 3680 3554"/>
                  <a:gd name="T37" fmla="*/ T36 w 168"/>
                  <a:gd name="T38" fmla="+- 0 10160 10160"/>
                  <a:gd name="T39" fmla="*/ 10160 h 16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68" h="165">
                    <a:moveTo>
                      <a:pt x="126" y="0"/>
                    </a:moveTo>
                    <a:lnTo>
                      <a:pt x="74" y="54"/>
                    </a:lnTo>
                    <a:lnTo>
                      <a:pt x="31" y="98"/>
                    </a:lnTo>
                    <a:lnTo>
                      <a:pt x="0" y="128"/>
                    </a:lnTo>
                    <a:lnTo>
                      <a:pt x="20" y="148"/>
                    </a:lnTo>
                    <a:lnTo>
                      <a:pt x="88" y="120"/>
                    </a:lnTo>
                    <a:lnTo>
                      <a:pt x="143" y="63"/>
                    </a:lnTo>
                    <a:lnTo>
                      <a:pt x="168" y="36"/>
                    </a:lnTo>
                    <a:lnTo>
                      <a:pt x="148" y="16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" name="Group 152"/>
            <p:cNvGrpSpPr>
              <a:grpSpLocks/>
            </p:cNvGrpSpPr>
            <p:nvPr/>
          </p:nvGrpSpPr>
          <p:grpSpPr bwMode="auto">
            <a:xfrm>
              <a:off x="3214" y="10288"/>
              <a:ext cx="380" cy="378"/>
              <a:chOff x="3214" y="10288"/>
              <a:chExt cx="380" cy="378"/>
            </a:xfrm>
          </p:grpSpPr>
          <p:sp>
            <p:nvSpPr>
              <p:cNvPr id="505" name="Freeform 153"/>
              <p:cNvSpPr>
                <a:spLocks/>
              </p:cNvSpPr>
              <p:nvPr/>
            </p:nvSpPr>
            <p:spPr bwMode="auto">
              <a:xfrm>
                <a:off x="3214" y="10288"/>
                <a:ext cx="380" cy="378"/>
              </a:xfrm>
              <a:custGeom>
                <a:avLst/>
                <a:gdLst>
                  <a:gd name="T0" fmla="+- 0 3554 3214"/>
                  <a:gd name="T1" fmla="*/ T0 w 380"/>
                  <a:gd name="T2" fmla="+- 0 10288 10288"/>
                  <a:gd name="T3" fmla="*/ 10288 h 378"/>
                  <a:gd name="T4" fmla="+- 0 3540 3214"/>
                  <a:gd name="T5" fmla="*/ T4 w 380"/>
                  <a:gd name="T6" fmla="+- 0 10303 10288"/>
                  <a:gd name="T7" fmla="*/ 10303 h 378"/>
                  <a:gd name="T8" fmla="+- 0 3464 3214"/>
                  <a:gd name="T9" fmla="*/ T8 w 380"/>
                  <a:gd name="T10" fmla="+- 0 10378 10288"/>
                  <a:gd name="T11" fmla="*/ 10378 h 378"/>
                  <a:gd name="T12" fmla="+- 0 3214 3214"/>
                  <a:gd name="T13" fmla="*/ T12 w 380"/>
                  <a:gd name="T14" fmla="+- 0 10626 10288"/>
                  <a:gd name="T15" fmla="*/ 10626 h 378"/>
                  <a:gd name="T16" fmla="+- 0 3254 3214"/>
                  <a:gd name="T17" fmla="*/ T16 w 380"/>
                  <a:gd name="T18" fmla="+- 0 10666 10288"/>
                  <a:gd name="T19" fmla="*/ 10666 h 378"/>
                  <a:gd name="T20" fmla="+- 0 3594 3214"/>
                  <a:gd name="T21" fmla="*/ T20 w 380"/>
                  <a:gd name="T22" fmla="+- 0 10328 10288"/>
                  <a:gd name="T23" fmla="*/ 10328 h 378"/>
                  <a:gd name="T24" fmla="+- 0 3554 3214"/>
                  <a:gd name="T25" fmla="*/ T24 w 380"/>
                  <a:gd name="T26" fmla="+- 0 10288 10288"/>
                  <a:gd name="T27" fmla="*/ 10288 h 3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380" h="378">
                    <a:moveTo>
                      <a:pt x="340" y="0"/>
                    </a:moveTo>
                    <a:lnTo>
                      <a:pt x="326" y="15"/>
                    </a:lnTo>
                    <a:lnTo>
                      <a:pt x="250" y="90"/>
                    </a:lnTo>
                    <a:lnTo>
                      <a:pt x="0" y="338"/>
                    </a:lnTo>
                    <a:lnTo>
                      <a:pt x="40" y="378"/>
                    </a:lnTo>
                    <a:lnTo>
                      <a:pt x="380" y="40"/>
                    </a:lnTo>
                    <a:lnTo>
                      <a:pt x="34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" name="Group 154"/>
            <p:cNvGrpSpPr>
              <a:grpSpLocks/>
            </p:cNvGrpSpPr>
            <p:nvPr/>
          </p:nvGrpSpPr>
          <p:grpSpPr bwMode="auto">
            <a:xfrm>
              <a:off x="3006" y="10514"/>
              <a:ext cx="362" cy="360"/>
              <a:chOff x="3006" y="10514"/>
              <a:chExt cx="362" cy="360"/>
            </a:xfrm>
          </p:grpSpPr>
          <p:sp>
            <p:nvSpPr>
              <p:cNvPr id="504" name="Freeform 155"/>
              <p:cNvSpPr>
                <a:spLocks/>
              </p:cNvSpPr>
              <p:nvPr/>
            </p:nvSpPr>
            <p:spPr bwMode="auto">
              <a:xfrm>
                <a:off x="3006" y="10514"/>
                <a:ext cx="362" cy="360"/>
              </a:xfrm>
              <a:custGeom>
                <a:avLst/>
                <a:gdLst>
                  <a:gd name="T0" fmla="+- 0 3188 3006"/>
                  <a:gd name="T1" fmla="*/ T0 w 362"/>
                  <a:gd name="T2" fmla="+- 0 10514 10514"/>
                  <a:gd name="T3" fmla="*/ 10514 h 360"/>
                  <a:gd name="T4" fmla="+- 0 3006 3006"/>
                  <a:gd name="T5" fmla="*/ T4 w 362"/>
                  <a:gd name="T6" fmla="+- 0 10874 10514"/>
                  <a:gd name="T7" fmla="*/ 10874 h 360"/>
                  <a:gd name="T8" fmla="+- 0 3368 3006"/>
                  <a:gd name="T9" fmla="*/ T8 w 362"/>
                  <a:gd name="T10" fmla="+- 0 10694 10514"/>
                  <a:gd name="T11" fmla="*/ 10694 h 360"/>
                  <a:gd name="T12" fmla="+- 0 3188 3006"/>
                  <a:gd name="T13" fmla="*/ T12 w 362"/>
                  <a:gd name="T14" fmla="+- 0 10514 10514"/>
                  <a:gd name="T15" fmla="*/ 10514 h 3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2" h="360">
                    <a:moveTo>
                      <a:pt x="182" y="0"/>
                    </a:moveTo>
                    <a:lnTo>
                      <a:pt x="0" y="360"/>
                    </a:lnTo>
                    <a:lnTo>
                      <a:pt x="362" y="180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" name="Group 156"/>
            <p:cNvGrpSpPr>
              <a:grpSpLocks/>
            </p:cNvGrpSpPr>
            <p:nvPr/>
          </p:nvGrpSpPr>
          <p:grpSpPr bwMode="auto">
            <a:xfrm>
              <a:off x="1022" y="5022"/>
              <a:ext cx="360" cy="1440"/>
              <a:chOff x="1022" y="5022"/>
              <a:chExt cx="360" cy="1440"/>
            </a:xfrm>
          </p:grpSpPr>
          <p:sp>
            <p:nvSpPr>
              <p:cNvPr id="503" name="Freeform 157"/>
              <p:cNvSpPr>
                <a:spLocks/>
              </p:cNvSpPr>
              <p:nvPr/>
            </p:nvSpPr>
            <p:spPr bwMode="auto">
              <a:xfrm>
                <a:off x="1022" y="5022"/>
                <a:ext cx="360" cy="1440"/>
              </a:xfrm>
              <a:custGeom>
                <a:avLst/>
                <a:gdLst>
                  <a:gd name="T0" fmla="+- 0 1382 1022"/>
                  <a:gd name="T1" fmla="*/ T0 w 360"/>
                  <a:gd name="T2" fmla="+- 0 5022 5022"/>
                  <a:gd name="T3" fmla="*/ 5022 h 1440"/>
                  <a:gd name="T4" fmla="+- 0 1022 1022"/>
                  <a:gd name="T5" fmla="*/ T4 w 360"/>
                  <a:gd name="T6" fmla="+- 0 5022 5022"/>
                  <a:gd name="T7" fmla="*/ 5022 h 1440"/>
                  <a:gd name="T8" fmla="+- 0 1022 1022"/>
                  <a:gd name="T9" fmla="*/ T8 w 360"/>
                  <a:gd name="T10" fmla="+- 0 6462 5022"/>
                  <a:gd name="T11" fmla="*/ 6462 h 1440"/>
                  <a:gd name="T12" fmla="+- 0 1382 1022"/>
                  <a:gd name="T13" fmla="*/ T12 w 360"/>
                  <a:gd name="T14" fmla="+- 0 6462 5022"/>
                  <a:gd name="T15" fmla="*/ 6462 h 1440"/>
                  <a:gd name="T16" fmla="+- 0 1382 1022"/>
                  <a:gd name="T17" fmla="*/ T16 w 360"/>
                  <a:gd name="T18" fmla="+- 0 5022 5022"/>
                  <a:gd name="T19" fmla="*/ 5022 h 14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60" h="1440">
                    <a:moveTo>
                      <a:pt x="360" y="0"/>
                    </a:moveTo>
                    <a:lnTo>
                      <a:pt x="0" y="0"/>
                    </a:lnTo>
                    <a:lnTo>
                      <a:pt x="0" y="1440"/>
                    </a:lnTo>
                    <a:lnTo>
                      <a:pt x="360" y="1440"/>
                    </a:lnTo>
                    <a:lnTo>
                      <a:pt x="36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3" name="Group 158"/>
            <p:cNvGrpSpPr>
              <a:grpSpLocks/>
            </p:cNvGrpSpPr>
            <p:nvPr/>
          </p:nvGrpSpPr>
          <p:grpSpPr bwMode="auto">
            <a:xfrm>
              <a:off x="1420" y="5592"/>
              <a:ext cx="360" cy="700"/>
              <a:chOff x="1420" y="5592"/>
              <a:chExt cx="360" cy="700"/>
            </a:xfrm>
          </p:grpSpPr>
          <p:sp>
            <p:nvSpPr>
              <p:cNvPr id="502" name="Freeform 159"/>
              <p:cNvSpPr>
                <a:spLocks/>
              </p:cNvSpPr>
              <p:nvPr/>
            </p:nvSpPr>
            <p:spPr bwMode="auto">
              <a:xfrm>
                <a:off x="1420" y="5592"/>
                <a:ext cx="360" cy="700"/>
              </a:xfrm>
              <a:custGeom>
                <a:avLst/>
                <a:gdLst>
                  <a:gd name="T0" fmla="+- 0 1780 1420"/>
                  <a:gd name="T1" fmla="*/ T0 w 360"/>
                  <a:gd name="T2" fmla="+- 0 5592 5592"/>
                  <a:gd name="T3" fmla="*/ 5592 h 700"/>
                  <a:gd name="T4" fmla="+- 0 1420 1420"/>
                  <a:gd name="T5" fmla="*/ T4 w 360"/>
                  <a:gd name="T6" fmla="+- 0 5592 5592"/>
                  <a:gd name="T7" fmla="*/ 5592 h 700"/>
                  <a:gd name="T8" fmla="+- 0 1420 1420"/>
                  <a:gd name="T9" fmla="*/ T8 w 360"/>
                  <a:gd name="T10" fmla="+- 0 6292 5592"/>
                  <a:gd name="T11" fmla="*/ 6292 h 700"/>
                  <a:gd name="T12" fmla="+- 0 1780 1420"/>
                  <a:gd name="T13" fmla="*/ T12 w 360"/>
                  <a:gd name="T14" fmla="+- 0 6292 5592"/>
                  <a:gd name="T15" fmla="*/ 6292 h 700"/>
                  <a:gd name="T16" fmla="+- 0 1780 1420"/>
                  <a:gd name="T17" fmla="*/ T16 w 360"/>
                  <a:gd name="T18" fmla="+- 0 5592 5592"/>
                  <a:gd name="T19" fmla="*/ 5592 h 7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60" h="700">
                    <a:moveTo>
                      <a:pt x="360" y="0"/>
                    </a:moveTo>
                    <a:lnTo>
                      <a:pt x="0" y="0"/>
                    </a:lnTo>
                    <a:lnTo>
                      <a:pt x="0" y="700"/>
                    </a:lnTo>
                    <a:lnTo>
                      <a:pt x="360" y="700"/>
                    </a:lnTo>
                    <a:lnTo>
                      <a:pt x="36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" name="Group 160"/>
            <p:cNvGrpSpPr>
              <a:grpSpLocks/>
            </p:cNvGrpSpPr>
            <p:nvPr/>
          </p:nvGrpSpPr>
          <p:grpSpPr bwMode="auto">
            <a:xfrm>
              <a:off x="2428" y="6900"/>
              <a:ext cx="950" cy="886"/>
              <a:chOff x="2428" y="6900"/>
              <a:chExt cx="950" cy="886"/>
            </a:xfrm>
          </p:grpSpPr>
          <p:sp>
            <p:nvSpPr>
              <p:cNvPr id="501" name="Freeform 161"/>
              <p:cNvSpPr>
                <a:spLocks/>
              </p:cNvSpPr>
              <p:nvPr/>
            </p:nvSpPr>
            <p:spPr bwMode="auto">
              <a:xfrm>
                <a:off x="2428" y="6900"/>
                <a:ext cx="950" cy="886"/>
              </a:xfrm>
              <a:custGeom>
                <a:avLst/>
                <a:gdLst>
                  <a:gd name="T0" fmla="+- 0 3340 2428"/>
                  <a:gd name="T1" fmla="*/ T0 w 950"/>
                  <a:gd name="T2" fmla="+- 0 6900 6900"/>
                  <a:gd name="T3" fmla="*/ 6900 h 886"/>
                  <a:gd name="T4" fmla="+- 0 2428 2428"/>
                  <a:gd name="T5" fmla="*/ T4 w 950"/>
                  <a:gd name="T6" fmla="+- 0 7744 6900"/>
                  <a:gd name="T7" fmla="*/ 7744 h 886"/>
                  <a:gd name="T8" fmla="+- 0 2446 2428"/>
                  <a:gd name="T9" fmla="*/ T8 w 950"/>
                  <a:gd name="T10" fmla="+- 0 7766 6900"/>
                  <a:gd name="T11" fmla="*/ 7766 h 886"/>
                  <a:gd name="T12" fmla="+- 0 2466 2428"/>
                  <a:gd name="T13" fmla="*/ T12 w 950"/>
                  <a:gd name="T14" fmla="+- 0 7786 6900"/>
                  <a:gd name="T15" fmla="*/ 7786 h 886"/>
                  <a:gd name="T16" fmla="+- 0 3378 2428"/>
                  <a:gd name="T17" fmla="*/ T16 w 950"/>
                  <a:gd name="T18" fmla="+- 0 6942 6900"/>
                  <a:gd name="T19" fmla="*/ 6942 h 886"/>
                  <a:gd name="T20" fmla="+- 0 3360 2428"/>
                  <a:gd name="T21" fmla="*/ T20 w 950"/>
                  <a:gd name="T22" fmla="+- 0 6920 6900"/>
                  <a:gd name="T23" fmla="*/ 6920 h 886"/>
                  <a:gd name="T24" fmla="+- 0 3340 2428"/>
                  <a:gd name="T25" fmla="*/ T24 w 950"/>
                  <a:gd name="T26" fmla="+- 0 6900 6900"/>
                  <a:gd name="T27" fmla="*/ 6900 h 8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950" h="886">
                    <a:moveTo>
                      <a:pt x="912" y="0"/>
                    </a:moveTo>
                    <a:lnTo>
                      <a:pt x="0" y="844"/>
                    </a:lnTo>
                    <a:lnTo>
                      <a:pt x="18" y="866"/>
                    </a:lnTo>
                    <a:lnTo>
                      <a:pt x="38" y="886"/>
                    </a:lnTo>
                    <a:lnTo>
                      <a:pt x="950" y="42"/>
                    </a:lnTo>
                    <a:lnTo>
                      <a:pt x="932" y="20"/>
                    </a:lnTo>
                    <a:lnTo>
                      <a:pt x="91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5" name="Group 162"/>
            <p:cNvGrpSpPr>
              <a:grpSpLocks/>
            </p:cNvGrpSpPr>
            <p:nvPr/>
          </p:nvGrpSpPr>
          <p:grpSpPr bwMode="auto">
            <a:xfrm>
              <a:off x="2340" y="7668"/>
              <a:ext cx="198" cy="208"/>
              <a:chOff x="2340" y="7668"/>
              <a:chExt cx="198" cy="208"/>
            </a:xfrm>
          </p:grpSpPr>
          <p:sp>
            <p:nvSpPr>
              <p:cNvPr id="500" name="Freeform 163"/>
              <p:cNvSpPr>
                <a:spLocks/>
              </p:cNvSpPr>
              <p:nvPr/>
            </p:nvSpPr>
            <p:spPr bwMode="auto">
              <a:xfrm>
                <a:off x="2340" y="7668"/>
                <a:ext cx="198" cy="208"/>
              </a:xfrm>
              <a:custGeom>
                <a:avLst/>
                <a:gdLst>
                  <a:gd name="T0" fmla="+- 0 2366 2340"/>
                  <a:gd name="T1" fmla="*/ T0 w 198"/>
                  <a:gd name="T2" fmla="+- 0 7668 7668"/>
                  <a:gd name="T3" fmla="*/ 7668 h 208"/>
                  <a:gd name="T4" fmla="+- 0 2356 2340"/>
                  <a:gd name="T5" fmla="*/ T4 w 198"/>
                  <a:gd name="T6" fmla="+- 0 7676 7668"/>
                  <a:gd name="T7" fmla="*/ 7676 h 208"/>
                  <a:gd name="T8" fmla="+- 0 2348 2340"/>
                  <a:gd name="T9" fmla="*/ T8 w 198"/>
                  <a:gd name="T10" fmla="+- 0 7682 7668"/>
                  <a:gd name="T11" fmla="*/ 7682 h 208"/>
                  <a:gd name="T12" fmla="+- 0 2340 2340"/>
                  <a:gd name="T13" fmla="*/ T12 w 198"/>
                  <a:gd name="T14" fmla="+- 0 7690 7668"/>
                  <a:gd name="T15" fmla="*/ 7690 h 208"/>
                  <a:gd name="T16" fmla="+- 0 2514 2340"/>
                  <a:gd name="T17" fmla="*/ T16 w 198"/>
                  <a:gd name="T18" fmla="+- 0 7876 7668"/>
                  <a:gd name="T19" fmla="*/ 7876 h 208"/>
                  <a:gd name="T20" fmla="+- 0 2522 2340"/>
                  <a:gd name="T21" fmla="*/ T20 w 198"/>
                  <a:gd name="T22" fmla="+- 0 7868 7668"/>
                  <a:gd name="T23" fmla="*/ 7868 h 208"/>
                  <a:gd name="T24" fmla="+- 0 2530 2340"/>
                  <a:gd name="T25" fmla="*/ T24 w 198"/>
                  <a:gd name="T26" fmla="+- 0 7862 7668"/>
                  <a:gd name="T27" fmla="*/ 7862 h 208"/>
                  <a:gd name="T28" fmla="+- 0 2538 2340"/>
                  <a:gd name="T29" fmla="*/ T28 w 198"/>
                  <a:gd name="T30" fmla="+- 0 7854 7668"/>
                  <a:gd name="T31" fmla="*/ 7854 h 208"/>
                  <a:gd name="T32" fmla="+- 0 2480 2340"/>
                  <a:gd name="T33" fmla="*/ T32 w 198"/>
                  <a:gd name="T34" fmla="+- 0 7792 7668"/>
                  <a:gd name="T35" fmla="*/ 7792 h 208"/>
                  <a:gd name="T36" fmla="+- 0 2422 2340"/>
                  <a:gd name="T37" fmla="*/ T36 w 198"/>
                  <a:gd name="T38" fmla="+- 0 7728 7668"/>
                  <a:gd name="T39" fmla="*/ 7728 h 208"/>
                  <a:gd name="T40" fmla="+- 0 2366 2340"/>
                  <a:gd name="T41" fmla="*/ T40 w 198"/>
                  <a:gd name="T42" fmla="+- 0 7668 7668"/>
                  <a:gd name="T43" fmla="*/ 7668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98" h="208">
                    <a:moveTo>
                      <a:pt x="26" y="0"/>
                    </a:moveTo>
                    <a:lnTo>
                      <a:pt x="16" y="8"/>
                    </a:lnTo>
                    <a:lnTo>
                      <a:pt x="8" y="14"/>
                    </a:lnTo>
                    <a:lnTo>
                      <a:pt x="0" y="22"/>
                    </a:lnTo>
                    <a:lnTo>
                      <a:pt x="174" y="208"/>
                    </a:lnTo>
                    <a:lnTo>
                      <a:pt x="182" y="200"/>
                    </a:lnTo>
                    <a:lnTo>
                      <a:pt x="190" y="194"/>
                    </a:lnTo>
                    <a:lnTo>
                      <a:pt x="198" y="186"/>
                    </a:lnTo>
                    <a:lnTo>
                      <a:pt x="140" y="124"/>
                    </a:lnTo>
                    <a:lnTo>
                      <a:pt x="82" y="60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6" name="Group 164"/>
            <p:cNvGrpSpPr>
              <a:grpSpLocks/>
            </p:cNvGrpSpPr>
            <p:nvPr/>
          </p:nvGrpSpPr>
          <p:grpSpPr bwMode="auto">
            <a:xfrm>
              <a:off x="3268" y="6808"/>
              <a:ext cx="198" cy="210"/>
              <a:chOff x="3268" y="6808"/>
              <a:chExt cx="198" cy="210"/>
            </a:xfrm>
          </p:grpSpPr>
          <p:sp>
            <p:nvSpPr>
              <p:cNvPr id="499" name="Freeform 165"/>
              <p:cNvSpPr>
                <a:spLocks/>
              </p:cNvSpPr>
              <p:nvPr/>
            </p:nvSpPr>
            <p:spPr bwMode="auto">
              <a:xfrm>
                <a:off x="3268" y="6808"/>
                <a:ext cx="198" cy="210"/>
              </a:xfrm>
              <a:custGeom>
                <a:avLst/>
                <a:gdLst>
                  <a:gd name="T0" fmla="+- 0 3292 3268"/>
                  <a:gd name="T1" fmla="*/ T0 w 198"/>
                  <a:gd name="T2" fmla="+- 0 6808 6808"/>
                  <a:gd name="T3" fmla="*/ 6808 h 210"/>
                  <a:gd name="T4" fmla="+- 0 3268 3268"/>
                  <a:gd name="T5" fmla="*/ T4 w 198"/>
                  <a:gd name="T6" fmla="+- 0 6832 6808"/>
                  <a:gd name="T7" fmla="*/ 6832 h 210"/>
                  <a:gd name="T8" fmla="+- 0 3442 3268"/>
                  <a:gd name="T9" fmla="*/ T8 w 198"/>
                  <a:gd name="T10" fmla="+- 0 7018 6808"/>
                  <a:gd name="T11" fmla="*/ 7018 h 210"/>
                  <a:gd name="T12" fmla="+- 0 3450 3268"/>
                  <a:gd name="T13" fmla="*/ T12 w 198"/>
                  <a:gd name="T14" fmla="+- 0 7010 6808"/>
                  <a:gd name="T15" fmla="*/ 7010 h 210"/>
                  <a:gd name="T16" fmla="+- 0 3458 3268"/>
                  <a:gd name="T17" fmla="*/ T16 w 198"/>
                  <a:gd name="T18" fmla="+- 0 7004 6808"/>
                  <a:gd name="T19" fmla="*/ 7004 h 210"/>
                  <a:gd name="T20" fmla="+- 0 3466 3268"/>
                  <a:gd name="T21" fmla="*/ T20 w 198"/>
                  <a:gd name="T22" fmla="+- 0 6996 6808"/>
                  <a:gd name="T23" fmla="*/ 6996 h 210"/>
                  <a:gd name="T24" fmla="+- 0 3350 3268"/>
                  <a:gd name="T25" fmla="*/ T24 w 198"/>
                  <a:gd name="T26" fmla="+- 0 6872 6808"/>
                  <a:gd name="T27" fmla="*/ 6872 h 210"/>
                  <a:gd name="T28" fmla="+- 0 3292 3268"/>
                  <a:gd name="T29" fmla="*/ T28 w 198"/>
                  <a:gd name="T30" fmla="+- 0 6808 6808"/>
                  <a:gd name="T31" fmla="*/ 6808 h 2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198" h="210">
                    <a:moveTo>
                      <a:pt x="24" y="0"/>
                    </a:moveTo>
                    <a:lnTo>
                      <a:pt x="0" y="24"/>
                    </a:lnTo>
                    <a:lnTo>
                      <a:pt x="174" y="210"/>
                    </a:lnTo>
                    <a:lnTo>
                      <a:pt x="182" y="202"/>
                    </a:lnTo>
                    <a:lnTo>
                      <a:pt x="190" y="196"/>
                    </a:lnTo>
                    <a:lnTo>
                      <a:pt x="198" y="188"/>
                    </a:lnTo>
                    <a:lnTo>
                      <a:pt x="82" y="64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7" name="Group 166"/>
            <p:cNvGrpSpPr>
              <a:grpSpLocks/>
            </p:cNvGrpSpPr>
            <p:nvPr/>
          </p:nvGrpSpPr>
          <p:grpSpPr bwMode="auto">
            <a:xfrm>
              <a:off x="2428" y="6900"/>
              <a:ext cx="950" cy="886"/>
              <a:chOff x="2428" y="6900"/>
              <a:chExt cx="950" cy="886"/>
            </a:xfrm>
          </p:grpSpPr>
          <p:sp>
            <p:nvSpPr>
              <p:cNvPr id="498" name="Freeform 167"/>
              <p:cNvSpPr>
                <a:spLocks/>
              </p:cNvSpPr>
              <p:nvPr/>
            </p:nvSpPr>
            <p:spPr bwMode="auto">
              <a:xfrm>
                <a:off x="2428" y="6900"/>
                <a:ext cx="950" cy="886"/>
              </a:xfrm>
              <a:custGeom>
                <a:avLst/>
                <a:gdLst>
                  <a:gd name="T0" fmla="+- 0 3340 2428"/>
                  <a:gd name="T1" fmla="*/ T0 w 950"/>
                  <a:gd name="T2" fmla="+- 0 6900 6900"/>
                  <a:gd name="T3" fmla="*/ 6900 h 886"/>
                  <a:gd name="T4" fmla="+- 0 2428 2428"/>
                  <a:gd name="T5" fmla="*/ T4 w 950"/>
                  <a:gd name="T6" fmla="+- 0 7744 6900"/>
                  <a:gd name="T7" fmla="*/ 7744 h 886"/>
                  <a:gd name="T8" fmla="+- 0 2446 2428"/>
                  <a:gd name="T9" fmla="*/ T8 w 950"/>
                  <a:gd name="T10" fmla="+- 0 7766 6900"/>
                  <a:gd name="T11" fmla="*/ 7766 h 886"/>
                  <a:gd name="T12" fmla="+- 0 2466 2428"/>
                  <a:gd name="T13" fmla="*/ T12 w 950"/>
                  <a:gd name="T14" fmla="+- 0 7786 6900"/>
                  <a:gd name="T15" fmla="*/ 7786 h 886"/>
                  <a:gd name="T16" fmla="+- 0 3378 2428"/>
                  <a:gd name="T17" fmla="*/ T16 w 950"/>
                  <a:gd name="T18" fmla="+- 0 6942 6900"/>
                  <a:gd name="T19" fmla="*/ 6942 h 886"/>
                  <a:gd name="T20" fmla="+- 0 3360 2428"/>
                  <a:gd name="T21" fmla="*/ T20 w 950"/>
                  <a:gd name="T22" fmla="+- 0 6920 6900"/>
                  <a:gd name="T23" fmla="*/ 6920 h 886"/>
                  <a:gd name="T24" fmla="+- 0 3340 2428"/>
                  <a:gd name="T25" fmla="*/ T24 w 950"/>
                  <a:gd name="T26" fmla="+- 0 6900 6900"/>
                  <a:gd name="T27" fmla="*/ 6900 h 8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950" h="886">
                    <a:moveTo>
                      <a:pt x="912" y="0"/>
                    </a:moveTo>
                    <a:lnTo>
                      <a:pt x="0" y="844"/>
                    </a:lnTo>
                    <a:lnTo>
                      <a:pt x="18" y="866"/>
                    </a:lnTo>
                    <a:lnTo>
                      <a:pt x="38" y="886"/>
                    </a:lnTo>
                    <a:lnTo>
                      <a:pt x="950" y="42"/>
                    </a:lnTo>
                    <a:lnTo>
                      <a:pt x="932" y="20"/>
                    </a:lnTo>
                    <a:lnTo>
                      <a:pt x="91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8" name="Group 168"/>
            <p:cNvGrpSpPr>
              <a:grpSpLocks/>
            </p:cNvGrpSpPr>
            <p:nvPr/>
          </p:nvGrpSpPr>
          <p:grpSpPr bwMode="auto">
            <a:xfrm>
              <a:off x="2340" y="7668"/>
              <a:ext cx="198" cy="208"/>
              <a:chOff x="2340" y="7668"/>
              <a:chExt cx="198" cy="208"/>
            </a:xfrm>
          </p:grpSpPr>
          <p:sp>
            <p:nvSpPr>
              <p:cNvPr id="497" name="Freeform 169"/>
              <p:cNvSpPr>
                <a:spLocks/>
              </p:cNvSpPr>
              <p:nvPr/>
            </p:nvSpPr>
            <p:spPr bwMode="auto">
              <a:xfrm>
                <a:off x="2340" y="7668"/>
                <a:ext cx="198" cy="208"/>
              </a:xfrm>
              <a:custGeom>
                <a:avLst/>
                <a:gdLst>
                  <a:gd name="T0" fmla="+- 0 2366 2340"/>
                  <a:gd name="T1" fmla="*/ T0 w 198"/>
                  <a:gd name="T2" fmla="+- 0 7668 7668"/>
                  <a:gd name="T3" fmla="*/ 7668 h 208"/>
                  <a:gd name="T4" fmla="+- 0 2356 2340"/>
                  <a:gd name="T5" fmla="*/ T4 w 198"/>
                  <a:gd name="T6" fmla="+- 0 7676 7668"/>
                  <a:gd name="T7" fmla="*/ 7676 h 208"/>
                  <a:gd name="T8" fmla="+- 0 2348 2340"/>
                  <a:gd name="T9" fmla="*/ T8 w 198"/>
                  <a:gd name="T10" fmla="+- 0 7682 7668"/>
                  <a:gd name="T11" fmla="*/ 7682 h 208"/>
                  <a:gd name="T12" fmla="+- 0 2340 2340"/>
                  <a:gd name="T13" fmla="*/ T12 w 198"/>
                  <a:gd name="T14" fmla="+- 0 7690 7668"/>
                  <a:gd name="T15" fmla="*/ 7690 h 208"/>
                  <a:gd name="T16" fmla="+- 0 2514 2340"/>
                  <a:gd name="T17" fmla="*/ T16 w 198"/>
                  <a:gd name="T18" fmla="+- 0 7876 7668"/>
                  <a:gd name="T19" fmla="*/ 7876 h 208"/>
                  <a:gd name="T20" fmla="+- 0 2522 2340"/>
                  <a:gd name="T21" fmla="*/ T20 w 198"/>
                  <a:gd name="T22" fmla="+- 0 7868 7668"/>
                  <a:gd name="T23" fmla="*/ 7868 h 208"/>
                  <a:gd name="T24" fmla="+- 0 2530 2340"/>
                  <a:gd name="T25" fmla="*/ T24 w 198"/>
                  <a:gd name="T26" fmla="+- 0 7862 7668"/>
                  <a:gd name="T27" fmla="*/ 7862 h 208"/>
                  <a:gd name="T28" fmla="+- 0 2538 2340"/>
                  <a:gd name="T29" fmla="*/ T28 w 198"/>
                  <a:gd name="T30" fmla="+- 0 7854 7668"/>
                  <a:gd name="T31" fmla="*/ 7854 h 208"/>
                  <a:gd name="T32" fmla="+- 0 2480 2340"/>
                  <a:gd name="T33" fmla="*/ T32 w 198"/>
                  <a:gd name="T34" fmla="+- 0 7792 7668"/>
                  <a:gd name="T35" fmla="*/ 7792 h 208"/>
                  <a:gd name="T36" fmla="+- 0 2422 2340"/>
                  <a:gd name="T37" fmla="*/ T36 w 198"/>
                  <a:gd name="T38" fmla="+- 0 7728 7668"/>
                  <a:gd name="T39" fmla="*/ 7728 h 208"/>
                  <a:gd name="T40" fmla="+- 0 2366 2340"/>
                  <a:gd name="T41" fmla="*/ T40 w 198"/>
                  <a:gd name="T42" fmla="+- 0 7668 7668"/>
                  <a:gd name="T43" fmla="*/ 7668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98" h="208">
                    <a:moveTo>
                      <a:pt x="26" y="0"/>
                    </a:moveTo>
                    <a:lnTo>
                      <a:pt x="16" y="8"/>
                    </a:lnTo>
                    <a:lnTo>
                      <a:pt x="8" y="14"/>
                    </a:lnTo>
                    <a:lnTo>
                      <a:pt x="0" y="22"/>
                    </a:lnTo>
                    <a:lnTo>
                      <a:pt x="174" y="208"/>
                    </a:lnTo>
                    <a:lnTo>
                      <a:pt x="182" y="200"/>
                    </a:lnTo>
                    <a:lnTo>
                      <a:pt x="190" y="194"/>
                    </a:lnTo>
                    <a:lnTo>
                      <a:pt x="198" y="186"/>
                    </a:lnTo>
                    <a:lnTo>
                      <a:pt x="140" y="124"/>
                    </a:lnTo>
                    <a:lnTo>
                      <a:pt x="82" y="60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9" name="Group 170"/>
            <p:cNvGrpSpPr>
              <a:grpSpLocks/>
            </p:cNvGrpSpPr>
            <p:nvPr/>
          </p:nvGrpSpPr>
          <p:grpSpPr bwMode="auto">
            <a:xfrm>
              <a:off x="3268" y="6808"/>
              <a:ext cx="198" cy="210"/>
              <a:chOff x="3268" y="6808"/>
              <a:chExt cx="198" cy="210"/>
            </a:xfrm>
          </p:grpSpPr>
          <p:sp>
            <p:nvSpPr>
              <p:cNvPr id="496" name="Freeform 171"/>
              <p:cNvSpPr>
                <a:spLocks/>
              </p:cNvSpPr>
              <p:nvPr/>
            </p:nvSpPr>
            <p:spPr bwMode="auto">
              <a:xfrm>
                <a:off x="3268" y="6808"/>
                <a:ext cx="198" cy="210"/>
              </a:xfrm>
              <a:custGeom>
                <a:avLst/>
                <a:gdLst>
                  <a:gd name="T0" fmla="+- 0 3292 3268"/>
                  <a:gd name="T1" fmla="*/ T0 w 198"/>
                  <a:gd name="T2" fmla="+- 0 6808 6808"/>
                  <a:gd name="T3" fmla="*/ 6808 h 210"/>
                  <a:gd name="T4" fmla="+- 0 3268 3268"/>
                  <a:gd name="T5" fmla="*/ T4 w 198"/>
                  <a:gd name="T6" fmla="+- 0 6832 6808"/>
                  <a:gd name="T7" fmla="*/ 6832 h 210"/>
                  <a:gd name="T8" fmla="+- 0 3442 3268"/>
                  <a:gd name="T9" fmla="*/ T8 w 198"/>
                  <a:gd name="T10" fmla="+- 0 7018 6808"/>
                  <a:gd name="T11" fmla="*/ 7018 h 210"/>
                  <a:gd name="T12" fmla="+- 0 3450 3268"/>
                  <a:gd name="T13" fmla="*/ T12 w 198"/>
                  <a:gd name="T14" fmla="+- 0 7010 6808"/>
                  <a:gd name="T15" fmla="*/ 7010 h 210"/>
                  <a:gd name="T16" fmla="+- 0 3458 3268"/>
                  <a:gd name="T17" fmla="*/ T16 w 198"/>
                  <a:gd name="T18" fmla="+- 0 7004 6808"/>
                  <a:gd name="T19" fmla="*/ 7004 h 210"/>
                  <a:gd name="T20" fmla="+- 0 3466 3268"/>
                  <a:gd name="T21" fmla="*/ T20 w 198"/>
                  <a:gd name="T22" fmla="+- 0 6996 6808"/>
                  <a:gd name="T23" fmla="*/ 6996 h 210"/>
                  <a:gd name="T24" fmla="+- 0 3350 3268"/>
                  <a:gd name="T25" fmla="*/ T24 w 198"/>
                  <a:gd name="T26" fmla="+- 0 6872 6808"/>
                  <a:gd name="T27" fmla="*/ 6872 h 210"/>
                  <a:gd name="T28" fmla="+- 0 3292 3268"/>
                  <a:gd name="T29" fmla="*/ T28 w 198"/>
                  <a:gd name="T30" fmla="+- 0 6808 6808"/>
                  <a:gd name="T31" fmla="*/ 6808 h 2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198" h="210">
                    <a:moveTo>
                      <a:pt x="24" y="0"/>
                    </a:moveTo>
                    <a:lnTo>
                      <a:pt x="0" y="24"/>
                    </a:lnTo>
                    <a:lnTo>
                      <a:pt x="174" y="210"/>
                    </a:lnTo>
                    <a:lnTo>
                      <a:pt x="182" y="202"/>
                    </a:lnTo>
                    <a:lnTo>
                      <a:pt x="190" y="196"/>
                    </a:lnTo>
                    <a:lnTo>
                      <a:pt x="198" y="188"/>
                    </a:lnTo>
                    <a:lnTo>
                      <a:pt x="82" y="64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90" name="Group 172"/>
            <p:cNvGrpSpPr>
              <a:grpSpLocks/>
            </p:cNvGrpSpPr>
            <p:nvPr/>
          </p:nvGrpSpPr>
          <p:grpSpPr bwMode="auto">
            <a:xfrm>
              <a:off x="2428" y="6900"/>
              <a:ext cx="950" cy="886"/>
              <a:chOff x="2428" y="6900"/>
              <a:chExt cx="950" cy="886"/>
            </a:xfrm>
          </p:grpSpPr>
          <p:sp>
            <p:nvSpPr>
              <p:cNvPr id="495" name="Freeform 173"/>
              <p:cNvSpPr>
                <a:spLocks/>
              </p:cNvSpPr>
              <p:nvPr/>
            </p:nvSpPr>
            <p:spPr bwMode="auto">
              <a:xfrm>
                <a:off x="2428" y="6900"/>
                <a:ext cx="950" cy="886"/>
              </a:xfrm>
              <a:custGeom>
                <a:avLst/>
                <a:gdLst>
                  <a:gd name="T0" fmla="+- 0 3340 2428"/>
                  <a:gd name="T1" fmla="*/ T0 w 950"/>
                  <a:gd name="T2" fmla="+- 0 6900 6900"/>
                  <a:gd name="T3" fmla="*/ 6900 h 886"/>
                  <a:gd name="T4" fmla="+- 0 2428 2428"/>
                  <a:gd name="T5" fmla="*/ T4 w 950"/>
                  <a:gd name="T6" fmla="+- 0 7744 6900"/>
                  <a:gd name="T7" fmla="*/ 7744 h 886"/>
                  <a:gd name="T8" fmla="+- 0 2446 2428"/>
                  <a:gd name="T9" fmla="*/ T8 w 950"/>
                  <a:gd name="T10" fmla="+- 0 7766 6900"/>
                  <a:gd name="T11" fmla="*/ 7766 h 886"/>
                  <a:gd name="T12" fmla="+- 0 2466 2428"/>
                  <a:gd name="T13" fmla="*/ T12 w 950"/>
                  <a:gd name="T14" fmla="+- 0 7786 6900"/>
                  <a:gd name="T15" fmla="*/ 7786 h 886"/>
                  <a:gd name="T16" fmla="+- 0 3378 2428"/>
                  <a:gd name="T17" fmla="*/ T16 w 950"/>
                  <a:gd name="T18" fmla="+- 0 6942 6900"/>
                  <a:gd name="T19" fmla="*/ 6942 h 886"/>
                  <a:gd name="T20" fmla="+- 0 3360 2428"/>
                  <a:gd name="T21" fmla="*/ T20 w 950"/>
                  <a:gd name="T22" fmla="+- 0 6920 6900"/>
                  <a:gd name="T23" fmla="*/ 6920 h 886"/>
                  <a:gd name="T24" fmla="+- 0 3340 2428"/>
                  <a:gd name="T25" fmla="*/ T24 w 950"/>
                  <a:gd name="T26" fmla="+- 0 6900 6900"/>
                  <a:gd name="T27" fmla="*/ 6900 h 8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950" h="886">
                    <a:moveTo>
                      <a:pt x="912" y="0"/>
                    </a:moveTo>
                    <a:lnTo>
                      <a:pt x="0" y="844"/>
                    </a:lnTo>
                    <a:lnTo>
                      <a:pt x="18" y="866"/>
                    </a:lnTo>
                    <a:lnTo>
                      <a:pt x="38" y="886"/>
                    </a:lnTo>
                    <a:lnTo>
                      <a:pt x="950" y="42"/>
                    </a:lnTo>
                    <a:lnTo>
                      <a:pt x="932" y="20"/>
                    </a:lnTo>
                    <a:lnTo>
                      <a:pt x="91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91" name="Group 174"/>
            <p:cNvGrpSpPr>
              <a:grpSpLocks/>
            </p:cNvGrpSpPr>
            <p:nvPr/>
          </p:nvGrpSpPr>
          <p:grpSpPr bwMode="auto">
            <a:xfrm>
              <a:off x="2340" y="7668"/>
              <a:ext cx="198" cy="208"/>
              <a:chOff x="2340" y="7668"/>
              <a:chExt cx="198" cy="208"/>
            </a:xfrm>
          </p:grpSpPr>
          <p:sp>
            <p:nvSpPr>
              <p:cNvPr id="494" name="Freeform 175"/>
              <p:cNvSpPr>
                <a:spLocks/>
              </p:cNvSpPr>
              <p:nvPr/>
            </p:nvSpPr>
            <p:spPr bwMode="auto">
              <a:xfrm>
                <a:off x="2340" y="7668"/>
                <a:ext cx="198" cy="208"/>
              </a:xfrm>
              <a:custGeom>
                <a:avLst/>
                <a:gdLst>
                  <a:gd name="T0" fmla="+- 0 2366 2340"/>
                  <a:gd name="T1" fmla="*/ T0 w 198"/>
                  <a:gd name="T2" fmla="+- 0 7668 7668"/>
                  <a:gd name="T3" fmla="*/ 7668 h 208"/>
                  <a:gd name="T4" fmla="+- 0 2356 2340"/>
                  <a:gd name="T5" fmla="*/ T4 w 198"/>
                  <a:gd name="T6" fmla="+- 0 7676 7668"/>
                  <a:gd name="T7" fmla="*/ 7676 h 208"/>
                  <a:gd name="T8" fmla="+- 0 2348 2340"/>
                  <a:gd name="T9" fmla="*/ T8 w 198"/>
                  <a:gd name="T10" fmla="+- 0 7682 7668"/>
                  <a:gd name="T11" fmla="*/ 7682 h 208"/>
                  <a:gd name="T12" fmla="+- 0 2340 2340"/>
                  <a:gd name="T13" fmla="*/ T12 w 198"/>
                  <a:gd name="T14" fmla="+- 0 7690 7668"/>
                  <a:gd name="T15" fmla="*/ 7690 h 208"/>
                  <a:gd name="T16" fmla="+- 0 2514 2340"/>
                  <a:gd name="T17" fmla="*/ T16 w 198"/>
                  <a:gd name="T18" fmla="+- 0 7876 7668"/>
                  <a:gd name="T19" fmla="*/ 7876 h 208"/>
                  <a:gd name="T20" fmla="+- 0 2522 2340"/>
                  <a:gd name="T21" fmla="*/ T20 w 198"/>
                  <a:gd name="T22" fmla="+- 0 7868 7668"/>
                  <a:gd name="T23" fmla="*/ 7868 h 208"/>
                  <a:gd name="T24" fmla="+- 0 2530 2340"/>
                  <a:gd name="T25" fmla="*/ T24 w 198"/>
                  <a:gd name="T26" fmla="+- 0 7862 7668"/>
                  <a:gd name="T27" fmla="*/ 7862 h 208"/>
                  <a:gd name="T28" fmla="+- 0 2538 2340"/>
                  <a:gd name="T29" fmla="*/ T28 w 198"/>
                  <a:gd name="T30" fmla="+- 0 7854 7668"/>
                  <a:gd name="T31" fmla="*/ 7854 h 208"/>
                  <a:gd name="T32" fmla="+- 0 2480 2340"/>
                  <a:gd name="T33" fmla="*/ T32 w 198"/>
                  <a:gd name="T34" fmla="+- 0 7792 7668"/>
                  <a:gd name="T35" fmla="*/ 7792 h 208"/>
                  <a:gd name="T36" fmla="+- 0 2422 2340"/>
                  <a:gd name="T37" fmla="*/ T36 w 198"/>
                  <a:gd name="T38" fmla="+- 0 7728 7668"/>
                  <a:gd name="T39" fmla="*/ 7728 h 208"/>
                  <a:gd name="T40" fmla="+- 0 2366 2340"/>
                  <a:gd name="T41" fmla="*/ T40 w 198"/>
                  <a:gd name="T42" fmla="+- 0 7668 7668"/>
                  <a:gd name="T43" fmla="*/ 7668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98" h="208">
                    <a:moveTo>
                      <a:pt x="26" y="0"/>
                    </a:moveTo>
                    <a:lnTo>
                      <a:pt x="16" y="8"/>
                    </a:lnTo>
                    <a:lnTo>
                      <a:pt x="8" y="14"/>
                    </a:lnTo>
                    <a:lnTo>
                      <a:pt x="0" y="22"/>
                    </a:lnTo>
                    <a:lnTo>
                      <a:pt x="174" y="208"/>
                    </a:lnTo>
                    <a:lnTo>
                      <a:pt x="182" y="200"/>
                    </a:lnTo>
                    <a:lnTo>
                      <a:pt x="190" y="194"/>
                    </a:lnTo>
                    <a:lnTo>
                      <a:pt x="198" y="186"/>
                    </a:lnTo>
                    <a:lnTo>
                      <a:pt x="140" y="124"/>
                    </a:lnTo>
                    <a:lnTo>
                      <a:pt x="82" y="60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92" name="Group 176"/>
            <p:cNvGrpSpPr>
              <a:grpSpLocks/>
            </p:cNvGrpSpPr>
            <p:nvPr/>
          </p:nvGrpSpPr>
          <p:grpSpPr bwMode="auto">
            <a:xfrm>
              <a:off x="3268" y="6808"/>
              <a:ext cx="198" cy="210"/>
              <a:chOff x="3268" y="6808"/>
              <a:chExt cx="198" cy="210"/>
            </a:xfrm>
          </p:grpSpPr>
          <p:sp>
            <p:nvSpPr>
              <p:cNvPr id="493" name="Freeform 177"/>
              <p:cNvSpPr>
                <a:spLocks/>
              </p:cNvSpPr>
              <p:nvPr/>
            </p:nvSpPr>
            <p:spPr bwMode="auto">
              <a:xfrm>
                <a:off x="3268" y="6808"/>
                <a:ext cx="198" cy="210"/>
              </a:xfrm>
              <a:custGeom>
                <a:avLst/>
                <a:gdLst>
                  <a:gd name="T0" fmla="+- 0 3292 3268"/>
                  <a:gd name="T1" fmla="*/ T0 w 198"/>
                  <a:gd name="T2" fmla="+- 0 6808 6808"/>
                  <a:gd name="T3" fmla="*/ 6808 h 210"/>
                  <a:gd name="T4" fmla="+- 0 3268 3268"/>
                  <a:gd name="T5" fmla="*/ T4 w 198"/>
                  <a:gd name="T6" fmla="+- 0 6832 6808"/>
                  <a:gd name="T7" fmla="*/ 6832 h 210"/>
                  <a:gd name="T8" fmla="+- 0 3442 3268"/>
                  <a:gd name="T9" fmla="*/ T8 w 198"/>
                  <a:gd name="T10" fmla="+- 0 7018 6808"/>
                  <a:gd name="T11" fmla="*/ 7018 h 210"/>
                  <a:gd name="T12" fmla="+- 0 3450 3268"/>
                  <a:gd name="T13" fmla="*/ T12 w 198"/>
                  <a:gd name="T14" fmla="+- 0 7010 6808"/>
                  <a:gd name="T15" fmla="*/ 7010 h 210"/>
                  <a:gd name="T16" fmla="+- 0 3458 3268"/>
                  <a:gd name="T17" fmla="*/ T16 w 198"/>
                  <a:gd name="T18" fmla="+- 0 7004 6808"/>
                  <a:gd name="T19" fmla="*/ 7004 h 210"/>
                  <a:gd name="T20" fmla="+- 0 3466 3268"/>
                  <a:gd name="T21" fmla="*/ T20 w 198"/>
                  <a:gd name="T22" fmla="+- 0 6996 6808"/>
                  <a:gd name="T23" fmla="*/ 6996 h 210"/>
                  <a:gd name="T24" fmla="+- 0 3350 3268"/>
                  <a:gd name="T25" fmla="*/ T24 w 198"/>
                  <a:gd name="T26" fmla="+- 0 6872 6808"/>
                  <a:gd name="T27" fmla="*/ 6872 h 210"/>
                  <a:gd name="T28" fmla="+- 0 3292 3268"/>
                  <a:gd name="T29" fmla="*/ T28 w 198"/>
                  <a:gd name="T30" fmla="+- 0 6808 6808"/>
                  <a:gd name="T31" fmla="*/ 6808 h 2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198" h="210">
                    <a:moveTo>
                      <a:pt x="24" y="0"/>
                    </a:moveTo>
                    <a:lnTo>
                      <a:pt x="0" y="24"/>
                    </a:lnTo>
                    <a:lnTo>
                      <a:pt x="174" y="210"/>
                    </a:lnTo>
                    <a:lnTo>
                      <a:pt x="182" y="202"/>
                    </a:lnTo>
                    <a:lnTo>
                      <a:pt x="190" y="196"/>
                    </a:lnTo>
                    <a:lnTo>
                      <a:pt x="198" y="188"/>
                    </a:lnTo>
                    <a:lnTo>
                      <a:pt x="82" y="64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93" name="Group 178"/>
            <p:cNvGrpSpPr>
              <a:grpSpLocks/>
            </p:cNvGrpSpPr>
            <p:nvPr/>
          </p:nvGrpSpPr>
          <p:grpSpPr bwMode="auto">
            <a:xfrm>
              <a:off x="10738" y="3592"/>
              <a:ext cx="90" cy="124"/>
              <a:chOff x="10738" y="3592"/>
              <a:chExt cx="90" cy="124"/>
            </a:xfrm>
          </p:grpSpPr>
          <p:sp>
            <p:nvSpPr>
              <p:cNvPr id="492" name="Freeform 179"/>
              <p:cNvSpPr>
                <a:spLocks/>
              </p:cNvSpPr>
              <p:nvPr/>
            </p:nvSpPr>
            <p:spPr bwMode="auto">
              <a:xfrm>
                <a:off x="10738" y="3592"/>
                <a:ext cx="90" cy="124"/>
              </a:xfrm>
              <a:custGeom>
                <a:avLst/>
                <a:gdLst>
                  <a:gd name="T0" fmla="+- 0 10774 10738"/>
                  <a:gd name="T1" fmla="*/ T0 w 90"/>
                  <a:gd name="T2" fmla="+- 0 3592 3592"/>
                  <a:gd name="T3" fmla="*/ 3592 h 124"/>
                  <a:gd name="T4" fmla="+- 0 10738 10738"/>
                  <a:gd name="T5" fmla="*/ T4 w 90"/>
                  <a:gd name="T6" fmla="+- 0 3698 3592"/>
                  <a:gd name="T7" fmla="*/ 3698 h 124"/>
                  <a:gd name="T8" fmla="+- 0 10766 10738"/>
                  <a:gd name="T9" fmla="*/ T8 w 90"/>
                  <a:gd name="T10" fmla="+- 0 3706 3592"/>
                  <a:gd name="T11" fmla="*/ 3706 h 124"/>
                  <a:gd name="T12" fmla="+- 0 10792 10738"/>
                  <a:gd name="T13" fmla="*/ T12 w 90"/>
                  <a:gd name="T14" fmla="+- 0 3716 3592"/>
                  <a:gd name="T15" fmla="*/ 3716 h 124"/>
                  <a:gd name="T16" fmla="+- 0 10828 10738"/>
                  <a:gd name="T17" fmla="*/ T16 w 90"/>
                  <a:gd name="T18" fmla="+- 0 3610 3592"/>
                  <a:gd name="T19" fmla="*/ 3610 h 124"/>
                  <a:gd name="T20" fmla="+- 0 10800 10738"/>
                  <a:gd name="T21" fmla="*/ T20 w 90"/>
                  <a:gd name="T22" fmla="+- 0 3600 3592"/>
                  <a:gd name="T23" fmla="*/ 3600 h 124"/>
                  <a:gd name="T24" fmla="+- 0 10774 10738"/>
                  <a:gd name="T25" fmla="*/ T24 w 90"/>
                  <a:gd name="T26" fmla="+- 0 3592 3592"/>
                  <a:gd name="T27" fmla="*/ 3592 h 1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90" h="124">
                    <a:moveTo>
                      <a:pt x="36" y="0"/>
                    </a:moveTo>
                    <a:lnTo>
                      <a:pt x="0" y="106"/>
                    </a:lnTo>
                    <a:lnTo>
                      <a:pt x="28" y="114"/>
                    </a:lnTo>
                    <a:lnTo>
                      <a:pt x="54" y="124"/>
                    </a:lnTo>
                    <a:lnTo>
                      <a:pt x="90" y="18"/>
                    </a:lnTo>
                    <a:lnTo>
                      <a:pt x="62" y="8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94" name="Group 180"/>
            <p:cNvGrpSpPr>
              <a:grpSpLocks/>
            </p:cNvGrpSpPr>
            <p:nvPr/>
          </p:nvGrpSpPr>
          <p:grpSpPr bwMode="auto">
            <a:xfrm>
              <a:off x="10680" y="3766"/>
              <a:ext cx="90" cy="124"/>
              <a:chOff x="10680" y="3766"/>
              <a:chExt cx="90" cy="124"/>
            </a:xfrm>
          </p:grpSpPr>
          <p:sp>
            <p:nvSpPr>
              <p:cNvPr id="491" name="Freeform 181"/>
              <p:cNvSpPr>
                <a:spLocks/>
              </p:cNvSpPr>
              <p:nvPr/>
            </p:nvSpPr>
            <p:spPr bwMode="auto">
              <a:xfrm>
                <a:off x="10680" y="3766"/>
                <a:ext cx="90" cy="124"/>
              </a:xfrm>
              <a:custGeom>
                <a:avLst/>
                <a:gdLst>
                  <a:gd name="T0" fmla="+- 0 10716 10680"/>
                  <a:gd name="T1" fmla="*/ T0 w 90"/>
                  <a:gd name="T2" fmla="+- 0 3766 3766"/>
                  <a:gd name="T3" fmla="*/ 3766 h 124"/>
                  <a:gd name="T4" fmla="+- 0 10680 10680"/>
                  <a:gd name="T5" fmla="*/ T4 w 90"/>
                  <a:gd name="T6" fmla="+- 0 3872 3766"/>
                  <a:gd name="T7" fmla="*/ 3872 h 124"/>
                  <a:gd name="T8" fmla="+- 0 10708 10680"/>
                  <a:gd name="T9" fmla="*/ T8 w 90"/>
                  <a:gd name="T10" fmla="+- 0 3880 3766"/>
                  <a:gd name="T11" fmla="*/ 3880 h 124"/>
                  <a:gd name="T12" fmla="+- 0 10734 10680"/>
                  <a:gd name="T13" fmla="*/ T12 w 90"/>
                  <a:gd name="T14" fmla="+- 0 3890 3766"/>
                  <a:gd name="T15" fmla="*/ 3890 h 124"/>
                  <a:gd name="T16" fmla="+- 0 10770 10680"/>
                  <a:gd name="T17" fmla="*/ T16 w 90"/>
                  <a:gd name="T18" fmla="+- 0 3784 3766"/>
                  <a:gd name="T19" fmla="*/ 3784 h 124"/>
                  <a:gd name="T20" fmla="+- 0 10742 10680"/>
                  <a:gd name="T21" fmla="*/ T20 w 90"/>
                  <a:gd name="T22" fmla="+- 0 3774 3766"/>
                  <a:gd name="T23" fmla="*/ 3774 h 124"/>
                  <a:gd name="T24" fmla="+- 0 10716 10680"/>
                  <a:gd name="T25" fmla="*/ T24 w 90"/>
                  <a:gd name="T26" fmla="+- 0 3766 3766"/>
                  <a:gd name="T27" fmla="*/ 3766 h 1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90" h="124">
                    <a:moveTo>
                      <a:pt x="36" y="0"/>
                    </a:moveTo>
                    <a:lnTo>
                      <a:pt x="0" y="106"/>
                    </a:lnTo>
                    <a:lnTo>
                      <a:pt x="28" y="114"/>
                    </a:lnTo>
                    <a:lnTo>
                      <a:pt x="54" y="124"/>
                    </a:lnTo>
                    <a:lnTo>
                      <a:pt x="90" y="18"/>
                    </a:lnTo>
                    <a:lnTo>
                      <a:pt x="62" y="8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95" name="Group 182"/>
            <p:cNvGrpSpPr>
              <a:grpSpLocks/>
            </p:cNvGrpSpPr>
            <p:nvPr/>
          </p:nvGrpSpPr>
          <p:grpSpPr bwMode="auto">
            <a:xfrm>
              <a:off x="10622" y="3940"/>
              <a:ext cx="90" cy="124"/>
              <a:chOff x="10622" y="3940"/>
              <a:chExt cx="90" cy="124"/>
            </a:xfrm>
          </p:grpSpPr>
          <p:sp>
            <p:nvSpPr>
              <p:cNvPr id="490" name="Freeform 183"/>
              <p:cNvSpPr>
                <a:spLocks/>
              </p:cNvSpPr>
              <p:nvPr/>
            </p:nvSpPr>
            <p:spPr bwMode="auto">
              <a:xfrm>
                <a:off x="10622" y="3940"/>
                <a:ext cx="90" cy="124"/>
              </a:xfrm>
              <a:custGeom>
                <a:avLst/>
                <a:gdLst>
                  <a:gd name="T0" fmla="+- 0 10658 10622"/>
                  <a:gd name="T1" fmla="*/ T0 w 90"/>
                  <a:gd name="T2" fmla="+- 0 3940 3940"/>
                  <a:gd name="T3" fmla="*/ 3940 h 124"/>
                  <a:gd name="T4" fmla="+- 0 10622 10622"/>
                  <a:gd name="T5" fmla="*/ T4 w 90"/>
                  <a:gd name="T6" fmla="+- 0 4046 3940"/>
                  <a:gd name="T7" fmla="*/ 4046 h 124"/>
                  <a:gd name="T8" fmla="+- 0 10650 10622"/>
                  <a:gd name="T9" fmla="*/ T8 w 90"/>
                  <a:gd name="T10" fmla="+- 0 4056 3940"/>
                  <a:gd name="T11" fmla="*/ 4056 h 124"/>
                  <a:gd name="T12" fmla="+- 0 10676 10622"/>
                  <a:gd name="T13" fmla="*/ T12 w 90"/>
                  <a:gd name="T14" fmla="+- 0 4064 3940"/>
                  <a:gd name="T15" fmla="*/ 4064 h 124"/>
                  <a:gd name="T16" fmla="+- 0 10712 10622"/>
                  <a:gd name="T17" fmla="*/ T16 w 90"/>
                  <a:gd name="T18" fmla="+- 0 3958 3940"/>
                  <a:gd name="T19" fmla="*/ 3958 h 124"/>
                  <a:gd name="T20" fmla="+- 0 10684 10622"/>
                  <a:gd name="T21" fmla="*/ T20 w 90"/>
                  <a:gd name="T22" fmla="+- 0 3950 3940"/>
                  <a:gd name="T23" fmla="*/ 3950 h 124"/>
                  <a:gd name="T24" fmla="+- 0 10658 10622"/>
                  <a:gd name="T25" fmla="*/ T24 w 90"/>
                  <a:gd name="T26" fmla="+- 0 3940 3940"/>
                  <a:gd name="T27" fmla="*/ 3940 h 1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90" h="124">
                    <a:moveTo>
                      <a:pt x="36" y="0"/>
                    </a:moveTo>
                    <a:lnTo>
                      <a:pt x="0" y="106"/>
                    </a:lnTo>
                    <a:lnTo>
                      <a:pt x="28" y="116"/>
                    </a:lnTo>
                    <a:lnTo>
                      <a:pt x="54" y="124"/>
                    </a:lnTo>
                    <a:lnTo>
                      <a:pt x="90" y="18"/>
                    </a:lnTo>
                    <a:lnTo>
                      <a:pt x="62" y="10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96" name="Group 184"/>
            <p:cNvGrpSpPr>
              <a:grpSpLocks/>
            </p:cNvGrpSpPr>
            <p:nvPr/>
          </p:nvGrpSpPr>
          <p:grpSpPr bwMode="auto">
            <a:xfrm>
              <a:off x="10564" y="4114"/>
              <a:ext cx="90" cy="124"/>
              <a:chOff x="10564" y="4114"/>
              <a:chExt cx="90" cy="124"/>
            </a:xfrm>
          </p:grpSpPr>
          <p:sp>
            <p:nvSpPr>
              <p:cNvPr id="489" name="Freeform 185"/>
              <p:cNvSpPr>
                <a:spLocks/>
              </p:cNvSpPr>
              <p:nvPr/>
            </p:nvSpPr>
            <p:spPr bwMode="auto">
              <a:xfrm>
                <a:off x="10564" y="4114"/>
                <a:ext cx="90" cy="124"/>
              </a:xfrm>
              <a:custGeom>
                <a:avLst/>
                <a:gdLst>
                  <a:gd name="T0" fmla="+- 0 10600 10564"/>
                  <a:gd name="T1" fmla="*/ T0 w 90"/>
                  <a:gd name="T2" fmla="+- 0 4114 4114"/>
                  <a:gd name="T3" fmla="*/ 4114 h 124"/>
                  <a:gd name="T4" fmla="+- 0 10564 10564"/>
                  <a:gd name="T5" fmla="*/ T4 w 90"/>
                  <a:gd name="T6" fmla="+- 0 4220 4114"/>
                  <a:gd name="T7" fmla="*/ 4220 h 124"/>
                  <a:gd name="T8" fmla="+- 0 10590 10564"/>
                  <a:gd name="T9" fmla="*/ T8 w 90"/>
                  <a:gd name="T10" fmla="+- 0 4230 4114"/>
                  <a:gd name="T11" fmla="*/ 4230 h 124"/>
                  <a:gd name="T12" fmla="+- 0 10618 10564"/>
                  <a:gd name="T13" fmla="*/ T12 w 90"/>
                  <a:gd name="T14" fmla="+- 0 4238 4114"/>
                  <a:gd name="T15" fmla="*/ 4238 h 124"/>
                  <a:gd name="T16" fmla="+- 0 10654 10564"/>
                  <a:gd name="T17" fmla="*/ T16 w 90"/>
                  <a:gd name="T18" fmla="+- 0 4132 4114"/>
                  <a:gd name="T19" fmla="*/ 4132 h 124"/>
                  <a:gd name="T20" fmla="+- 0 10626 10564"/>
                  <a:gd name="T21" fmla="*/ T20 w 90"/>
                  <a:gd name="T22" fmla="+- 0 4124 4114"/>
                  <a:gd name="T23" fmla="*/ 4124 h 124"/>
                  <a:gd name="T24" fmla="+- 0 10600 10564"/>
                  <a:gd name="T25" fmla="*/ T24 w 90"/>
                  <a:gd name="T26" fmla="+- 0 4114 4114"/>
                  <a:gd name="T27" fmla="*/ 4114 h 1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90" h="124">
                    <a:moveTo>
                      <a:pt x="36" y="0"/>
                    </a:moveTo>
                    <a:lnTo>
                      <a:pt x="0" y="106"/>
                    </a:lnTo>
                    <a:lnTo>
                      <a:pt x="26" y="116"/>
                    </a:lnTo>
                    <a:lnTo>
                      <a:pt x="54" y="124"/>
                    </a:lnTo>
                    <a:lnTo>
                      <a:pt x="90" y="18"/>
                    </a:lnTo>
                    <a:lnTo>
                      <a:pt x="62" y="10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97" name="Group 186"/>
            <p:cNvGrpSpPr>
              <a:grpSpLocks/>
            </p:cNvGrpSpPr>
            <p:nvPr/>
          </p:nvGrpSpPr>
          <p:grpSpPr bwMode="auto">
            <a:xfrm>
              <a:off x="10506" y="4288"/>
              <a:ext cx="90" cy="124"/>
              <a:chOff x="10506" y="4288"/>
              <a:chExt cx="90" cy="124"/>
            </a:xfrm>
          </p:grpSpPr>
          <p:sp>
            <p:nvSpPr>
              <p:cNvPr id="488" name="Freeform 187"/>
              <p:cNvSpPr>
                <a:spLocks/>
              </p:cNvSpPr>
              <p:nvPr/>
            </p:nvSpPr>
            <p:spPr bwMode="auto">
              <a:xfrm>
                <a:off x="10506" y="4288"/>
                <a:ext cx="90" cy="124"/>
              </a:xfrm>
              <a:custGeom>
                <a:avLst/>
                <a:gdLst>
                  <a:gd name="T0" fmla="+- 0 10542 10506"/>
                  <a:gd name="T1" fmla="*/ T0 w 90"/>
                  <a:gd name="T2" fmla="+- 0 4288 4288"/>
                  <a:gd name="T3" fmla="*/ 4288 h 124"/>
                  <a:gd name="T4" fmla="+- 0 10506 10506"/>
                  <a:gd name="T5" fmla="*/ T4 w 90"/>
                  <a:gd name="T6" fmla="+- 0 4394 4288"/>
                  <a:gd name="T7" fmla="*/ 4394 h 124"/>
                  <a:gd name="T8" fmla="+- 0 10532 10506"/>
                  <a:gd name="T9" fmla="*/ T8 w 90"/>
                  <a:gd name="T10" fmla="+- 0 4404 4288"/>
                  <a:gd name="T11" fmla="*/ 4404 h 124"/>
                  <a:gd name="T12" fmla="+- 0 10560 10506"/>
                  <a:gd name="T13" fmla="*/ T12 w 90"/>
                  <a:gd name="T14" fmla="+- 0 4412 4288"/>
                  <a:gd name="T15" fmla="*/ 4412 h 124"/>
                  <a:gd name="T16" fmla="+- 0 10596 10506"/>
                  <a:gd name="T17" fmla="*/ T16 w 90"/>
                  <a:gd name="T18" fmla="+- 0 4306 4288"/>
                  <a:gd name="T19" fmla="*/ 4306 h 124"/>
                  <a:gd name="T20" fmla="+- 0 10568 10506"/>
                  <a:gd name="T21" fmla="*/ T20 w 90"/>
                  <a:gd name="T22" fmla="+- 0 4298 4288"/>
                  <a:gd name="T23" fmla="*/ 4298 h 124"/>
                  <a:gd name="T24" fmla="+- 0 10542 10506"/>
                  <a:gd name="T25" fmla="*/ T24 w 90"/>
                  <a:gd name="T26" fmla="+- 0 4288 4288"/>
                  <a:gd name="T27" fmla="*/ 4288 h 1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90" h="124">
                    <a:moveTo>
                      <a:pt x="36" y="0"/>
                    </a:moveTo>
                    <a:lnTo>
                      <a:pt x="0" y="106"/>
                    </a:lnTo>
                    <a:lnTo>
                      <a:pt x="26" y="116"/>
                    </a:lnTo>
                    <a:lnTo>
                      <a:pt x="54" y="124"/>
                    </a:lnTo>
                    <a:lnTo>
                      <a:pt x="90" y="18"/>
                    </a:lnTo>
                    <a:lnTo>
                      <a:pt x="62" y="10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98" name="Group 188"/>
            <p:cNvGrpSpPr>
              <a:grpSpLocks/>
            </p:cNvGrpSpPr>
            <p:nvPr/>
          </p:nvGrpSpPr>
          <p:grpSpPr bwMode="auto">
            <a:xfrm>
              <a:off x="10448" y="4462"/>
              <a:ext cx="88" cy="126"/>
              <a:chOff x="10448" y="4462"/>
              <a:chExt cx="88" cy="126"/>
            </a:xfrm>
          </p:grpSpPr>
          <p:sp>
            <p:nvSpPr>
              <p:cNvPr id="487" name="Freeform 189"/>
              <p:cNvSpPr>
                <a:spLocks/>
              </p:cNvSpPr>
              <p:nvPr/>
            </p:nvSpPr>
            <p:spPr bwMode="auto">
              <a:xfrm>
                <a:off x="10448" y="4462"/>
                <a:ext cx="88" cy="126"/>
              </a:xfrm>
              <a:custGeom>
                <a:avLst/>
                <a:gdLst>
                  <a:gd name="T0" fmla="+- 0 10484 10448"/>
                  <a:gd name="T1" fmla="*/ T0 w 88"/>
                  <a:gd name="T2" fmla="+- 0 4462 4462"/>
                  <a:gd name="T3" fmla="*/ 4462 h 126"/>
                  <a:gd name="T4" fmla="+- 0 10448 10448"/>
                  <a:gd name="T5" fmla="*/ T4 w 88"/>
                  <a:gd name="T6" fmla="+- 0 4568 4462"/>
                  <a:gd name="T7" fmla="*/ 4568 h 126"/>
                  <a:gd name="T8" fmla="+- 0 10476 10448"/>
                  <a:gd name="T9" fmla="*/ T8 w 88"/>
                  <a:gd name="T10" fmla="+- 0 4578 4462"/>
                  <a:gd name="T11" fmla="*/ 4578 h 126"/>
                  <a:gd name="T12" fmla="+- 0 10502 10448"/>
                  <a:gd name="T13" fmla="*/ T12 w 88"/>
                  <a:gd name="T14" fmla="+- 0 4588 4462"/>
                  <a:gd name="T15" fmla="*/ 4588 h 126"/>
                  <a:gd name="T16" fmla="+- 0 10536 10448"/>
                  <a:gd name="T17" fmla="*/ T16 w 88"/>
                  <a:gd name="T18" fmla="+- 0 4482 4462"/>
                  <a:gd name="T19" fmla="*/ 4482 h 126"/>
                  <a:gd name="T20" fmla="+- 0 10484 10448"/>
                  <a:gd name="T21" fmla="*/ T20 w 88"/>
                  <a:gd name="T22" fmla="+- 0 4462 4462"/>
                  <a:gd name="T23" fmla="*/ 4462 h 1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88" h="126">
                    <a:moveTo>
                      <a:pt x="36" y="0"/>
                    </a:moveTo>
                    <a:lnTo>
                      <a:pt x="0" y="106"/>
                    </a:lnTo>
                    <a:lnTo>
                      <a:pt x="28" y="116"/>
                    </a:lnTo>
                    <a:lnTo>
                      <a:pt x="54" y="126"/>
                    </a:lnTo>
                    <a:lnTo>
                      <a:pt x="88" y="20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99" name="Group 190"/>
            <p:cNvGrpSpPr>
              <a:grpSpLocks/>
            </p:cNvGrpSpPr>
            <p:nvPr/>
          </p:nvGrpSpPr>
          <p:grpSpPr bwMode="auto">
            <a:xfrm>
              <a:off x="10414" y="4638"/>
              <a:ext cx="66" cy="52"/>
              <a:chOff x="10414" y="4638"/>
              <a:chExt cx="66" cy="52"/>
            </a:xfrm>
          </p:grpSpPr>
          <p:sp>
            <p:nvSpPr>
              <p:cNvPr id="486" name="Freeform 191"/>
              <p:cNvSpPr>
                <a:spLocks/>
              </p:cNvSpPr>
              <p:nvPr/>
            </p:nvSpPr>
            <p:spPr bwMode="auto">
              <a:xfrm>
                <a:off x="10414" y="4638"/>
                <a:ext cx="66" cy="52"/>
              </a:xfrm>
              <a:custGeom>
                <a:avLst/>
                <a:gdLst>
                  <a:gd name="T0" fmla="+- 0 10426 10414"/>
                  <a:gd name="T1" fmla="*/ T0 w 66"/>
                  <a:gd name="T2" fmla="+- 0 4638 4638"/>
                  <a:gd name="T3" fmla="*/ 4638 h 52"/>
                  <a:gd name="T4" fmla="+- 0 10414 10414"/>
                  <a:gd name="T5" fmla="*/ T4 w 66"/>
                  <a:gd name="T6" fmla="+- 0 4672 4638"/>
                  <a:gd name="T7" fmla="*/ 4672 h 52"/>
                  <a:gd name="T8" fmla="+- 0 10440 10414"/>
                  <a:gd name="T9" fmla="*/ T8 w 66"/>
                  <a:gd name="T10" fmla="+- 0 4680 4638"/>
                  <a:gd name="T11" fmla="*/ 4680 h 52"/>
                  <a:gd name="T12" fmla="+- 0 10468 10414"/>
                  <a:gd name="T13" fmla="*/ T12 w 66"/>
                  <a:gd name="T14" fmla="+- 0 4690 4638"/>
                  <a:gd name="T15" fmla="*/ 4690 h 52"/>
                  <a:gd name="T16" fmla="+- 0 10480 10414"/>
                  <a:gd name="T17" fmla="*/ T16 w 66"/>
                  <a:gd name="T18" fmla="+- 0 4656 4638"/>
                  <a:gd name="T19" fmla="*/ 4656 h 52"/>
                  <a:gd name="T20" fmla="+- 0 10452 10414"/>
                  <a:gd name="T21" fmla="*/ T20 w 66"/>
                  <a:gd name="T22" fmla="+- 0 4646 4638"/>
                  <a:gd name="T23" fmla="*/ 4646 h 52"/>
                  <a:gd name="T24" fmla="+- 0 10426 10414"/>
                  <a:gd name="T25" fmla="*/ T24 w 66"/>
                  <a:gd name="T26" fmla="+- 0 4638 4638"/>
                  <a:gd name="T27" fmla="*/ 4638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66" h="52">
                    <a:moveTo>
                      <a:pt x="12" y="0"/>
                    </a:moveTo>
                    <a:lnTo>
                      <a:pt x="0" y="34"/>
                    </a:lnTo>
                    <a:lnTo>
                      <a:pt x="26" y="42"/>
                    </a:lnTo>
                    <a:lnTo>
                      <a:pt x="54" y="52"/>
                    </a:lnTo>
                    <a:lnTo>
                      <a:pt x="66" y="18"/>
                    </a:lnTo>
                    <a:lnTo>
                      <a:pt x="38" y="8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0" name="Group 192"/>
            <p:cNvGrpSpPr>
              <a:grpSpLocks/>
            </p:cNvGrpSpPr>
            <p:nvPr/>
          </p:nvGrpSpPr>
          <p:grpSpPr bwMode="auto">
            <a:xfrm>
              <a:off x="10412" y="4672"/>
              <a:ext cx="28" cy="34"/>
              <a:chOff x="10412" y="4672"/>
              <a:chExt cx="28" cy="34"/>
            </a:xfrm>
          </p:grpSpPr>
          <p:sp>
            <p:nvSpPr>
              <p:cNvPr id="485" name="Freeform 193"/>
              <p:cNvSpPr>
                <a:spLocks/>
              </p:cNvSpPr>
              <p:nvPr/>
            </p:nvSpPr>
            <p:spPr bwMode="auto">
              <a:xfrm>
                <a:off x="10412" y="4672"/>
                <a:ext cx="28" cy="34"/>
              </a:xfrm>
              <a:custGeom>
                <a:avLst/>
                <a:gdLst>
                  <a:gd name="T0" fmla="+- 0 10414 10412"/>
                  <a:gd name="T1" fmla="*/ T0 w 28"/>
                  <a:gd name="T2" fmla="+- 0 4672 4672"/>
                  <a:gd name="T3" fmla="*/ 4672 h 34"/>
                  <a:gd name="T4" fmla="+- 0 10412 10412"/>
                  <a:gd name="T5" fmla="*/ T4 w 28"/>
                  <a:gd name="T6" fmla="+- 0 4674 4672"/>
                  <a:gd name="T7" fmla="*/ 4674 h 34"/>
                  <a:gd name="T8" fmla="+- 0 10412 10412"/>
                  <a:gd name="T9" fmla="*/ T8 w 28"/>
                  <a:gd name="T10" fmla="+- 0 4692 4672"/>
                  <a:gd name="T11" fmla="*/ 4692 h 34"/>
                  <a:gd name="T12" fmla="+- 0 10420 10412"/>
                  <a:gd name="T13" fmla="*/ T12 w 28"/>
                  <a:gd name="T14" fmla="+- 0 4702 4672"/>
                  <a:gd name="T15" fmla="*/ 4702 h 34"/>
                  <a:gd name="T16" fmla="+- 0 10428 10412"/>
                  <a:gd name="T17" fmla="*/ T16 w 28"/>
                  <a:gd name="T18" fmla="+- 0 4706 4672"/>
                  <a:gd name="T19" fmla="*/ 4706 h 34"/>
                  <a:gd name="T20" fmla="+- 0 10440 10412"/>
                  <a:gd name="T21" fmla="*/ T20 w 28"/>
                  <a:gd name="T22" fmla="+- 0 4680 4672"/>
                  <a:gd name="T23" fmla="*/ 4680 h 34"/>
                  <a:gd name="T24" fmla="+- 0 10414 10412"/>
                  <a:gd name="T25" fmla="*/ T24 w 28"/>
                  <a:gd name="T26" fmla="+- 0 4672 4672"/>
                  <a:gd name="T27" fmla="*/ 4672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8" h="34">
                    <a:moveTo>
                      <a:pt x="2" y="0"/>
                    </a:moveTo>
                    <a:lnTo>
                      <a:pt x="0" y="2"/>
                    </a:lnTo>
                    <a:lnTo>
                      <a:pt x="0" y="20"/>
                    </a:lnTo>
                    <a:lnTo>
                      <a:pt x="8" y="30"/>
                    </a:lnTo>
                    <a:lnTo>
                      <a:pt x="16" y="34"/>
                    </a:lnTo>
                    <a:lnTo>
                      <a:pt x="28" y="8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1" name="Group 194"/>
            <p:cNvGrpSpPr>
              <a:grpSpLocks/>
            </p:cNvGrpSpPr>
            <p:nvPr/>
          </p:nvGrpSpPr>
          <p:grpSpPr bwMode="auto">
            <a:xfrm>
              <a:off x="10428" y="4656"/>
              <a:ext cx="92" cy="84"/>
              <a:chOff x="10428" y="4656"/>
              <a:chExt cx="92" cy="84"/>
            </a:xfrm>
          </p:grpSpPr>
          <p:sp>
            <p:nvSpPr>
              <p:cNvPr id="484" name="Freeform 195"/>
              <p:cNvSpPr>
                <a:spLocks/>
              </p:cNvSpPr>
              <p:nvPr/>
            </p:nvSpPr>
            <p:spPr bwMode="auto">
              <a:xfrm>
                <a:off x="10428" y="4656"/>
                <a:ext cx="92" cy="84"/>
              </a:xfrm>
              <a:custGeom>
                <a:avLst/>
                <a:gdLst>
                  <a:gd name="T0" fmla="+- 0 10454 10428"/>
                  <a:gd name="T1" fmla="*/ T0 w 92"/>
                  <a:gd name="T2" fmla="+- 0 4656 4656"/>
                  <a:gd name="T3" fmla="*/ 4656 h 84"/>
                  <a:gd name="T4" fmla="+- 0 10440 10428"/>
                  <a:gd name="T5" fmla="*/ T4 w 92"/>
                  <a:gd name="T6" fmla="+- 0 4680 4656"/>
                  <a:gd name="T7" fmla="*/ 4680 h 84"/>
                  <a:gd name="T8" fmla="+- 0 10428 10428"/>
                  <a:gd name="T9" fmla="*/ T8 w 92"/>
                  <a:gd name="T10" fmla="+- 0 4706 4656"/>
                  <a:gd name="T11" fmla="*/ 4706 h 84"/>
                  <a:gd name="T12" fmla="+- 0 10496 10428"/>
                  <a:gd name="T13" fmla="*/ T12 w 92"/>
                  <a:gd name="T14" fmla="+- 0 4740 4656"/>
                  <a:gd name="T15" fmla="*/ 4740 h 84"/>
                  <a:gd name="T16" fmla="+- 0 10508 10428"/>
                  <a:gd name="T17" fmla="*/ T16 w 92"/>
                  <a:gd name="T18" fmla="+- 0 4714 4656"/>
                  <a:gd name="T19" fmla="*/ 4714 h 84"/>
                  <a:gd name="T20" fmla="+- 0 10520 10428"/>
                  <a:gd name="T21" fmla="*/ T20 w 92"/>
                  <a:gd name="T22" fmla="+- 0 4690 4656"/>
                  <a:gd name="T23" fmla="*/ 4690 h 84"/>
                  <a:gd name="T24" fmla="+- 0 10454 10428"/>
                  <a:gd name="T25" fmla="*/ T24 w 92"/>
                  <a:gd name="T26" fmla="+- 0 4656 4656"/>
                  <a:gd name="T27" fmla="*/ 4656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92" h="84">
                    <a:moveTo>
                      <a:pt x="26" y="0"/>
                    </a:moveTo>
                    <a:lnTo>
                      <a:pt x="12" y="24"/>
                    </a:lnTo>
                    <a:lnTo>
                      <a:pt x="0" y="50"/>
                    </a:lnTo>
                    <a:lnTo>
                      <a:pt x="68" y="84"/>
                    </a:lnTo>
                    <a:lnTo>
                      <a:pt x="80" y="58"/>
                    </a:lnTo>
                    <a:lnTo>
                      <a:pt x="92" y="34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2" name="Group 196"/>
            <p:cNvGrpSpPr>
              <a:grpSpLocks/>
            </p:cNvGrpSpPr>
            <p:nvPr/>
          </p:nvGrpSpPr>
          <p:grpSpPr bwMode="auto">
            <a:xfrm>
              <a:off x="10560" y="4722"/>
              <a:ext cx="124" cy="100"/>
              <a:chOff x="10560" y="4722"/>
              <a:chExt cx="124" cy="100"/>
            </a:xfrm>
          </p:grpSpPr>
          <p:sp>
            <p:nvSpPr>
              <p:cNvPr id="483" name="Freeform 197"/>
              <p:cNvSpPr>
                <a:spLocks/>
              </p:cNvSpPr>
              <p:nvPr/>
            </p:nvSpPr>
            <p:spPr bwMode="auto">
              <a:xfrm>
                <a:off x="10560" y="4722"/>
                <a:ext cx="124" cy="100"/>
              </a:xfrm>
              <a:custGeom>
                <a:avLst/>
                <a:gdLst>
                  <a:gd name="T0" fmla="+- 0 10586 10560"/>
                  <a:gd name="T1" fmla="*/ T0 w 124"/>
                  <a:gd name="T2" fmla="+- 0 4722 4722"/>
                  <a:gd name="T3" fmla="*/ 4722 h 100"/>
                  <a:gd name="T4" fmla="+- 0 10572 10560"/>
                  <a:gd name="T5" fmla="*/ T4 w 124"/>
                  <a:gd name="T6" fmla="+- 0 4746 4722"/>
                  <a:gd name="T7" fmla="*/ 4746 h 100"/>
                  <a:gd name="T8" fmla="+- 0 10560 10560"/>
                  <a:gd name="T9" fmla="*/ T8 w 124"/>
                  <a:gd name="T10" fmla="+- 0 4772 4722"/>
                  <a:gd name="T11" fmla="*/ 4772 h 100"/>
                  <a:gd name="T12" fmla="+- 0 10660 10560"/>
                  <a:gd name="T13" fmla="*/ T12 w 124"/>
                  <a:gd name="T14" fmla="+- 0 4822 4722"/>
                  <a:gd name="T15" fmla="*/ 4822 h 100"/>
                  <a:gd name="T16" fmla="+- 0 10672 10560"/>
                  <a:gd name="T17" fmla="*/ T16 w 124"/>
                  <a:gd name="T18" fmla="+- 0 4796 4722"/>
                  <a:gd name="T19" fmla="*/ 4796 h 100"/>
                  <a:gd name="T20" fmla="+- 0 10684 10560"/>
                  <a:gd name="T21" fmla="*/ T20 w 124"/>
                  <a:gd name="T22" fmla="+- 0 4772 4722"/>
                  <a:gd name="T23" fmla="*/ 4772 h 100"/>
                  <a:gd name="T24" fmla="+- 0 10586 10560"/>
                  <a:gd name="T25" fmla="*/ T24 w 124"/>
                  <a:gd name="T26" fmla="+- 0 4722 4722"/>
                  <a:gd name="T27" fmla="*/ 4722 h 1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24" h="100">
                    <a:moveTo>
                      <a:pt x="26" y="0"/>
                    </a:moveTo>
                    <a:lnTo>
                      <a:pt x="12" y="24"/>
                    </a:lnTo>
                    <a:lnTo>
                      <a:pt x="0" y="50"/>
                    </a:lnTo>
                    <a:lnTo>
                      <a:pt x="100" y="100"/>
                    </a:lnTo>
                    <a:lnTo>
                      <a:pt x="112" y="74"/>
                    </a:lnTo>
                    <a:lnTo>
                      <a:pt x="124" y="50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3" name="Group 198"/>
            <p:cNvGrpSpPr>
              <a:grpSpLocks/>
            </p:cNvGrpSpPr>
            <p:nvPr/>
          </p:nvGrpSpPr>
          <p:grpSpPr bwMode="auto">
            <a:xfrm>
              <a:off x="10724" y="4804"/>
              <a:ext cx="126" cy="100"/>
              <a:chOff x="10724" y="4804"/>
              <a:chExt cx="126" cy="100"/>
            </a:xfrm>
          </p:grpSpPr>
          <p:sp>
            <p:nvSpPr>
              <p:cNvPr id="482" name="Freeform 199"/>
              <p:cNvSpPr>
                <a:spLocks/>
              </p:cNvSpPr>
              <p:nvPr/>
            </p:nvSpPr>
            <p:spPr bwMode="auto">
              <a:xfrm>
                <a:off x="10724" y="4804"/>
                <a:ext cx="126" cy="100"/>
              </a:xfrm>
              <a:custGeom>
                <a:avLst/>
                <a:gdLst>
                  <a:gd name="T0" fmla="+- 0 10750 10724"/>
                  <a:gd name="T1" fmla="*/ T0 w 126"/>
                  <a:gd name="T2" fmla="+- 0 4804 4804"/>
                  <a:gd name="T3" fmla="*/ 4804 h 100"/>
                  <a:gd name="T4" fmla="+- 0 10736 10724"/>
                  <a:gd name="T5" fmla="*/ T4 w 126"/>
                  <a:gd name="T6" fmla="+- 0 4828 4804"/>
                  <a:gd name="T7" fmla="*/ 4828 h 100"/>
                  <a:gd name="T8" fmla="+- 0 10724 10724"/>
                  <a:gd name="T9" fmla="*/ T8 w 126"/>
                  <a:gd name="T10" fmla="+- 0 4854 4804"/>
                  <a:gd name="T11" fmla="*/ 4854 h 100"/>
                  <a:gd name="T12" fmla="+- 0 10824 10724"/>
                  <a:gd name="T13" fmla="*/ T12 w 126"/>
                  <a:gd name="T14" fmla="+- 0 4904 4804"/>
                  <a:gd name="T15" fmla="*/ 4904 h 100"/>
                  <a:gd name="T16" fmla="+- 0 10836 10724"/>
                  <a:gd name="T17" fmla="*/ T16 w 126"/>
                  <a:gd name="T18" fmla="+- 0 4878 4804"/>
                  <a:gd name="T19" fmla="*/ 4878 h 100"/>
                  <a:gd name="T20" fmla="+- 0 10850 10724"/>
                  <a:gd name="T21" fmla="*/ T20 w 126"/>
                  <a:gd name="T22" fmla="+- 0 4854 4804"/>
                  <a:gd name="T23" fmla="*/ 4854 h 100"/>
                  <a:gd name="T24" fmla="+- 0 10750 10724"/>
                  <a:gd name="T25" fmla="*/ T24 w 126"/>
                  <a:gd name="T26" fmla="+- 0 4804 4804"/>
                  <a:gd name="T27" fmla="*/ 4804 h 1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26" h="100">
                    <a:moveTo>
                      <a:pt x="26" y="0"/>
                    </a:moveTo>
                    <a:lnTo>
                      <a:pt x="12" y="24"/>
                    </a:lnTo>
                    <a:lnTo>
                      <a:pt x="0" y="50"/>
                    </a:lnTo>
                    <a:lnTo>
                      <a:pt x="100" y="100"/>
                    </a:lnTo>
                    <a:lnTo>
                      <a:pt x="112" y="74"/>
                    </a:lnTo>
                    <a:lnTo>
                      <a:pt x="126" y="50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4" name="Group 200"/>
            <p:cNvGrpSpPr>
              <a:grpSpLocks/>
            </p:cNvGrpSpPr>
            <p:nvPr/>
          </p:nvGrpSpPr>
          <p:grpSpPr bwMode="auto">
            <a:xfrm>
              <a:off x="10888" y="4886"/>
              <a:ext cx="126" cy="100"/>
              <a:chOff x="10888" y="4886"/>
              <a:chExt cx="126" cy="100"/>
            </a:xfrm>
          </p:grpSpPr>
          <p:sp>
            <p:nvSpPr>
              <p:cNvPr id="481" name="Freeform 201"/>
              <p:cNvSpPr>
                <a:spLocks/>
              </p:cNvSpPr>
              <p:nvPr/>
            </p:nvSpPr>
            <p:spPr bwMode="auto">
              <a:xfrm>
                <a:off x="10888" y="4886"/>
                <a:ext cx="126" cy="100"/>
              </a:xfrm>
              <a:custGeom>
                <a:avLst/>
                <a:gdLst>
                  <a:gd name="T0" fmla="+- 0 10914 10888"/>
                  <a:gd name="T1" fmla="*/ T0 w 126"/>
                  <a:gd name="T2" fmla="+- 0 4886 4886"/>
                  <a:gd name="T3" fmla="*/ 4886 h 100"/>
                  <a:gd name="T4" fmla="+- 0 10900 10888"/>
                  <a:gd name="T5" fmla="*/ T4 w 126"/>
                  <a:gd name="T6" fmla="+- 0 4910 4886"/>
                  <a:gd name="T7" fmla="*/ 4910 h 100"/>
                  <a:gd name="T8" fmla="+- 0 10888 10888"/>
                  <a:gd name="T9" fmla="*/ T8 w 126"/>
                  <a:gd name="T10" fmla="+- 0 4936 4886"/>
                  <a:gd name="T11" fmla="*/ 4936 h 100"/>
                  <a:gd name="T12" fmla="+- 0 10988 10888"/>
                  <a:gd name="T13" fmla="*/ T12 w 126"/>
                  <a:gd name="T14" fmla="+- 0 4986 4886"/>
                  <a:gd name="T15" fmla="*/ 4986 h 100"/>
                  <a:gd name="T16" fmla="+- 0 11000 10888"/>
                  <a:gd name="T17" fmla="*/ T16 w 126"/>
                  <a:gd name="T18" fmla="+- 0 4960 4886"/>
                  <a:gd name="T19" fmla="*/ 4960 h 100"/>
                  <a:gd name="T20" fmla="+- 0 11014 10888"/>
                  <a:gd name="T21" fmla="*/ T20 w 126"/>
                  <a:gd name="T22" fmla="+- 0 4936 4886"/>
                  <a:gd name="T23" fmla="*/ 4936 h 100"/>
                  <a:gd name="T24" fmla="+- 0 10914 10888"/>
                  <a:gd name="T25" fmla="*/ T24 w 126"/>
                  <a:gd name="T26" fmla="+- 0 4886 4886"/>
                  <a:gd name="T27" fmla="*/ 4886 h 1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26" h="100">
                    <a:moveTo>
                      <a:pt x="26" y="0"/>
                    </a:moveTo>
                    <a:lnTo>
                      <a:pt x="12" y="24"/>
                    </a:lnTo>
                    <a:lnTo>
                      <a:pt x="0" y="50"/>
                    </a:lnTo>
                    <a:lnTo>
                      <a:pt x="100" y="100"/>
                    </a:lnTo>
                    <a:lnTo>
                      <a:pt x="112" y="74"/>
                    </a:lnTo>
                    <a:lnTo>
                      <a:pt x="126" y="50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5" name="Group 202"/>
            <p:cNvGrpSpPr>
              <a:grpSpLocks/>
            </p:cNvGrpSpPr>
            <p:nvPr/>
          </p:nvGrpSpPr>
          <p:grpSpPr bwMode="auto">
            <a:xfrm>
              <a:off x="11052" y="4968"/>
              <a:ext cx="122" cy="98"/>
              <a:chOff x="11052" y="4968"/>
              <a:chExt cx="122" cy="98"/>
            </a:xfrm>
          </p:grpSpPr>
          <p:sp>
            <p:nvSpPr>
              <p:cNvPr id="480" name="Freeform 203"/>
              <p:cNvSpPr>
                <a:spLocks/>
              </p:cNvSpPr>
              <p:nvPr/>
            </p:nvSpPr>
            <p:spPr bwMode="auto">
              <a:xfrm>
                <a:off x="11052" y="4968"/>
                <a:ext cx="122" cy="98"/>
              </a:xfrm>
              <a:custGeom>
                <a:avLst/>
                <a:gdLst>
                  <a:gd name="T0" fmla="+- 0 11078 11052"/>
                  <a:gd name="T1" fmla="*/ T0 w 122"/>
                  <a:gd name="T2" fmla="+- 0 4968 4968"/>
                  <a:gd name="T3" fmla="*/ 4968 h 98"/>
                  <a:gd name="T4" fmla="+- 0 11066 11052"/>
                  <a:gd name="T5" fmla="*/ T4 w 122"/>
                  <a:gd name="T6" fmla="+- 0 4992 4968"/>
                  <a:gd name="T7" fmla="*/ 4992 h 98"/>
                  <a:gd name="T8" fmla="+- 0 11052 11052"/>
                  <a:gd name="T9" fmla="*/ T8 w 122"/>
                  <a:gd name="T10" fmla="+- 0 5018 4968"/>
                  <a:gd name="T11" fmla="*/ 5018 h 98"/>
                  <a:gd name="T12" fmla="+- 0 11148 11052"/>
                  <a:gd name="T13" fmla="*/ T12 w 122"/>
                  <a:gd name="T14" fmla="+- 0 5066 4968"/>
                  <a:gd name="T15" fmla="*/ 5066 h 98"/>
                  <a:gd name="T16" fmla="+- 0 11160 11052"/>
                  <a:gd name="T17" fmla="*/ T16 w 122"/>
                  <a:gd name="T18" fmla="+- 0 5040 4968"/>
                  <a:gd name="T19" fmla="*/ 5040 h 98"/>
                  <a:gd name="T20" fmla="+- 0 11174 11052"/>
                  <a:gd name="T21" fmla="*/ T20 w 122"/>
                  <a:gd name="T22" fmla="+- 0 5016 4968"/>
                  <a:gd name="T23" fmla="*/ 5016 h 98"/>
                  <a:gd name="T24" fmla="+- 0 11078 11052"/>
                  <a:gd name="T25" fmla="*/ T24 w 122"/>
                  <a:gd name="T26" fmla="+- 0 4968 4968"/>
                  <a:gd name="T27" fmla="*/ 4968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22" h="98">
                    <a:moveTo>
                      <a:pt x="26" y="0"/>
                    </a:moveTo>
                    <a:lnTo>
                      <a:pt x="14" y="24"/>
                    </a:lnTo>
                    <a:lnTo>
                      <a:pt x="0" y="50"/>
                    </a:lnTo>
                    <a:lnTo>
                      <a:pt x="96" y="98"/>
                    </a:lnTo>
                    <a:lnTo>
                      <a:pt x="108" y="72"/>
                    </a:lnTo>
                    <a:lnTo>
                      <a:pt x="122" y="48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6" name="Group 204"/>
            <p:cNvGrpSpPr>
              <a:grpSpLocks/>
            </p:cNvGrpSpPr>
            <p:nvPr/>
          </p:nvGrpSpPr>
          <p:grpSpPr bwMode="auto">
            <a:xfrm>
              <a:off x="11148" y="5040"/>
              <a:ext cx="32" cy="28"/>
              <a:chOff x="11148" y="5040"/>
              <a:chExt cx="32" cy="28"/>
            </a:xfrm>
          </p:grpSpPr>
          <p:sp>
            <p:nvSpPr>
              <p:cNvPr id="479" name="Freeform 205"/>
              <p:cNvSpPr>
                <a:spLocks/>
              </p:cNvSpPr>
              <p:nvPr/>
            </p:nvSpPr>
            <p:spPr bwMode="auto">
              <a:xfrm>
                <a:off x="11148" y="5040"/>
                <a:ext cx="32" cy="28"/>
              </a:xfrm>
              <a:custGeom>
                <a:avLst/>
                <a:gdLst>
                  <a:gd name="T0" fmla="+- 0 11160 11148"/>
                  <a:gd name="T1" fmla="*/ T0 w 32"/>
                  <a:gd name="T2" fmla="+- 0 5040 5040"/>
                  <a:gd name="T3" fmla="*/ 5040 h 28"/>
                  <a:gd name="T4" fmla="+- 0 11148 11148"/>
                  <a:gd name="T5" fmla="*/ T4 w 32"/>
                  <a:gd name="T6" fmla="+- 0 5066 5040"/>
                  <a:gd name="T7" fmla="*/ 5066 h 28"/>
                  <a:gd name="T8" fmla="+- 0 11152 11148"/>
                  <a:gd name="T9" fmla="*/ T8 w 32"/>
                  <a:gd name="T10" fmla="+- 0 5068 5040"/>
                  <a:gd name="T11" fmla="*/ 5068 h 28"/>
                  <a:gd name="T12" fmla="+- 0 11168 11148"/>
                  <a:gd name="T13" fmla="*/ T12 w 32"/>
                  <a:gd name="T14" fmla="+- 0 5068 5040"/>
                  <a:gd name="T15" fmla="*/ 5068 h 28"/>
                  <a:gd name="T16" fmla="+- 0 11176 11148"/>
                  <a:gd name="T17" fmla="*/ T16 w 32"/>
                  <a:gd name="T18" fmla="+- 0 5066 5040"/>
                  <a:gd name="T19" fmla="*/ 5066 h 28"/>
                  <a:gd name="T20" fmla="+- 0 11180 11148"/>
                  <a:gd name="T21" fmla="*/ T20 w 32"/>
                  <a:gd name="T22" fmla="+- 0 5060 5040"/>
                  <a:gd name="T23" fmla="*/ 5060 h 28"/>
                  <a:gd name="T24" fmla="+- 0 11160 11148"/>
                  <a:gd name="T25" fmla="*/ T24 w 32"/>
                  <a:gd name="T26" fmla="+- 0 5040 5040"/>
                  <a:gd name="T27" fmla="*/ 5040 h 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32" h="28">
                    <a:moveTo>
                      <a:pt x="12" y="0"/>
                    </a:moveTo>
                    <a:lnTo>
                      <a:pt x="0" y="26"/>
                    </a:lnTo>
                    <a:lnTo>
                      <a:pt x="4" y="28"/>
                    </a:lnTo>
                    <a:lnTo>
                      <a:pt x="20" y="28"/>
                    </a:lnTo>
                    <a:lnTo>
                      <a:pt x="28" y="26"/>
                    </a:lnTo>
                    <a:lnTo>
                      <a:pt x="32" y="20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7" name="Group 206"/>
            <p:cNvGrpSpPr>
              <a:grpSpLocks/>
            </p:cNvGrpSpPr>
            <p:nvPr/>
          </p:nvGrpSpPr>
          <p:grpSpPr bwMode="auto">
            <a:xfrm>
              <a:off x="11140" y="5016"/>
              <a:ext cx="44" cy="44"/>
              <a:chOff x="11140" y="5016"/>
              <a:chExt cx="44" cy="44"/>
            </a:xfrm>
          </p:grpSpPr>
          <p:sp>
            <p:nvSpPr>
              <p:cNvPr id="478" name="Freeform 207"/>
              <p:cNvSpPr>
                <a:spLocks/>
              </p:cNvSpPr>
              <p:nvPr/>
            </p:nvSpPr>
            <p:spPr bwMode="auto">
              <a:xfrm>
                <a:off x="11140" y="5016"/>
                <a:ext cx="44" cy="44"/>
              </a:xfrm>
              <a:custGeom>
                <a:avLst/>
                <a:gdLst>
                  <a:gd name="T0" fmla="+- 0 11144 11140"/>
                  <a:gd name="T1" fmla="*/ T0 w 44"/>
                  <a:gd name="T2" fmla="+- 0 5016 5016"/>
                  <a:gd name="T3" fmla="*/ 5016 h 44"/>
                  <a:gd name="T4" fmla="+- 0 11140 11140"/>
                  <a:gd name="T5" fmla="*/ T4 w 44"/>
                  <a:gd name="T6" fmla="+- 0 5020 5016"/>
                  <a:gd name="T7" fmla="*/ 5020 h 44"/>
                  <a:gd name="T8" fmla="+- 0 11180 11140"/>
                  <a:gd name="T9" fmla="*/ T8 w 44"/>
                  <a:gd name="T10" fmla="+- 0 5060 5016"/>
                  <a:gd name="T11" fmla="*/ 5060 h 44"/>
                  <a:gd name="T12" fmla="+- 0 11184 11140"/>
                  <a:gd name="T13" fmla="*/ T12 w 44"/>
                  <a:gd name="T14" fmla="+- 0 5058 5016"/>
                  <a:gd name="T15" fmla="*/ 5058 h 44"/>
                  <a:gd name="T16" fmla="+- 0 11164 11140"/>
                  <a:gd name="T17" fmla="*/ T16 w 44"/>
                  <a:gd name="T18" fmla="+- 0 5038 5016"/>
                  <a:gd name="T19" fmla="*/ 5038 h 44"/>
                  <a:gd name="T20" fmla="+- 0 11144 11140"/>
                  <a:gd name="T21" fmla="*/ T20 w 44"/>
                  <a:gd name="T22" fmla="+- 0 5016 5016"/>
                  <a:gd name="T23" fmla="*/ 5016 h 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44" h="44">
                    <a:moveTo>
                      <a:pt x="4" y="0"/>
                    </a:moveTo>
                    <a:lnTo>
                      <a:pt x="0" y="4"/>
                    </a:lnTo>
                    <a:lnTo>
                      <a:pt x="40" y="44"/>
                    </a:lnTo>
                    <a:lnTo>
                      <a:pt x="44" y="42"/>
                    </a:lnTo>
                    <a:lnTo>
                      <a:pt x="24" y="22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8" name="Group 208"/>
            <p:cNvGrpSpPr>
              <a:grpSpLocks/>
            </p:cNvGrpSpPr>
            <p:nvPr/>
          </p:nvGrpSpPr>
          <p:grpSpPr bwMode="auto">
            <a:xfrm>
              <a:off x="11196" y="4886"/>
              <a:ext cx="118" cy="120"/>
              <a:chOff x="11196" y="4886"/>
              <a:chExt cx="118" cy="120"/>
            </a:xfrm>
          </p:grpSpPr>
          <p:sp>
            <p:nvSpPr>
              <p:cNvPr id="477" name="Freeform 209"/>
              <p:cNvSpPr>
                <a:spLocks/>
              </p:cNvSpPr>
              <p:nvPr/>
            </p:nvSpPr>
            <p:spPr bwMode="auto">
              <a:xfrm>
                <a:off x="11196" y="4886"/>
                <a:ext cx="118" cy="120"/>
              </a:xfrm>
              <a:custGeom>
                <a:avLst/>
                <a:gdLst>
                  <a:gd name="T0" fmla="+- 0 11274 11196"/>
                  <a:gd name="T1" fmla="*/ T0 w 118"/>
                  <a:gd name="T2" fmla="+- 0 4886 4886"/>
                  <a:gd name="T3" fmla="*/ 4886 h 120"/>
                  <a:gd name="T4" fmla="+- 0 11196 11196"/>
                  <a:gd name="T5" fmla="*/ T4 w 118"/>
                  <a:gd name="T6" fmla="+- 0 4966 4886"/>
                  <a:gd name="T7" fmla="*/ 4966 h 120"/>
                  <a:gd name="T8" fmla="+- 0 11214 11196"/>
                  <a:gd name="T9" fmla="*/ T8 w 118"/>
                  <a:gd name="T10" fmla="+- 0 4986 4886"/>
                  <a:gd name="T11" fmla="*/ 4986 h 120"/>
                  <a:gd name="T12" fmla="+- 0 11236 11196"/>
                  <a:gd name="T13" fmla="*/ T12 w 118"/>
                  <a:gd name="T14" fmla="+- 0 5006 4886"/>
                  <a:gd name="T15" fmla="*/ 5006 h 120"/>
                  <a:gd name="T16" fmla="+- 0 11314 11196"/>
                  <a:gd name="T17" fmla="*/ T16 w 118"/>
                  <a:gd name="T18" fmla="+- 0 4928 4886"/>
                  <a:gd name="T19" fmla="*/ 4928 h 120"/>
                  <a:gd name="T20" fmla="+- 0 11294 11196"/>
                  <a:gd name="T21" fmla="*/ T20 w 118"/>
                  <a:gd name="T22" fmla="+- 0 4906 4886"/>
                  <a:gd name="T23" fmla="*/ 4906 h 120"/>
                  <a:gd name="T24" fmla="+- 0 11274 11196"/>
                  <a:gd name="T25" fmla="*/ T24 w 118"/>
                  <a:gd name="T26" fmla="+- 0 4886 4886"/>
                  <a:gd name="T27" fmla="*/ 4886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18" h="120">
                    <a:moveTo>
                      <a:pt x="78" y="0"/>
                    </a:moveTo>
                    <a:lnTo>
                      <a:pt x="0" y="80"/>
                    </a:lnTo>
                    <a:lnTo>
                      <a:pt x="18" y="100"/>
                    </a:lnTo>
                    <a:lnTo>
                      <a:pt x="40" y="120"/>
                    </a:lnTo>
                    <a:lnTo>
                      <a:pt x="118" y="42"/>
                    </a:lnTo>
                    <a:lnTo>
                      <a:pt x="98" y="20"/>
                    </a:lnTo>
                    <a:lnTo>
                      <a:pt x="78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9" name="Group 210"/>
            <p:cNvGrpSpPr>
              <a:grpSpLocks/>
            </p:cNvGrpSpPr>
            <p:nvPr/>
          </p:nvGrpSpPr>
          <p:grpSpPr bwMode="auto">
            <a:xfrm>
              <a:off x="11324" y="4758"/>
              <a:ext cx="120" cy="118"/>
              <a:chOff x="11324" y="4758"/>
              <a:chExt cx="120" cy="118"/>
            </a:xfrm>
          </p:grpSpPr>
          <p:sp>
            <p:nvSpPr>
              <p:cNvPr id="476" name="Freeform 211"/>
              <p:cNvSpPr>
                <a:spLocks/>
              </p:cNvSpPr>
              <p:nvPr/>
            </p:nvSpPr>
            <p:spPr bwMode="auto">
              <a:xfrm>
                <a:off x="11324" y="4758"/>
                <a:ext cx="120" cy="118"/>
              </a:xfrm>
              <a:custGeom>
                <a:avLst/>
                <a:gdLst>
                  <a:gd name="T0" fmla="+- 0 11404 11324"/>
                  <a:gd name="T1" fmla="*/ T0 w 120"/>
                  <a:gd name="T2" fmla="+- 0 4758 4758"/>
                  <a:gd name="T3" fmla="*/ 4758 h 118"/>
                  <a:gd name="T4" fmla="+- 0 11324 11324"/>
                  <a:gd name="T5" fmla="*/ T4 w 120"/>
                  <a:gd name="T6" fmla="+- 0 4836 4758"/>
                  <a:gd name="T7" fmla="*/ 4836 h 118"/>
                  <a:gd name="T8" fmla="+- 0 11344 11324"/>
                  <a:gd name="T9" fmla="*/ T8 w 120"/>
                  <a:gd name="T10" fmla="+- 0 4856 4758"/>
                  <a:gd name="T11" fmla="*/ 4856 h 118"/>
                  <a:gd name="T12" fmla="+- 0 11366 11324"/>
                  <a:gd name="T13" fmla="*/ T12 w 120"/>
                  <a:gd name="T14" fmla="+- 0 4876 4758"/>
                  <a:gd name="T15" fmla="*/ 4876 h 118"/>
                  <a:gd name="T16" fmla="+- 0 11444 11324"/>
                  <a:gd name="T17" fmla="*/ T16 w 120"/>
                  <a:gd name="T18" fmla="+- 0 4798 4758"/>
                  <a:gd name="T19" fmla="*/ 4798 h 118"/>
                  <a:gd name="T20" fmla="+- 0 11424 11324"/>
                  <a:gd name="T21" fmla="*/ T20 w 120"/>
                  <a:gd name="T22" fmla="+- 0 4776 4758"/>
                  <a:gd name="T23" fmla="*/ 4776 h 118"/>
                  <a:gd name="T24" fmla="+- 0 11404 11324"/>
                  <a:gd name="T25" fmla="*/ T24 w 120"/>
                  <a:gd name="T26" fmla="+- 0 4758 4758"/>
                  <a:gd name="T27" fmla="*/ 4758 h 1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20" h="118">
                    <a:moveTo>
                      <a:pt x="80" y="0"/>
                    </a:moveTo>
                    <a:lnTo>
                      <a:pt x="0" y="78"/>
                    </a:lnTo>
                    <a:lnTo>
                      <a:pt x="20" y="98"/>
                    </a:lnTo>
                    <a:lnTo>
                      <a:pt x="42" y="118"/>
                    </a:lnTo>
                    <a:lnTo>
                      <a:pt x="120" y="40"/>
                    </a:lnTo>
                    <a:lnTo>
                      <a:pt x="100" y="18"/>
                    </a:lnTo>
                    <a:lnTo>
                      <a:pt x="80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0" name="Group 212"/>
            <p:cNvGrpSpPr>
              <a:grpSpLocks/>
            </p:cNvGrpSpPr>
            <p:nvPr/>
          </p:nvGrpSpPr>
          <p:grpSpPr bwMode="auto">
            <a:xfrm>
              <a:off x="11454" y="4628"/>
              <a:ext cx="120" cy="118"/>
              <a:chOff x="11454" y="4628"/>
              <a:chExt cx="120" cy="118"/>
            </a:xfrm>
          </p:grpSpPr>
          <p:sp>
            <p:nvSpPr>
              <p:cNvPr id="475" name="Freeform 213"/>
              <p:cNvSpPr>
                <a:spLocks/>
              </p:cNvSpPr>
              <p:nvPr/>
            </p:nvSpPr>
            <p:spPr bwMode="auto">
              <a:xfrm>
                <a:off x="11454" y="4628"/>
                <a:ext cx="120" cy="118"/>
              </a:xfrm>
              <a:custGeom>
                <a:avLst/>
                <a:gdLst>
                  <a:gd name="T0" fmla="+- 0 11534 11454"/>
                  <a:gd name="T1" fmla="*/ T0 w 120"/>
                  <a:gd name="T2" fmla="+- 0 4628 4628"/>
                  <a:gd name="T3" fmla="*/ 4628 h 118"/>
                  <a:gd name="T4" fmla="+- 0 11454 11454"/>
                  <a:gd name="T5" fmla="*/ T4 w 120"/>
                  <a:gd name="T6" fmla="+- 0 4706 4628"/>
                  <a:gd name="T7" fmla="*/ 4706 h 118"/>
                  <a:gd name="T8" fmla="+- 0 11476 11454"/>
                  <a:gd name="T9" fmla="*/ T8 w 120"/>
                  <a:gd name="T10" fmla="+- 0 4726 4628"/>
                  <a:gd name="T11" fmla="*/ 4726 h 118"/>
                  <a:gd name="T12" fmla="+- 0 11496 11454"/>
                  <a:gd name="T13" fmla="*/ T12 w 120"/>
                  <a:gd name="T14" fmla="+- 0 4746 4628"/>
                  <a:gd name="T15" fmla="*/ 4746 h 118"/>
                  <a:gd name="T16" fmla="+- 0 11574 11454"/>
                  <a:gd name="T17" fmla="*/ T16 w 120"/>
                  <a:gd name="T18" fmla="+- 0 4668 4628"/>
                  <a:gd name="T19" fmla="*/ 4668 h 118"/>
                  <a:gd name="T20" fmla="+- 0 11534 11454"/>
                  <a:gd name="T21" fmla="*/ T20 w 120"/>
                  <a:gd name="T22" fmla="+- 0 4628 4628"/>
                  <a:gd name="T23" fmla="*/ 4628 h 1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20" h="118">
                    <a:moveTo>
                      <a:pt x="80" y="0"/>
                    </a:moveTo>
                    <a:lnTo>
                      <a:pt x="0" y="78"/>
                    </a:lnTo>
                    <a:lnTo>
                      <a:pt x="22" y="98"/>
                    </a:lnTo>
                    <a:lnTo>
                      <a:pt x="42" y="118"/>
                    </a:lnTo>
                    <a:lnTo>
                      <a:pt x="120" y="40"/>
                    </a:lnTo>
                    <a:lnTo>
                      <a:pt x="80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" name="Group 214"/>
            <p:cNvGrpSpPr>
              <a:grpSpLocks/>
            </p:cNvGrpSpPr>
            <p:nvPr/>
          </p:nvGrpSpPr>
          <p:grpSpPr bwMode="auto">
            <a:xfrm>
              <a:off x="11584" y="4498"/>
              <a:ext cx="120" cy="118"/>
              <a:chOff x="11584" y="4498"/>
              <a:chExt cx="120" cy="118"/>
            </a:xfrm>
          </p:grpSpPr>
          <p:sp>
            <p:nvSpPr>
              <p:cNvPr id="474" name="Freeform 215"/>
              <p:cNvSpPr>
                <a:spLocks/>
              </p:cNvSpPr>
              <p:nvPr/>
            </p:nvSpPr>
            <p:spPr bwMode="auto">
              <a:xfrm>
                <a:off x="11584" y="4498"/>
                <a:ext cx="120" cy="118"/>
              </a:xfrm>
              <a:custGeom>
                <a:avLst/>
                <a:gdLst>
                  <a:gd name="T0" fmla="+- 0 11664 11584"/>
                  <a:gd name="T1" fmla="*/ T0 w 120"/>
                  <a:gd name="T2" fmla="+- 0 4498 4498"/>
                  <a:gd name="T3" fmla="*/ 4498 h 118"/>
                  <a:gd name="T4" fmla="+- 0 11584 11584"/>
                  <a:gd name="T5" fmla="*/ T4 w 120"/>
                  <a:gd name="T6" fmla="+- 0 4576 4498"/>
                  <a:gd name="T7" fmla="*/ 4576 h 118"/>
                  <a:gd name="T8" fmla="+- 0 11606 11584"/>
                  <a:gd name="T9" fmla="*/ T8 w 120"/>
                  <a:gd name="T10" fmla="+- 0 4596 4498"/>
                  <a:gd name="T11" fmla="*/ 4596 h 118"/>
                  <a:gd name="T12" fmla="+- 0 11624 11584"/>
                  <a:gd name="T13" fmla="*/ T12 w 120"/>
                  <a:gd name="T14" fmla="+- 0 4616 4498"/>
                  <a:gd name="T15" fmla="*/ 4616 h 118"/>
                  <a:gd name="T16" fmla="+- 0 11704 11584"/>
                  <a:gd name="T17" fmla="*/ T16 w 120"/>
                  <a:gd name="T18" fmla="+- 0 4538 4498"/>
                  <a:gd name="T19" fmla="*/ 4538 h 118"/>
                  <a:gd name="T20" fmla="+- 0 11664 11584"/>
                  <a:gd name="T21" fmla="*/ T20 w 120"/>
                  <a:gd name="T22" fmla="+- 0 4498 4498"/>
                  <a:gd name="T23" fmla="*/ 4498 h 1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20" h="118">
                    <a:moveTo>
                      <a:pt x="80" y="0"/>
                    </a:moveTo>
                    <a:lnTo>
                      <a:pt x="0" y="78"/>
                    </a:lnTo>
                    <a:lnTo>
                      <a:pt x="22" y="98"/>
                    </a:lnTo>
                    <a:lnTo>
                      <a:pt x="40" y="118"/>
                    </a:lnTo>
                    <a:lnTo>
                      <a:pt x="120" y="40"/>
                    </a:lnTo>
                    <a:lnTo>
                      <a:pt x="80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" name="Group 216"/>
            <p:cNvGrpSpPr>
              <a:grpSpLocks/>
            </p:cNvGrpSpPr>
            <p:nvPr/>
          </p:nvGrpSpPr>
          <p:grpSpPr bwMode="auto">
            <a:xfrm>
              <a:off x="11714" y="4368"/>
              <a:ext cx="120" cy="118"/>
              <a:chOff x="11714" y="4368"/>
              <a:chExt cx="120" cy="118"/>
            </a:xfrm>
          </p:grpSpPr>
          <p:sp>
            <p:nvSpPr>
              <p:cNvPr id="473" name="Freeform 217"/>
              <p:cNvSpPr>
                <a:spLocks/>
              </p:cNvSpPr>
              <p:nvPr/>
            </p:nvSpPr>
            <p:spPr bwMode="auto">
              <a:xfrm>
                <a:off x="11714" y="4368"/>
                <a:ext cx="120" cy="118"/>
              </a:xfrm>
              <a:custGeom>
                <a:avLst/>
                <a:gdLst>
                  <a:gd name="T0" fmla="+- 0 11794 11714"/>
                  <a:gd name="T1" fmla="*/ T0 w 120"/>
                  <a:gd name="T2" fmla="+- 0 4368 4368"/>
                  <a:gd name="T3" fmla="*/ 4368 h 118"/>
                  <a:gd name="T4" fmla="+- 0 11714 11714"/>
                  <a:gd name="T5" fmla="*/ T4 w 120"/>
                  <a:gd name="T6" fmla="+- 0 4446 4368"/>
                  <a:gd name="T7" fmla="*/ 4446 h 118"/>
                  <a:gd name="T8" fmla="+- 0 11754 11714"/>
                  <a:gd name="T9" fmla="*/ T8 w 120"/>
                  <a:gd name="T10" fmla="+- 0 4486 4368"/>
                  <a:gd name="T11" fmla="*/ 4486 h 118"/>
                  <a:gd name="T12" fmla="+- 0 11834 11714"/>
                  <a:gd name="T13" fmla="*/ T12 w 120"/>
                  <a:gd name="T14" fmla="+- 0 4408 4368"/>
                  <a:gd name="T15" fmla="*/ 4408 h 118"/>
                  <a:gd name="T16" fmla="+- 0 11794 11714"/>
                  <a:gd name="T17" fmla="*/ T16 w 120"/>
                  <a:gd name="T18" fmla="+- 0 4368 4368"/>
                  <a:gd name="T19" fmla="*/ 4368 h 1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0" h="118">
                    <a:moveTo>
                      <a:pt x="80" y="0"/>
                    </a:moveTo>
                    <a:lnTo>
                      <a:pt x="0" y="78"/>
                    </a:lnTo>
                    <a:lnTo>
                      <a:pt x="40" y="118"/>
                    </a:lnTo>
                    <a:lnTo>
                      <a:pt x="120" y="40"/>
                    </a:lnTo>
                    <a:lnTo>
                      <a:pt x="80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" name="Group 218"/>
            <p:cNvGrpSpPr>
              <a:grpSpLocks/>
            </p:cNvGrpSpPr>
            <p:nvPr/>
          </p:nvGrpSpPr>
          <p:grpSpPr bwMode="auto">
            <a:xfrm>
              <a:off x="11844" y="4300"/>
              <a:ext cx="56" cy="56"/>
              <a:chOff x="11844" y="4300"/>
              <a:chExt cx="56" cy="56"/>
            </a:xfrm>
          </p:grpSpPr>
          <p:sp>
            <p:nvSpPr>
              <p:cNvPr id="472" name="Freeform 219"/>
              <p:cNvSpPr>
                <a:spLocks/>
              </p:cNvSpPr>
              <p:nvPr/>
            </p:nvSpPr>
            <p:spPr bwMode="auto">
              <a:xfrm>
                <a:off x="11844" y="4300"/>
                <a:ext cx="56" cy="56"/>
              </a:xfrm>
              <a:custGeom>
                <a:avLst/>
                <a:gdLst>
                  <a:gd name="T0" fmla="+- 0 11860 11844"/>
                  <a:gd name="T1" fmla="*/ T0 w 56"/>
                  <a:gd name="T2" fmla="+- 0 4300 4300"/>
                  <a:gd name="T3" fmla="*/ 4300 h 56"/>
                  <a:gd name="T4" fmla="+- 0 11844 11844"/>
                  <a:gd name="T5" fmla="*/ T4 w 56"/>
                  <a:gd name="T6" fmla="+- 0 4316 4300"/>
                  <a:gd name="T7" fmla="*/ 4316 h 56"/>
                  <a:gd name="T8" fmla="+- 0 11884 11844"/>
                  <a:gd name="T9" fmla="*/ T8 w 56"/>
                  <a:gd name="T10" fmla="+- 0 4356 4300"/>
                  <a:gd name="T11" fmla="*/ 4356 h 56"/>
                  <a:gd name="T12" fmla="+- 0 11900 11844"/>
                  <a:gd name="T13" fmla="*/ T12 w 56"/>
                  <a:gd name="T14" fmla="+- 0 4340 4300"/>
                  <a:gd name="T15" fmla="*/ 4340 h 56"/>
                  <a:gd name="T16" fmla="+- 0 11860 11844"/>
                  <a:gd name="T17" fmla="*/ T16 w 56"/>
                  <a:gd name="T18" fmla="+- 0 4300 4300"/>
                  <a:gd name="T19" fmla="*/ 4300 h 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6" h="56">
                    <a:moveTo>
                      <a:pt x="16" y="0"/>
                    </a:moveTo>
                    <a:lnTo>
                      <a:pt x="0" y="16"/>
                    </a:lnTo>
                    <a:lnTo>
                      <a:pt x="40" y="56"/>
                    </a:lnTo>
                    <a:lnTo>
                      <a:pt x="56" y="40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" name="Group 220"/>
            <p:cNvGrpSpPr>
              <a:grpSpLocks/>
            </p:cNvGrpSpPr>
            <p:nvPr/>
          </p:nvGrpSpPr>
          <p:grpSpPr bwMode="auto">
            <a:xfrm>
              <a:off x="11860" y="4292"/>
              <a:ext cx="46" cy="28"/>
              <a:chOff x="11860" y="4292"/>
              <a:chExt cx="46" cy="28"/>
            </a:xfrm>
          </p:grpSpPr>
          <p:sp>
            <p:nvSpPr>
              <p:cNvPr id="471" name="Freeform 221"/>
              <p:cNvSpPr>
                <a:spLocks/>
              </p:cNvSpPr>
              <p:nvPr/>
            </p:nvSpPr>
            <p:spPr bwMode="auto">
              <a:xfrm>
                <a:off x="11860" y="4292"/>
                <a:ext cx="46" cy="28"/>
              </a:xfrm>
              <a:custGeom>
                <a:avLst/>
                <a:gdLst>
                  <a:gd name="T0" fmla="+- 0 11892 11860"/>
                  <a:gd name="T1" fmla="*/ T0 w 46"/>
                  <a:gd name="T2" fmla="+- 0 4292 4292"/>
                  <a:gd name="T3" fmla="*/ 4292 h 28"/>
                  <a:gd name="T4" fmla="+- 0 11872 11860"/>
                  <a:gd name="T5" fmla="*/ T4 w 46"/>
                  <a:gd name="T6" fmla="+- 0 4292 4292"/>
                  <a:gd name="T7" fmla="*/ 4292 h 28"/>
                  <a:gd name="T8" fmla="+- 0 11860 11860"/>
                  <a:gd name="T9" fmla="*/ T8 w 46"/>
                  <a:gd name="T10" fmla="+- 0 4300 4292"/>
                  <a:gd name="T11" fmla="*/ 4300 h 28"/>
                  <a:gd name="T12" fmla="+- 0 11880 11860"/>
                  <a:gd name="T13" fmla="*/ T12 w 46"/>
                  <a:gd name="T14" fmla="+- 0 4320 4292"/>
                  <a:gd name="T15" fmla="*/ 4320 h 28"/>
                  <a:gd name="T16" fmla="+- 0 11906 11860"/>
                  <a:gd name="T17" fmla="*/ T16 w 46"/>
                  <a:gd name="T18" fmla="+- 0 4310 4292"/>
                  <a:gd name="T19" fmla="*/ 4310 h 28"/>
                  <a:gd name="T20" fmla="+- 0 11902 11860"/>
                  <a:gd name="T21" fmla="*/ T20 w 46"/>
                  <a:gd name="T22" fmla="+- 0 4300 4292"/>
                  <a:gd name="T23" fmla="*/ 4300 h 28"/>
                  <a:gd name="T24" fmla="+- 0 11892 11860"/>
                  <a:gd name="T25" fmla="*/ T24 w 46"/>
                  <a:gd name="T26" fmla="+- 0 4292 4292"/>
                  <a:gd name="T27" fmla="*/ 4292 h 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46" h="28">
                    <a:moveTo>
                      <a:pt x="32" y="0"/>
                    </a:moveTo>
                    <a:lnTo>
                      <a:pt x="12" y="0"/>
                    </a:lnTo>
                    <a:lnTo>
                      <a:pt x="0" y="8"/>
                    </a:lnTo>
                    <a:lnTo>
                      <a:pt x="20" y="28"/>
                    </a:lnTo>
                    <a:lnTo>
                      <a:pt x="46" y="18"/>
                    </a:lnTo>
                    <a:lnTo>
                      <a:pt x="42" y="8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" name="Group 222"/>
            <p:cNvGrpSpPr>
              <a:grpSpLocks/>
            </p:cNvGrpSpPr>
            <p:nvPr/>
          </p:nvGrpSpPr>
          <p:grpSpPr bwMode="auto">
            <a:xfrm>
              <a:off x="11854" y="4310"/>
              <a:ext cx="86" cy="104"/>
              <a:chOff x="11854" y="4310"/>
              <a:chExt cx="86" cy="104"/>
            </a:xfrm>
          </p:grpSpPr>
          <p:sp>
            <p:nvSpPr>
              <p:cNvPr id="470" name="Freeform 223"/>
              <p:cNvSpPr>
                <a:spLocks/>
              </p:cNvSpPr>
              <p:nvPr/>
            </p:nvSpPr>
            <p:spPr bwMode="auto">
              <a:xfrm>
                <a:off x="11854" y="4310"/>
                <a:ext cx="86" cy="104"/>
              </a:xfrm>
              <a:custGeom>
                <a:avLst/>
                <a:gdLst>
                  <a:gd name="T0" fmla="+- 0 11906 11854"/>
                  <a:gd name="T1" fmla="*/ T0 w 86"/>
                  <a:gd name="T2" fmla="+- 0 4310 4310"/>
                  <a:gd name="T3" fmla="*/ 4310 h 104"/>
                  <a:gd name="T4" fmla="+- 0 11880 11854"/>
                  <a:gd name="T5" fmla="*/ T4 w 86"/>
                  <a:gd name="T6" fmla="+- 0 4320 4310"/>
                  <a:gd name="T7" fmla="*/ 4320 h 104"/>
                  <a:gd name="T8" fmla="+- 0 11854 11854"/>
                  <a:gd name="T9" fmla="*/ T8 w 86"/>
                  <a:gd name="T10" fmla="+- 0 4332 4310"/>
                  <a:gd name="T11" fmla="*/ 4332 h 104"/>
                  <a:gd name="T12" fmla="+- 0 11888 11854"/>
                  <a:gd name="T13" fmla="*/ T12 w 86"/>
                  <a:gd name="T14" fmla="+- 0 4414 4310"/>
                  <a:gd name="T15" fmla="*/ 4414 h 104"/>
                  <a:gd name="T16" fmla="+- 0 11914 11854"/>
                  <a:gd name="T17" fmla="*/ T16 w 86"/>
                  <a:gd name="T18" fmla="+- 0 4404 4310"/>
                  <a:gd name="T19" fmla="*/ 4404 h 104"/>
                  <a:gd name="T20" fmla="+- 0 11940 11854"/>
                  <a:gd name="T21" fmla="*/ T20 w 86"/>
                  <a:gd name="T22" fmla="+- 0 4392 4310"/>
                  <a:gd name="T23" fmla="*/ 4392 h 104"/>
                  <a:gd name="T24" fmla="+- 0 11906 11854"/>
                  <a:gd name="T25" fmla="*/ T24 w 86"/>
                  <a:gd name="T26" fmla="+- 0 4310 4310"/>
                  <a:gd name="T27" fmla="*/ 4310 h 10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86" h="104">
                    <a:moveTo>
                      <a:pt x="52" y="0"/>
                    </a:moveTo>
                    <a:lnTo>
                      <a:pt x="26" y="10"/>
                    </a:lnTo>
                    <a:lnTo>
                      <a:pt x="0" y="22"/>
                    </a:lnTo>
                    <a:lnTo>
                      <a:pt x="34" y="104"/>
                    </a:lnTo>
                    <a:lnTo>
                      <a:pt x="60" y="94"/>
                    </a:lnTo>
                    <a:lnTo>
                      <a:pt x="86" y="82"/>
                    </a:lnTo>
                    <a:lnTo>
                      <a:pt x="52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" name="Group 224"/>
            <p:cNvGrpSpPr>
              <a:grpSpLocks/>
            </p:cNvGrpSpPr>
            <p:nvPr/>
          </p:nvGrpSpPr>
          <p:grpSpPr bwMode="auto">
            <a:xfrm>
              <a:off x="11914" y="4460"/>
              <a:ext cx="94" cy="124"/>
              <a:chOff x="11914" y="4460"/>
              <a:chExt cx="94" cy="124"/>
            </a:xfrm>
          </p:grpSpPr>
          <p:sp>
            <p:nvSpPr>
              <p:cNvPr id="469" name="Freeform 225"/>
              <p:cNvSpPr>
                <a:spLocks/>
              </p:cNvSpPr>
              <p:nvPr/>
            </p:nvSpPr>
            <p:spPr bwMode="auto">
              <a:xfrm>
                <a:off x="11914" y="4460"/>
                <a:ext cx="94" cy="124"/>
              </a:xfrm>
              <a:custGeom>
                <a:avLst/>
                <a:gdLst>
                  <a:gd name="T0" fmla="+- 0 11966 11914"/>
                  <a:gd name="T1" fmla="*/ T0 w 94"/>
                  <a:gd name="T2" fmla="+- 0 4460 4460"/>
                  <a:gd name="T3" fmla="*/ 4460 h 124"/>
                  <a:gd name="T4" fmla="+- 0 11914 11914"/>
                  <a:gd name="T5" fmla="*/ T4 w 94"/>
                  <a:gd name="T6" fmla="+- 0 4480 4460"/>
                  <a:gd name="T7" fmla="*/ 4480 h 124"/>
                  <a:gd name="T8" fmla="+- 0 11956 11914"/>
                  <a:gd name="T9" fmla="*/ T8 w 94"/>
                  <a:gd name="T10" fmla="+- 0 4584 4460"/>
                  <a:gd name="T11" fmla="*/ 4584 h 124"/>
                  <a:gd name="T12" fmla="+- 0 12008 11914"/>
                  <a:gd name="T13" fmla="*/ T12 w 94"/>
                  <a:gd name="T14" fmla="+- 0 4564 4460"/>
                  <a:gd name="T15" fmla="*/ 4564 h 124"/>
                  <a:gd name="T16" fmla="+- 0 11966 11914"/>
                  <a:gd name="T17" fmla="*/ T16 w 94"/>
                  <a:gd name="T18" fmla="+- 0 4460 4460"/>
                  <a:gd name="T19" fmla="*/ 4460 h 1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94" h="124">
                    <a:moveTo>
                      <a:pt x="52" y="0"/>
                    </a:moveTo>
                    <a:lnTo>
                      <a:pt x="0" y="20"/>
                    </a:lnTo>
                    <a:lnTo>
                      <a:pt x="42" y="124"/>
                    </a:lnTo>
                    <a:lnTo>
                      <a:pt x="94" y="104"/>
                    </a:lnTo>
                    <a:lnTo>
                      <a:pt x="52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" name="Group 226"/>
            <p:cNvGrpSpPr>
              <a:grpSpLocks/>
            </p:cNvGrpSpPr>
            <p:nvPr/>
          </p:nvGrpSpPr>
          <p:grpSpPr bwMode="auto">
            <a:xfrm>
              <a:off x="11982" y="4630"/>
              <a:ext cx="94" cy="124"/>
              <a:chOff x="11982" y="4630"/>
              <a:chExt cx="94" cy="124"/>
            </a:xfrm>
          </p:grpSpPr>
          <p:sp>
            <p:nvSpPr>
              <p:cNvPr id="468" name="Freeform 227"/>
              <p:cNvSpPr>
                <a:spLocks/>
              </p:cNvSpPr>
              <p:nvPr/>
            </p:nvSpPr>
            <p:spPr bwMode="auto">
              <a:xfrm>
                <a:off x="11982" y="4630"/>
                <a:ext cx="94" cy="124"/>
              </a:xfrm>
              <a:custGeom>
                <a:avLst/>
                <a:gdLst>
                  <a:gd name="T0" fmla="+- 0 12034 11982"/>
                  <a:gd name="T1" fmla="*/ T0 w 94"/>
                  <a:gd name="T2" fmla="+- 0 4630 4630"/>
                  <a:gd name="T3" fmla="*/ 4630 h 124"/>
                  <a:gd name="T4" fmla="+- 0 12008 11982"/>
                  <a:gd name="T5" fmla="*/ T4 w 94"/>
                  <a:gd name="T6" fmla="+- 0 4640 4630"/>
                  <a:gd name="T7" fmla="*/ 4640 h 124"/>
                  <a:gd name="T8" fmla="+- 0 11982 11982"/>
                  <a:gd name="T9" fmla="*/ T8 w 94"/>
                  <a:gd name="T10" fmla="+- 0 4652 4630"/>
                  <a:gd name="T11" fmla="*/ 4652 h 124"/>
                  <a:gd name="T12" fmla="+- 0 12024 11982"/>
                  <a:gd name="T13" fmla="*/ T12 w 94"/>
                  <a:gd name="T14" fmla="+- 0 4754 4630"/>
                  <a:gd name="T15" fmla="*/ 4754 h 124"/>
                  <a:gd name="T16" fmla="+- 0 12076 11982"/>
                  <a:gd name="T17" fmla="*/ T16 w 94"/>
                  <a:gd name="T18" fmla="+- 0 4734 4630"/>
                  <a:gd name="T19" fmla="*/ 4734 h 124"/>
                  <a:gd name="T20" fmla="+- 0 12034 11982"/>
                  <a:gd name="T21" fmla="*/ T20 w 94"/>
                  <a:gd name="T22" fmla="+- 0 4630 4630"/>
                  <a:gd name="T23" fmla="*/ 4630 h 1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94" h="124">
                    <a:moveTo>
                      <a:pt x="52" y="0"/>
                    </a:moveTo>
                    <a:lnTo>
                      <a:pt x="26" y="10"/>
                    </a:lnTo>
                    <a:lnTo>
                      <a:pt x="0" y="22"/>
                    </a:lnTo>
                    <a:lnTo>
                      <a:pt x="42" y="124"/>
                    </a:lnTo>
                    <a:lnTo>
                      <a:pt x="94" y="104"/>
                    </a:lnTo>
                    <a:lnTo>
                      <a:pt x="52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8" name="Group 228"/>
            <p:cNvGrpSpPr>
              <a:grpSpLocks/>
            </p:cNvGrpSpPr>
            <p:nvPr/>
          </p:nvGrpSpPr>
          <p:grpSpPr bwMode="auto">
            <a:xfrm>
              <a:off x="12050" y="4800"/>
              <a:ext cx="94" cy="126"/>
              <a:chOff x="12050" y="4800"/>
              <a:chExt cx="94" cy="126"/>
            </a:xfrm>
          </p:grpSpPr>
          <p:sp>
            <p:nvSpPr>
              <p:cNvPr id="467" name="Freeform 229"/>
              <p:cNvSpPr>
                <a:spLocks/>
              </p:cNvSpPr>
              <p:nvPr/>
            </p:nvSpPr>
            <p:spPr bwMode="auto">
              <a:xfrm>
                <a:off x="12050" y="4800"/>
                <a:ext cx="94" cy="126"/>
              </a:xfrm>
              <a:custGeom>
                <a:avLst/>
                <a:gdLst>
                  <a:gd name="T0" fmla="+- 0 12104 12050"/>
                  <a:gd name="T1" fmla="*/ T0 w 94"/>
                  <a:gd name="T2" fmla="+- 0 4800 4800"/>
                  <a:gd name="T3" fmla="*/ 4800 h 126"/>
                  <a:gd name="T4" fmla="+- 0 12076 12050"/>
                  <a:gd name="T5" fmla="*/ T4 w 94"/>
                  <a:gd name="T6" fmla="+- 0 4812 4800"/>
                  <a:gd name="T7" fmla="*/ 4812 h 126"/>
                  <a:gd name="T8" fmla="+- 0 12050 12050"/>
                  <a:gd name="T9" fmla="*/ T8 w 94"/>
                  <a:gd name="T10" fmla="+- 0 4822 4800"/>
                  <a:gd name="T11" fmla="*/ 4822 h 126"/>
                  <a:gd name="T12" fmla="+- 0 12092 12050"/>
                  <a:gd name="T13" fmla="*/ T12 w 94"/>
                  <a:gd name="T14" fmla="+- 0 4926 4800"/>
                  <a:gd name="T15" fmla="*/ 4926 h 126"/>
                  <a:gd name="T16" fmla="+- 0 12118 12050"/>
                  <a:gd name="T17" fmla="*/ T16 w 94"/>
                  <a:gd name="T18" fmla="+- 0 4914 4800"/>
                  <a:gd name="T19" fmla="*/ 4914 h 126"/>
                  <a:gd name="T20" fmla="+- 0 12144 12050"/>
                  <a:gd name="T21" fmla="*/ T20 w 94"/>
                  <a:gd name="T22" fmla="+- 0 4904 4800"/>
                  <a:gd name="T23" fmla="*/ 4904 h 126"/>
                  <a:gd name="T24" fmla="+- 0 12104 12050"/>
                  <a:gd name="T25" fmla="*/ T24 w 94"/>
                  <a:gd name="T26" fmla="+- 0 4800 4800"/>
                  <a:gd name="T27" fmla="*/ 4800 h 1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94" h="126">
                    <a:moveTo>
                      <a:pt x="54" y="0"/>
                    </a:moveTo>
                    <a:lnTo>
                      <a:pt x="26" y="12"/>
                    </a:lnTo>
                    <a:lnTo>
                      <a:pt x="0" y="22"/>
                    </a:lnTo>
                    <a:lnTo>
                      <a:pt x="42" y="126"/>
                    </a:lnTo>
                    <a:lnTo>
                      <a:pt x="68" y="114"/>
                    </a:lnTo>
                    <a:lnTo>
                      <a:pt x="94" y="104"/>
                    </a:lnTo>
                    <a:lnTo>
                      <a:pt x="54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9" name="Group 230"/>
            <p:cNvGrpSpPr>
              <a:grpSpLocks/>
            </p:cNvGrpSpPr>
            <p:nvPr/>
          </p:nvGrpSpPr>
          <p:grpSpPr bwMode="auto">
            <a:xfrm>
              <a:off x="12118" y="4972"/>
              <a:ext cx="94" cy="124"/>
              <a:chOff x="12118" y="4972"/>
              <a:chExt cx="94" cy="124"/>
            </a:xfrm>
          </p:grpSpPr>
          <p:sp>
            <p:nvSpPr>
              <p:cNvPr id="466" name="Freeform 231"/>
              <p:cNvSpPr>
                <a:spLocks/>
              </p:cNvSpPr>
              <p:nvPr/>
            </p:nvSpPr>
            <p:spPr bwMode="auto">
              <a:xfrm>
                <a:off x="12118" y="4972"/>
                <a:ext cx="94" cy="124"/>
              </a:xfrm>
              <a:custGeom>
                <a:avLst/>
                <a:gdLst>
                  <a:gd name="T0" fmla="+- 0 12172 12118"/>
                  <a:gd name="T1" fmla="*/ T0 w 94"/>
                  <a:gd name="T2" fmla="+- 0 4972 4972"/>
                  <a:gd name="T3" fmla="*/ 4972 h 124"/>
                  <a:gd name="T4" fmla="+- 0 12146 12118"/>
                  <a:gd name="T5" fmla="*/ T4 w 94"/>
                  <a:gd name="T6" fmla="+- 0 4982 4972"/>
                  <a:gd name="T7" fmla="*/ 4982 h 124"/>
                  <a:gd name="T8" fmla="+- 0 12118 12118"/>
                  <a:gd name="T9" fmla="*/ T8 w 94"/>
                  <a:gd name="T10" fmla="+- 0 4992 4972"/>
                  <a:gd name="T11" fmla="*/ 4992 h 124"/>
                  <a:gd name="T12" fmla="+- 0 12160 12118"/>
                  <a:gd name="T13" fmla="*/ T12 w 94"/>
                  <a:gd name="T14" fmla="+- 0 5096 4972"/>
                  <a:gd name="T15" fmla="*/ 5096 h 124"/>
                  <a:gd name="T16" fmla="+- 0 12212 12118"/>
                  <a:gd name="T17" fmla="*/ T16 w 94"/>
                  <a:gd name="T18" fmla="+- 0 5076 4972"/>
                  <a:gd name="T19" fmla="*/ 5076 h 124"/>
                  <a:gd name="T20" fmla="+- 0 12172 12118"/>
                  <a:gd name="T21" fmla="*/ T20 w 94"/>
                  <a:gd name="T22" fmla="+- 0 4972 4972"/>
                  <a:gd name="T23" fmla="*/ 4972 h 1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94" h="124">
                    <a:moveTo>
                      <a:pt x="54" y="0"/>
                    </a:moveTo>
                    <a:lnTo>
                      <a:pt x="28" y="10"/>
                    </a:lnTo>
                    <a:lnTo>
                      <a:pt x="0" y="20"/>
                    </a:lnTo>
                    <a:lnTo>
                      <a:pt x="42" y="124"/>
                    </a:lnTo>
                    <a:lnTo>
                      <a:pt x="94" y="104"/>
                    </a:lnTo>
                    <a:lnTo>
                      <a:pt x="54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20" name="Group 232"/>
            <p:cNvGrpSpPr>
              <a:grpSpLocks/>
            </p:cNvGrpSpPr>
            <p:nvPr/>
          </p:nvGrpSpPr>
          <p:grpSpPr bwMode="auto">
            <a:xfrm>
              <a:off x="12186" y="5142"/>
              <a:ext cx="96" cy="124"/>
              <a:chOff x="12186" y="5142"/>
              <a:chExt cx="96" cy="124"/>
            </a:xfrm>
          </p:grpSpPr>
          <p:sp>
            <p:nvSpPr>
              <p:cNvPr id="465" name="Freeform 233"/>
              <p:cNvSpPr>
                <a:spLocks/>
              </p:cNvSpPr>
              <p:nvPr/>
            </p:nvSpPr>
            <p:spPr bwMode="auto">
              <a:xfrm>
                <a:off x="12186" y="5142"/>
                <a:ext cx="96" cy="124"/>
              </a:xfrm>
              <a:custGeom>
                <a:avLst/>
                <a:gdLst>
                  <a:gd name="T0" fmla="+- 0 12240 12186"/>
                  <a:gd name="T1" fmla="*/ T0 w 96"/>
                  <a:gd name="T2" fmla="+- 0 5142 5142"/>
                  <a:gd name="T3" fmla="*/ 5142 h 124"/>
                  <a:gd name="T4" fmla="+- 0 12214 12186"/>
                  <a:gd name="T5" fmla="*/ T4 w 96"/>
                  <a:gd name="T6" fmla="+- 0 5152 5142"/>
                  <a:gd name="T7" fmla="*/ 5152 h 124"/>
                  <a:gd name="T8" fmla="+- 0 12186 12186"/>
                  <a:gd name="T9" fmla="*/ T8 w 96"/>
                  <a:gd name="T10" fmla="+- 0 5164 5142"/>
                  <a:gd name="T11" fmla="*/ 5164 h 124"/>
                  <a:gd name="T12" fmla="+- 0 12228 12186"/>
                  <a:gd name="T13" fmla="*/ T12 w 96"/>
                  <a:gd name="T14" fmla="+- 0 5266 5142"/>
                  <a:gd name="T15" fmla="*/ 5266 h 124"/>
                  <a:gd name="T16" fmla="+- 0 12254 12186"/>
                  <a:gd name="T17" fmla="*/ T16 w 96"/>
                  <a:gd name="T18" fmla="+- 0 5256 5142"/>
                  <a:gd name="T19" fmla="*/ 5256 h 124"/>
                  <a:gd name="T20" fmla="+- 0 12282 12186"/>
                  <a:gd name="T21" fmla="*/ T20 w 96"/>
                  <a:gd name="T22" fmla="+- 0 5246 5142"/>
                  <a:gd name="T23" fmla="*/ 5246 h 124"/>
                  <a:gd name="T24" fmla="+- 0 12240 12186"/>
                  <a:gd name="T25" fmla="*/ T24 w 96"/>
                  <a:gd name="T26" fmla="+- 0 5142 5142"/>
                  <a:gd name="T27" fmla="*/ 5142 h 1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96" h="124">
                    <a:moveTo>
                      <a:pt x="54" y="0"/>
                    </a:moveTo>
                    <a:lnTo>
                      <a:pt x="28" y="10"/>
                    </a:lnTo>
                    <a:lnTo>
                      <a:pt x="0" y="22"/>
                    </a:lnTo>
                    <a:lnTo>
                      <a:pt x="42" y="124"/>
                    </a:lnTo>
                    <a:lnTo>
                      <a:pt x="68" y="114"/>
                    </a:lnTo>
                    <a:lnTo>
                      <a:pt x="96" y="104"/>
                    </a:lnTo>
                    <a:lnTo>
                      <a:pt x="54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21" name="Group 234"/>
            <p:cNvGrpSpPr>
              <a:grpSpLocks/>
            </p:cNvGrpSpPr>
            <p:nvPr/>
          </p:nvGrpSpPr>
          <p:grpSpPr bwMode="auto">
            <a:xfrm>
              <a:off x="12256" y="5312"/>
              <a:ext cx="94" cy="126"/>
              <a:chOff x="12256" y="5312"/>
              <a:chExt cx="94" cy="126"/>
            </a:xfrm>
          </p:grpSpPr>
          <p:sp>
            <p:nvSpPr>
              <p:cNvPr id="464" name="Freeform 235"/>
              <p:cNvSpPr>
                <a:spLocks/>
              </p:cNvSpPr>
              <p:nvPr/>
            </p:nvSpPr>
            <p:spPr bwMode="auto">
              <a:xfrm>
                <a:off x="12256" y="5312"/>
                <a:ext cx="94" cy="126"/>
              </a:xfrm>
              <a:custGeom>
                <a:avLst/>
                <a:gdLst>
                  <a:gd name="T0" fmla="+- 0 12308 12256"/>
                  <a:gd name="T1" fmla="*/ T0 w 94"/>
                  <a:gd name="T2" fmla="+- 0 5312 5312"/>
                  <a:gd name="T3" fmla="*/ 5312 h 126"/>
                  <a:gd name="T4" fmla="+- 0 12282 12256"/>
                  <a:gd name="T5" fmla="*/ T4 w 94"/>
                  <a:gd name="T6" fmla="+- 0 5322 5312"/>
                  <a:gd name="T7" fmla="*/ 5322 h 126"/>
                  <a:gd name="T8" fmla="+- 0 12256 12256"/>
                  <a:gd name="T9" fmla="*/ T8 w 94"/>
                  <a:gd name="T10" fmla="+- 0 5334 5312"/>
                  <a:gd name="T11" fmla="*/ 5334 h 126"/>
                  <a:gd name="T12" fmla="+- 0 12296 12256"/>
                  <a:gd name="T13" fmla="*/ T12 w 94"/>
                  <a:gd name="T14" fmla="+- 0 5438 5312"/>
                  <a:gd name="T15" fmla="*/ 5438 h 126"/>
                  <a:gd name="T16" fmla="+- 0 12322 12256"/>
                  <a:gd name="T17" fmla="*/ T16 w 94"/>
                  <a:gd name="T18" fmla="+- 0 5426 5312"/>
                  <a:gd name="T19" fmla="*/ 5426 h 126"/>
                  <a:gd name="T20" fmla="+- 0 12350 12256"/>
                  <a:gd name="T21" fmla="*/ T20 w 94"/>
                  <a:gd name="T22" fmla="+- 0 5416 5312"/>
                  <a:gd name="T23" fmla="*/ 5416 h 126"/>
                  <a:gd name="T24" fmla="+- 0 12308 12256"/>
                  <a:gd name="T25" fmla="*/ T24 w 94"/>
                  <a:gd name="T26" fmla="+- 0 5312 5312"/>
                  <a:gd name="T27" fmla="*/ 5312 h 1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94" h="126">
                    <a:moveTo>
                      <a:pt x="52" y="0"/>
                    </a:moveTo>
                    <a:lnTo>
                      <a:pt x="26" y="10"/>
                    </a:lnTo>
                    <a:lnTo>
                      <a:pt x="0" y="22"/>
                    </a:lnTo>
                    <a:lnTo>
                      <a:pt x="40" y="126"/>
                    </a:lnTo>
                    <a:lnTo>
                      <a:pt x="66" y="114"/>
                    </a:lnTo>
                    <a:lnTo>
                      <a:pt x="94" y="104"/>
                    </a:lnTo>
                    <a:lnTo>
                      <a:pt x="52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22" name="Group 236"/>
            <p:cNvGrpSpPr>
              <a:grpSpLocks/>
            </p:cNvGrpSpPr>
            <p:nvPr/>
          </p:nvGrpSpPr>
          <p:grpSpPr bwMode="auto">
            <a:xfrm>
              <a:off x="12324" y="5482"/>
              <a:ext cx="94" cy="126"/>
              <a:chOff x="12324" y="5482"/>
              <a:chExt cx="94" cy="126"/>
            </a:xfrm>
          </p:grpSpPr>
          <p:sp>
            <p:nvSpPr>
              <p:cNvPr id="463" name="Freeform 237"/>
              <p:cNvSpPr>
                <a:spLocks/>
              </p:cNvSpPr>
              <p:nvPr/>
            </p:nvSpPr>
            <p:spPr bwMode="auto">
              <a:xfrm>
                <a:off x="12324" y="5482"/>
                <a:ext cx="94" cy="126"/>
              </a:xfrm>
              <a:custGeom>
                <a:avLst/>
                <a:gdLst>
                  <a:gd name="T0" fmla="+- 0 12376 12324"/>
                  <a:gd name="T1" fmla="*/ T0 w 94"/>
                  <a:gd name="T2" fmla="+- 0 5482 5482"/>
                  <a:gd name="T3" fmla="*/ 5482 h 126"/>
                  <a:gd name="T4" fmla="+- 0 12350 12324"/>
                  <a:gd name="T5" fmla="*/ T4 w 94"/>
                  <a:gd name="T6" fmla="+- 0 5494 5482"/>
                  <a:gd name="T7" fmla="*/ 5494 h 126"/>
                  <a:gd name="T8" fmla="+- 0 12324 12324"/>
                  <a:gd name="T9" fmla="*/ T8 w 94"/>
                  <a:gd name="T10" fmla="+- 0 5504 5482"/>
                  <a:gd name="T11" fmla="*/ 5504 h 126"/>
                  <a:gd name="T12" fmla="+- 0 12364 12324"/>
                  <a:gd name="T13" fmla="*/ T12 w 94"/>
                  <a:gd name="T14" fmla="+- 0 5608 5482"/>
                  <a:gd name="T15" fmla="*/ 5608 h 126"/>
                  <a:gd name="T16" fmla="+- 0 12392 12324"/>
                  <a:gd name="T17" fmla="*/ T16 w 94"/>
                  <a:gd name="T18" fmla="+- 0 5598 5482"/>
                  <a:gd name="T19" fmla="*/ 5598 h 126"/>
                  <a:gd name="T20" fmla="+- 0 12418 12324"/>
                  <a:gd name="T21" fmla="*/ T20 w 94"/>
                  <a:gd name="T22" fmla="+- 0 5586 5482"/>
                  <a:gd name="T23" fmla="*/ 5586 h 126"/>
                  <a:gd name="T24" fmla="+- 0 12376 12324"/>
                  <a:gd name="T25" fmla="*/ T24 w 94"/>
                  <a:gd name="T26" fmla="+- 0 5482 5482"/>
                  <a:gd name="T27" fmla="*/ 5482 h 1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94" h="126">
                    <a:moveTo>
                      <a:pt x="52" y="0"/>
                    </a:moveTo>
                    <a:lnTo>
                      <a:pt x="26" y="12"/>
                    </a:lnTo>
                    <a:lnTo>
                      <a:pt x="0" y="22"/>
                    </a:lnTo>
                    <a:lnTo>
                      <a:pt x="40" y="126"/>
                    </a:lnTo>
                    <a:lnTo>
                      <a:pt x="68" y="116"/>
                    </a:lnTo>
                    <a:lnTo>
                      <a:pt x="94" y="104"/>
                    </a:lnTo>
                    <a:lnTo>
                      <a:pt x="52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23" name="Group 238"/>
            <p:cNvGrpSpPr>
              <a:grpSpLocks/>
            </p:cNvGrpSpPr>
            <p:nvPr/>
          </p:nvGrpSpPr>
          <p:grpSpPr bwMode="auto">
            <a:xfrm>
              <a:off x="12392" y="5654"/>
              <a:ext cx="94" cy="124"/>
              <a:chOff x="12392" y="5654"/>
              <a:chExt cx="94" cy="124"/>
            </a:xfrm>
          </p:grpSpPr>
          <p:sp>
            <p:nvSpPr>
              <p:cNvPr id="462" name="Freeform 239"/>
              <p:cNvSpPr>
                <a:spLocks/>
              </p:cNvSpPr>
              <p:nvPr/>
            </p:nvSpPr>
            <p:spPr bwMode="auto">
              <a:xfrm>
                <a:off x="12392" y="5654"/>
                <a:ext cx="94" cy="124"/>
              </a:xfrm>
              <a:custGeom>
                <a:avLst/>
                <a:gdLst>
                  <a:gd name="T0" fmla="+- 0 12444 12392"/>
                  <a:gd name="T1" fmla="*/ T0 w 94"/>
                  <a:gd name="T2" fmla="+- 0 5654 5654"/>
                  <a:gd name="T3" fmla="*/ 5654 h 124"/>
                  <a:gd name="T4" fmla="+- 0 12392 12392"/>
                  <a:gd name="T5" fmla="*/ T4 w 94"/>
                  <a:gd name="T6" fmla="+- 0 5674 5654"/>
                  <a:gd name="T7" fmla="*/ 5674 h 124"/>
                  <a:gd name="T8" fmla="+- 0 12434 12392"/>
                  <a:gd name="T9" fmla="*/ T8 w 94"/>
                  <a:gd name="T10" fmla="+- 0 5778 5654"/>
                  <a:gd name="T11" fmla="*/ 5778 h 124"/>
                  <a:gd name="T12" fmla="+- 0 12486 12392"/>
                  <a:gd name="T13" fmla="*/ T12 w 94"/>
                  <a:gd name="T14" fmla="+- 0 5758 5654"/>
                  <a:gd name="T15" fmla="*/ 5758 h 124"/>
                  <a:gd name="T16" fmla="+- 0 12444 12392"/>
                  <a:gd name="T17" fmla="*/ T16 w 94"/>
                  <a:gd name="T18" fmla="+- 0 5654 5654"/>
                  <a:gd name="T19" fmla="*/ 5654 h 1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94" h="124">
                    <a:moveTo>
                      <a:pt x="52" y="0"/>
                    </a:moveTo>
                    <a:lnTo>
                      <a:pt x="0" y="20"/>
                    </a:lnTo>
                    <a:lnTo>
                      <a:pt x="42" y="124"/>
                    </a:lnTo>
                    <a:lnTo>
                      <a:pt x="94" y="104"/>
                    </a:lnTo>
                    <a:lnTo>
                      <a:pt x="52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24" name="Group 240"/>
            <p:cNvGrpSpPr>
              <a:grpSpLocks/>
            </p:cNvGrpSpPr>
            <p:nvPr/>
          </p:nvGrpSpPr>
          <p:grpSpPr bwMode="auto">
            <a:xfrm>
              <a:off x="12460" y="5824"/>
              <a:ext cx="94" cy="124"/>
              <a:chOff x="12460" y="5824"/>
              <a:chExt cx="94" cy="124"/>
            </a:xfrm>
          </p:grpSpPr>
          <p:sp>
            <p:nvSpPr>
              <p:cNvPr id="461" name="Freeform 241"/>
              <p:cNvSpPr>
                <a:spLocks/>
              </p:cNvSpPr>
              <p:nvPr/>
            </p:nvSpPr>
            <p:spPr bwMode="auto">
              <a:xfrm>
                <a:off x="12460" y="5824"/>
                <a:ext cx="94" cy="124"/>
              </a:xfrm>
              <a:custGeom>
                <a:avLst/>
                <a:gdLst>
                  <a:gd name="T0" fmla="+- 0 12512 12460"/>
                  <a:gd name="T1" fmla="*/ T0 w 94"/>
                  <a:gd name="T2" fmla="+- 0 5824 5824"/>
                  <a:gd name="T3" fmla="*/ 5824 h 124"/>
                  <a:gd name="T4" fmla="+- 0 12486 12460"/>
                  <a:gd name="T5" fmla="*/ T4 w 94"/>
                  <a:gd name="T6" fmla="+- 0 5834 5824"/>
                  <a:gd name="T7" fmla="*/ 5834 h 124"/>
                  <a:gd name="T8" fmla="+- 0 12460 12460"/>
                  <a:gd name="T9" fmla="*/ T8 w 94"/>
                  <a:gd name="T10" fmla="+- 0 5846 5824"/>
                  <a:gd name="T11" fmla="*/ 5846 h 124"/>
                  <a:gd name="T12" fmla="+- 0 12502 12460"/>
                  <a:gd name="T13" fmla="*/ T12 w 94"/>
                  <a:gd name="T14" fmla="+- 0 5948 5824"/>
                  <a:gd name="T15" fmla="*/ 5948 h 124"/>
                  <a:gd name="T16" fmla="+- 0 12554 12460"/>
                  <a:gd name="T17" fmla="*/ T16 w 94"/>
                  <a:gd name="T18" fmla="+- 0 5928 5824"/>
                  <a:gd name="T19" fmla="*/ 5928 h 124"/>
                  <a:gd name="T20" fmla="+- 0 12512 12460"/>
                  <a:gd name="T21" fmla="*/ T20 w 94"/>
                  <a:gd name="T22" fmla="+- 0 5824 5824"/>
                  <a:gd name="T23" fmla="*/ 5824 h 1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94" h="124">
                    <a:moveTo>
                      <a:pt x="52" y="0"/>
                    </a:moveTo>
                    <a:lnTo>
                      <a:pt x="26" y="10"/>
                    </a:lnTo>
                    <a:lnTo>
                      <a:pt x="0" y="22"/>
                    </a:lnTo>
                    <a:lnTo>
                      <a:pt x="42" y="124"/>
                    </a:lnTo>
                    <a:lnTo>
                      <a:pt x="94" y="104"/>
                    </a:lnTo>
                    <a:lnTo>
                      <a:pt x="52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25" name="Group 242"/>
            <p:cNvGrpSpPr>
              <a:grpSpLocks/>
            </p:cNvGrpSpPr>
            <p:nvPr/>
          </p:nvGrpSpPr>
          <p:grpSpPr bwMode="auto">
            <a:xfrm>
              <a:off x="12528" y="5994"/>
              <a:ext cx="94" cy="126"/>
              <a:chOff x="12528" y="5994"/>
              <a:chExt cx="94" cy="126"/>
            </a:xfrm>
          </p:grpSpPr>
          <p:sp>
            <p:nvSpPr>
              <p:cNvPr id="460" name="Freeform 243"/>
              <p:cNvSpPr>
                <a:spLocks/>
              </p:cNvSpPr>
              <p:nvPr/>
            </p:nvSpPr>
            <p:spPr bwMode="auto">
              <a:xfrm>
                <a:off x="12528" y="5994"/>
                <a:ext cx="94" cy="126"/>
              </a:xfrm>
              <a:custGeom>
                <a:avLst/>
                <a:gdLst>
                  <a:gd name="T0" fmla="+- 0 12580 12528"/>
                  <a:gd name="T1" fmla="*/ T0 w 94"/>
                  <a:gd name="T2" fmla="+- 0 5994 5994"/>
                  <a:gd name="T3" fmla="*/ 5994 h 126"/>
                  <a:gd name="T4" fmla="+- 0 12554 12528"/>
                  <a:gd name="T5" fmla="*/ T4 w 94"/>
                  <a:gd name="T6" fmla="+- 0 6004 5994"/>
                  <a:gd name="T7" fmla="*/ 6004 h 126"/>
                  <a:gd name="T8" fmla="+- 0 12528 12528"/>
                  <a:gd name="T9" fmla="*/ T8 w 94"/>
                  <a:gd name="T10" fmla="+- 0 6016 5994"/>
                  <a:gd name="T11" fmla="*/ 6016 h 126"/>
                  <a:gd name="T12" fmla="+- 0 12570 12528"/>
                  <a:gd name="T13" fmla="*/ T12 w 94"/>
                  <a:gd name="T14" fmla="+- 0 6120 5994"/>
                  <a:gd name="T15" fmla="*/ 6120 h 126"/>
                  <a:gd name="T16" fmla="+- 0 12596 12528"/>
                  <a:gd name="T17" fmla="*/ T16 w 94"/>
                  <a:gd name="T18" fmla="+- 0 6108 5994"/>
                  <a:gd name="T19" fmla="*/ 6108 h 126"/>
                  <a:gd name="T20" fmla="+- 0 12622 12528"/>
                  <a:gd name="T21" fmla="*/ T20 w 94"/>
                  <a:gd name="T22" fmla="+- 0 6098 5994"/>
                  <a:gd name="T23" fmla="*/ 6098 h 126"/>
                  <a:gd name="T24" fmla="+- 0 12580 12528"/>
                  <a:gd name="T25" fmla="*/ T24 w 94"/>
                  <a:gd name="T26" fmla="+- 0 5994 5994"/>
                  <a:gd name="T27" fmla="*/ 5994 h 1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94" h="126">
                    <a:moveTo>
                      <a:pt x="52" y="0"/>
                    </a:moveTo>
                    <a:lnTo>
                      <a:pt x="26" y="10"/>
                    </a:lnTo>
                    <a:lnTo>
                      <a:pt x="0" y="22"/>
                    </a:lnTo>
                    <a:lnTo>
                      <a:pt x="42" y="126"/>
                    </a:lnTo>
                    <a:lnTo>
                      <a:pt x="68" y="114"/>
                    </a:lnTo>
                    <a:lnTo>
                      <a:pt x="94" y="104"/>
                    </a:lnTo>
                    <a:lnTo>
                      <a:pt x="52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26" name="Group 244"/>
            <p:cNvGrpSpPr>
              <a:grpSpLocks/>
            </p:cNvGrpSpPr>
            <p:nvPr/>
          </p:nvGrpSpPr>
          <p:grpSpPr bwMode="auto">
            <a:xfrm>
              <a:off x="12430" y="6120"/>
              <a:ext cx="112" cy="2"/>
              <a:chOff x="12430" y="6120"/>
              <a:chExt cx="112" cy="2"/>
            </a:xfrm>
          </p:grpSpPr>
          <p:sp>
            <p:nvSpPr>
              <p:cNvPr id="459" name="Freeform 245"/>
              <p:cNvSpPr>
                <a:spLocks/>
              </p:cNvSpPr>
              <p:nvPr/>
            </p:nvSpPr>
            <p:spPr bwMode="auto">
              <a:xfrm>
                <a:off x="12430" y="6120"/>
                <a:ext cx="112" cy="2"/>
              </a:xfrm>
              <a:custGeom>
                <a:avLst/>
                <a:gdLst>
                  <a:gd name="T0" fmla="+- 0 12430 12430"/>
                  <a:gd name="T1" fmla="*/ T0 w 112"/>
                  <a:gd name="T2" fmla="+- 0 12542 12430"/>
                  <a:gd name="T3" fmla="*/ T2 w 11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2">
                    <a:moveTo>
                      <a:pt x="0" y="0"/>
                    </a:moveTo>
                    <a:lnTo>
                      <a:pt x="112" y="0"/>
                    </a:lnTo>
                  </a:path>
                </a:pathLst>
              </a:custGeom>
              <a:noFill/>
              <a:ln w="36830">
                <a:solidFill>
                  <a:srgbClr val="0000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27" name="Group 246"/>
            <p:cNvGrpSpPr>
              <a:grpSpLocks/>
            </p:cNvGrpSpPr>
            <p:nvPr/>
          </p:nvGrpSpPr>
          <p:grpSpPr bwMode="auto">
            <a:xfrm>
              <a:off x="12246" y="6120"/>
              <a:ext cx="112" cy="2"/>
              <a:chOff x="12246" y="6120"/>
              <a:chExt cx="112" cy="2"/>
            </a:xfrm>
          </p:grpSpPr>
          <p:sp>
            <p:nvSpPr>
              <p:cNvPr id="458" name="Freeform 247"/>
              <p:cNvSpPr>
                <a:spLocks/>
              </p:cNvSpPr>
              <p:nvPr/>
            </p:nvSpPr>
            <p:spPr bwMode="auto">
              <a:xfrm>
                <a:off x="12246" y="6120"/>
                <a:ext cx="112" cy="2"/>
              </a:xfrm>
              <a:custGeom>
                <a:avLst/>
                <a:gdLst>
                  <a:gd name="T0" fmla="+- 0 12246 12246"/>
                  <a:gd name="T1" fmla="*/ T0 w 112"/>
                  <a:gd name="T2" fmla="+- 0 12358 12246"/>
                  <a:gd name="T3" fmla="*/ T2 w 11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2">
                    <a:moveTo>
                      <a:pt x="0" y="0"/>
                    </a:moveTo>
                    <a:lnTo>
                      <a:pt x="112" y="0"/>
                    </a:lnTo>
                  </a:path>
                </a:pathLst>
              </a:custGeom>
              <a:noFill/>
              <a:ln w="36830">
                <a:solidFill>
                  <a:srgbClr val="0000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28" name="Group 248"/>
            <p:cNvGrpSpPr>
              <a:grpSpLocks/>
            </p:cNvGrpSpPr>
            <p:nvPr/>
          </p:nvGrpSpPr>
          <p:grpSpPr bwMode="auto">
            <a:xfrm>
              <a:off x="12062" y="6120"/>
              <a:ext cx="112" cy="2"/>
              <a:chOff x="12062" y="6120"/>
              <a:chExt cx="112" cy="2"/>
            </a:xfrm>
          </p:grpSpPr>
          <p:sp>
            <p:nvSpPr>
              <p:cNvPr id="457" name="Freeform 249"/>
              <p:cNvSpPr>
                <a:spLocks/>
              </p:cNvSpPr>
              <p:nvPr/>
            </p:nvSpPr>
            <p:spPr bwMode="auto">
              <a:xfrm>
                <a:off x="12062" y="6120"/>
                <a:ext cx="112" cy="2"/>
              </a:xfrm>
              <a:custGeom>
                <a:avLst/>
                <a:gdLst>
                  <a:gd name="T0" fmla="+- 0 12062 12062"/>
                  <a:gd name="T1" fmla="*/ T0 w 112"/>
                  <a:gd name="T2" fmla="+- 0 12174 12062"/>
                  <a:gd name="T3" fmla="*/ T2 w 11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2">
                    <a:moveTo>
                      <a:pt x="0" y="0"/>
                    </a:moveTo>
                    <a:lnTo>
                      <a:pt x="112" y="0"/>
                    </a:lnTo>
                  </a:path>
                </a:pathLst>
              </a:custGeom>
              <a:noFill/>
              <a:ln w="36830">
                <a:solidFill>
                  <a:srgbClr val="0000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29" name="Group 250"/>
            <p:cNvGrpSpPr>
              <a:grpSpLocks/>
            </p:cNvGrpSpPr>
            <p:nvPr/>
          </p:nvGrpSpPr>
          <p:grpSpPr bwMode="auto">
            <a:xfrm>
              <a:off x="11878" y="6120"/>
              <a:ext cx="112" cy="2"/>
              <a:chOff x="11878" y="6120"/>
              <a:chExt cx="112" cy="2"/>
            </a:xfrm>
          </p:grpSpPr>
          <p:sp>
            <p:nvSpPr>
              <p:cNvPr id="456" name="Freeform 251"/>
              <p:cNvSpPr>
                <a:spLocks/>
              </p:cNvSpPr>
              <p:nvPr/>
            </p:nvSpPr>
            <p:spPr bwMode="auto">
              <a:xfrm>
                <a:off x="11878" y="6120"/>
                <a:ext cx="112" cy="2"/>
              </a:xfrm>
              <a:custGeom>
                <a:avLst/>
                <a:gdLst>
                  <a:gd name="T0" fmla="+- 0 11878 11878"/>
                  <a:gd name="T1" fmla="*/ T0 w 112"/>
                  <a:gd name="T2" fmla="+- 0 11990 11878"/>
                  <a:gd name="T3" fmla="*/ T2 w 11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2">
                    <a:moveTo>
                      <a:pt x="0" y="0"/>
                    </a:moveTo>
                    <a:lnTo>
                      <a:pt x="112" y="0"/>
                    </a:lnTo>
                  </a:path>
                </a:pathLst>
              </a:custGeom>
              <a:noFill/>
              <a:ln w="36830">
                <a:solidFill>
                  <a:srgbClr val="0000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30" name="Group 252"/>
            <p:cNvGrpSpPr>
              <a:grpSpLocks/>
            </p:cNvGrpSpPr>
            <p:nvPr/>
          </p:nvGrpSpPr>
          <p:grpSpPr bwMode="auto">
            <a:xfrm>
              <a:off x="11694" y="6120"/>
              <a:ext cx="112" cy="2"/>
              <a:chOff x="11694" y="6120"/>
              <a:chExt cx="112" cy="2"/>
            </a:xfrm>
          </p:grpSpPr>
          <p:sp>
            <p:nvSpPr>
              <p:cNvPr id="455" name="Freeform 253"/>
              <p:cNvSpPr>
                <a:spLocks/>
              </p:cNvSpPr>
              <p:nvPr/>
            </p:nvSpPr>
            <p:spPr bwMode="auto">
              <a:xfrm>
                <a:off x="11694" y="6120"/>
                <a:ext cx="112" cy="2"/>
              </a:xfrm>
              <a:custGeom>
                <a:avLst/>
                <a:gdLst>
                  <a:gd name="T0" fmla="+- 0 11694 11694"/>
                  <a:gd name="T1" fmla="*/ T0 w 112"/>
                  <a:gd name="T2" fmla="+- 0 11806 11694"/>
                  <a:gd name="T3" fmla="*/ T2 w 11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2">
                    <a:moveTo>
                      <a:pt x="0" y="0"/>
                    </a:moveTo>
                    <a:lnTo>
                      <a:pt x="112" y="0"/>
                    </a:lnTo>
                  </a:path>
                </a:pathLst>
              </a:custGeom>
              <a:noFill/>
              <a:ln w="36830">
                <a:solidFill>
                  <a:srgbClr val="0000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31" name="Group 254"/>
            <p:cNvGrpSpPr>
              <a:grpSpLocks/>
            </p:cNvGrpSpPr>
            <p:nvPr/>
          </p:nvGrpSpPr>
          <p:grpSpPr bwMode="auto">
            <a:xfrm>
              <a:off x="11510" y="6120"/>
              <a:ext cx="112" cy="2"/>
              <a:chOff x="11510" y="6120"/>
              <a:chExt cx="112" cy="2"/>
            </a:xfrm>
          </p:grpSpPr>
          <p:sp>
            <p:nvSpPr>
              <p:cNvPr id="454" name="Freeform 255"/>
              <p:cNvSpPr>
                <a:spLocks/>
              </p:cNvSpPr>
              <p:nvPr/>
            </p:nvSpPr>
            <p:spPr bwMode="auto">
              <a:xfrm>
                <a:off x="11510" y="6120"/>
                <a:ext cx="112" cy="2"/>
              </a:xfrm>
              <a:custGeom>
                <a:avLst/>
                <a:gdLst>
                  <a:gd name="T0" fmla="+- 0 11510 11510"/>
                  <a:gd name="T1" fmla="*/ T0 w 112"/>
                  <a:gd name="T2" fmla="+- 0 11622 11510"/>
                  <a:gd name="T3" fmla="*/ T2 w 11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2">
                    <a:moveTo>
                      <a:pt x="0" y="0"/>
                    </a:moveTo>
                    <a:lnTo>
                      <a:pt x="112" y="0"/>
                    </a:lnTo>
                  </a:path>
                </a:pathLst>
              </a:custGeom>
              <a:noFill/>
              <a:ln w="36830">
                <a:solidFill>
                  <a:srgbClr val="0000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32" name="Group 256"/>
            <p:cNvGrpSpPr>
              <a:grpSpLocks/>
            </p:cNvGrpSpPr>
            <p:nvPr/>
          </p:nvGrpSpPr>
          <p:grpSpPr bwMode="auto">
            <a:xfrm>
              <a:off x="11328" y="6120"/>
              <a:ext cx="110" cy="2"/>
              <a:chOff x="11328" y="6120"/>
              <a:chExt cx="110" cy="2"/>
            </a:xfrm>
          </p:grpSpPr>
          <p:sp>
            <p:nvSpPr>
              <p:cNvPr id="453" name="Freeform 257"/>
              <p:cNvSpPr>
                <a:spLocks/>
              </p:cNvSpPr>
              <p:nvPr/>
            </p:nvSpPr>
            <p:spPr bwMode="auto">
              <a:xfrm>
                <a:off x="11328" y="6120"/>
                <a:ext cx="110" cy="2"/>
              </a:xfrm>
              <a:custGeom>
                <a:avLst/>
                <a:gdLst>
                  <a:gd name="T0" fmla="+- 0 11328 11328"/>
                  <a:gd name="T1" fmla="*/ T0 w 110"/>
                  <a:gd name="T2" fmla="+- 0 11438 11328"/>
                  <a:gd name="T3" fmla="*/ T2 w 11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0">
                    <a:moveTo>
                      <a:pt x="0" y="0"/>
                    </a:moveTo>
                    <a:lnTo>
                      <a:pt x="110" y="0"/>
                    </a:lnTo>
                  </a:path>
                </a:pathLst>
              </a:custGeom>
              <a:noFill/>
              <a:ln w="36830">
                <a:solidFill>
                  <a:srgbClr val="0000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33" name="Group 258"/>
            <p:cNvGrpSpPr>
              <a:grpSpLocks/>
            </p:cNvGrpSpPr>
            <p:nvPr/>
          </p:nvGrpSpPr>
          <p:grpSpPr bwMode="auto">
            <a:xfrm>
              <a:off x="11144" y="6120"/>
              <a:ext cx="112" cy="2"/>
              <a:chOff x="11144" y="6120"/>
              <a:chExt cx="112" cy="2"/>
            </a:xfrm>
          </p:grpSpPr>
          <p:sp>
            <p:nvSpPr>
              <p:cNvPr id="452" name="Freeform 259"/>
              <p:cNvSpPr>
                <a:spLocks/>
              </p:cNvSpPr>
              <p:nvPr/>
            </p:nvSpPr>
            <p:spPr bwMode="auto">
              <a:xfrm>
                <a:off x="11144" y="6120"/>
                <a:ext cx="112" cy="2"/>
              </a:xfrm>
              <a:custGeom>
                <a:avLst/>
                <a:gdLst>
                  <a:gd name="T0" fmla="+- 0 11144 11144"/>
                  <a:gd name="T1" fmla="*/ T0 w 112"/>
                  <a:gd name="T2" fmla="+- 0 11256 11144"/>
                  <a:gd name="T3" fmla="*/ T2 w 11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2">
                    <a:moveTo>
                      <a:pt x="0" y="0"/>
                    </a:moveTo>
                    <a:lnTo>
                      <a:pt x="112" y="0"/>
                    </a:lnTo>
                  </a:path>
                </a:pathLst>
              </a:custGeom>
              <a:noFill/>
              <a:ln w="36830">
                <a:solidFill>
                  <a:srgbClr val="0000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34" name="Group 260"/>
            <p:cNvGrpSpPr>
              <a:grpSpLocks/>
            </p:cNvGrpSpPr>
            <p:nvPr/>
          </p:nvGrpSpPr>
          <p:grpSpPr bwMode="auto">
            <a:xfrm>
              <a:off x="10960" y="6120"/>
              <a:ext cx="112" cy="2"/>
              <a:chOff x="10960" y="6120"/>
              <a:chExt cx="112" cy="2"/>
            </a:xfrm>
          </p:grpSpPr>
          <p:sp>
            <p:nvSpPr>
              <p:cNvPr id="451" name="Freeform 261"/>
              <p:cNvSpPr>
                <a:spLocks/>
              </p:cNvSpPr>
              <p:nvPr/>
            </p:nvSpPr>
            <p:spPr bwMode="auto">
              <a:xfrm>
                <a:off x="10960" y="6120"/>
                <a:ext cx="112" cy="2"/>
              </a:xfrm>
              <a:custGeom>
                <a:avLst/>
                <a:gdLst>
                  <a:gd name="T0" fmla="+- 0 10960 10960"/>
                  <a:gd name="T1" fmla="*/ T0 w 112"/>
                  <a:gd name="T2" fmla="+- 0 11072 10960"/>
                  <a:gd name="T3" fmla="*/ T2 w 11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2">
                    <a:moveTo>
                      <a:pt x="0" y="0"/>
                    </a:moveTo>
                    <a:lnTo>
                      <a:pt x="112" y="0"/>
                    </a:lnTo>
                  </a:path>
                </a:pathLst>
              </a:custGeom>
              <a:noFill/>
              <a:ln w="36830">
                <a:solidFill>
                  <a:srgbClr val="0000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35" name="Group 262"/>
            <p:cNvGrpSpPr>
              <a:grpSpLocks/>
            </p:cNvGrpSpPr>
            <p:nvPr/>
          </p:nvGrpSpPr>
          <p:grpSpPr bwMode="auto">
            <a:xfrm>
              <a:off x="10800" y="6120"/>
              <a:ext cx="88" cy="2"/>
              <a:chOff x="10800" y="6120"/>
              <a:chExt cx="88" cy="2"/>
            </a:xfrm>
          </p:grpSpPr>
          <p:sp>
            <p:nvSpPr>
              <p:cNvPr id="450" name="Freeform 263"/>
              <p:cNvSpPr>
                <a:spLocks/>
              </p:cNvSpPr>
              <p:nvPr/>
            </p:nvSpPr>
            <p:spPr bwMode="auto">
              <a:xfrm>
                <a:off x="10800" y="6120"/>
                <a:ext cx="88" cy="2"/>
              </a:xfrm>
              <a:custGeom>
                <a:avLst/>
                <a:gdLst>
                  <a:gd name="T0" fmla="+- 0 10800 10800"/>
                  <a:gd name="T1" fmla="*/ T0 w 88"/>
                  <a:gd name="T2" fmla="+- 0 10888 10800"/>
                  <a:gd name="T3" fmla="*/ T2 w 8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">
                    <a:moveTo>
                      <a:pt x="0" y="0"/>
                    </a:moveTo>
                    <a:lnTo>
                      <a:pt x="88" y="0"/>
                    </a:lnTo>
                  </a:path>
                </a:pathLst>
              </a:custGeom>
              <a:noFill/>
              <a:ln w="36830">
                <a:solidFill>
                  <a:srgbClr val="0000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36" name="Group 264"/>
            <p:cNvGrpSpPr>
              <a:grpSpLocks/>
            </p:cNvGrpSpPr>
            <p:nvPr/>
          </p:nvGrpSpPr>
          <p:grpSpPr bwMode="auto">
            <a:xfrm>
              <a:off x="10788" y="6092"/>
              <a:ext cx="12" cy="28"/>
              <a:chOff x="10788" y="6092"/>
              <a:chExt cx="12" cy="28"/>
            </a:xfrm>
          </p:grpSpPr>
          <p:sp>
            <p:nvSpPr>
              <p:cNvPr id="449" name="Freeform 265"/>
              <p:cNvSpPr>
                <a:spLocks/>
              </p:cNvSpPr>
              <p:nvPr/>
            </p:nvSpPr>
            <p:spPr bwMode="auto">
              <a:xfrm>
                <a:off x="10788" y="6092"/>
                <a:ext cx="12" cy="28"/>
              </a:xfrm>
              <a:custGeom>
                <a:avLst/>
                <a:gdLst>
                  <a:gd name="T0" fmla="+- 0 10800 10788"/>
                  <a:gd name="T1" fmla="*/ T0 w 12"/>
                  <a:gd name="T2" fmla="+- 0 6092 6092"/>
                  <a:gd name="T3" fmla="*/ 6092 h 28"/>
                  <a:gd name="T4" fmla="+- 0 10796 10788"/>
                  <a:gd name="T5" fmla="*/ T4 w 12"/>
                  <a:gd name="T6" fmla="+- 0 6092 6092"/>
                  <a:gd name="T7" fmla="*/ 6092 h 28"/>
                  <a:gd name="T8" fmla="+- 0 10788 10788"/>
                  <a:gd name="T9" fmla="*/ T8 w 12"/>
                  <a:gd name="T10" fmla="+- 0 6096 6092"/>
                  <a:gd name="T11" fmla="*/ 6096 h 28"/>
                  <a:gd name="T12" fmla="+- 0 10800 10788"/>
                  <a:gd name="T13" fmla="*/ T12 w 12"/>
                  <a:gd name="T14" fmla="+- 0 6120 6092"/>
                  <a:gd name="T15" fmla="*/ 6120 h 28"/>
                  <a:gd name="T16" fmla="+- 0 10800 10788"/>
                  <a:gd name="T17" fmla="*/ T16 w 12"/>
                  <a:gd name="T18" fmla="+- 0 6092 6092"/>
                  <a:gd name="T19" fmla="*/ 6092 h 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" h="28">
                    <a:moveTo>
                      <a:pt x="12" y="0"/>
                    </a:moveTo>
                    <a:lnTo>
                      <a:pt x="8" y="0"/>
                    </a:lnTo>
                    <a:lnTo>
                      <a:pt x="0" y="4"/>
                    </a:lnTo>
                    <a:lnTo>
                      <a:pt x="12" y="28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37" name="Group 266"/>
            <p:cNvGrpSpPr>
              <a:grpSpLocks/>
            </p:cNvGrpSpPr>
            <p:nvPr/>
          </p:nvGrpSpPr>
          <p:grpSpPr bwMode="auto">
            <a:xfrm>
              <a:off x="10766" y="6096"/>
              <a:ext cx="48" cy="60"/>
              <a:chOff x="10766" y="6096"/>
              <a:chExt cx="48" cy="60"/>
            </a:xfrm>
          </p:grpSpPr>
          <p:sp>
            <p:nvSpPr>
              <p:cNvPr id="448" name="Freeform 267"/>
              <p:cNvSpPr>
                <a:spLocks/>
              </p:cNvSpPr>
              <p:nvPr/>
            </p:nvSpPr>
            <p:spPr bwMode="auto">
              <a:xfrm>
                <a:off x="10766" y="6096"/>
                <a:ext cx="48" cy="60"/>
              </a:xfrm>
              <a:custGeom>
                <a:avLst/>
                <a:gdLst>
                  <a:gd name="T0" fmla="+- 0 10788 10766"/>
                  <a:gd name="T1" fmla="*/ T0 w 48"/>
                  <a:gd name="T2" fmla="+- 0 6096 6096"/>
                  <a:gd name="T3" fmla="*/ 6096 h 60"/>
                  <a:gd name="T4" fmla="+- 0 10766 10766"/>
                  <a:gd name="T5" fmla="*/ T4 w 48"/>
                  <a:gd name="T6" fmla="+- 0 6106 6096"/>
                  <a:gd name="T7" fmla="*/ 6106 h 60"/>
                  <a:gd name="T8" fmla="+- 0 10780 10766"/>
                  <a:gd name="T9" fmla="*/ T8 w 48"/>
                  <a:gd name="T10" fmla="+- 0 6132 6096"/>
                  <a:gd name="T11" fmla="*/ 6132 h 60"/>
                  <a:gd name="T12" fmla="+- 0 10792 10766"/>
                  <a:gd name="T13" fmla="*/ T12 w 48"/>
                  <a:gd name="T14" fmla="+- 0 6156 6096"/>
                  <a:gd name="T15" fmla="*/ 6156 h 60"/>
                  <a:gd name="T16" fmla="+- 0 10814 10766"/>
                  <a:gd name="T17" fmla="*/ T16 w 48"/>
                  <a:gd name="T18" fmla="+- 0 6146 6096"/>
                  <a:gd name="T19" fmla="*/ 6146 h 60"/>
                  <a:gd name="T20" fmla="+- 0 10800 10766"/>
                  <a:gd name="T21" fmla="*/ T20 w 48"/>
                  <a:gd name="T22" fmla="+- 0 6120 6096"/>
                  <a:gd name="T23" fmla="*/ 6120 h 60"/>
                  <a:gd name="T24" fmla="+- 0 10788 10766"/>
                  <a:gd name="T25" fmla="*/ T24 w 48"/>
                  <a:gd name="T26" fmla="+- 0 6096 6096"/>
                  <a:gd name="T27" fmla="*/ 6096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48" h="60">
                    <a:moveTo>
                      <a:pt x="22" y="0"/>
                    </a:moveTo>
                    <a:lnTo>
                      <a:pt x="0" y="10"/>
                    </a:lnTo>
                    <a:lnTo>
                      <a:pt x="14" y="36"/>
                    </a:lnTo>
                    <a:lnTo>
                      <a:pt x="26" y="60"/>
                    </a:lnTo>
                    <a:lnTo>
                      <a:pt x="48" y="50"/>
                    </a:lnTo>
                    <a:lnTo>
                      <a:pt x="34" y="24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38" name="Group 268"/>
            <p:cNvGrpSpPr>
              <a:grpSpLocks/>
            </p:cNvGrpSpPr>
            <p:nvPr/>
          </p:nvGrpSpPr>
          <p:grpSpPr bwMode="auto">
            <a:xfrm>
              <a:off x="10602" y="6138"/>
              <a:ext cx="126" cy="102"/>
              <a:chOff x="10602" y="6138"/>
              <a:chExt cx="126" cy="102"/>
            </a:xfrm>
          </p:grpSpPr>
          <p:sp>
            <p:nvSpPr>
              <p:cNvPr id="447" name="Freeform 269"/>
              <p:cNvSpPr>
                <a:spLocks/>
              </p:cNvSpPr>
              <p:nvPr/>
            </p:nvSpPr>
            <p:spPr bwMode="auto">
              <a:xfrm>
                <a:off x="10602" y="6138"/>
                <a:ext cx="126" cy="102"/>
              </a:xfrm>
              <a:custGeom>
                <a:avLst/>
                <a:gdLst>
                  <a:gd name="T0" fmla="+- 0 10702 10602"/>
                  <a:gd name="T1" fmla="*/ T0 w 126"/>
                  <a:gd name="T2" fmla="+- 0 6138 6138"/>
                  <a:gd name="T3" fmla="*/ 6138 h 102"/>
                  <a:gd name="T4" fmla="+- 0 10602 10602"/>
                  <a:gd name="T5" fmla="*/ T4 w 126"/>
                  <a:gd name="T6" fmla="+- 0 6188 6138"/>
                  <a:gd name="T7" fmla="*/ 6188 h 102"/>
                  <a:gd name="T8" fmla="+- 0 10614 10602"/>
                  <a:gd name="T9" fmla="*/ T8 w 126"/>
                  <a:gd name="T10" fmla="+- 0 6214 6138"/>
                  <a:gd name="T11" fmla="*/ 6214 h 102"/>
                  <a:gd name="T12" fmla="+- 0 10628 10602"/>
                  <a:gd name="T13" fmla="*/ T12 w 126"/>
                  <a:gd name="T14" fmla="+- 0 6240 6138"/>
                  <a:gd name="T15" fmla="*/ 6240 h 102"/>
                  <a:gd name="T16" fmla="+- 0 10728 10602"/>
                  <a:gd name="T17" fmla="*/ T16 w 126"/>
                  <a:gd name="T18" fmla="+- 0 6190 6138"/>
                  <a:gd name="T19" fmla="*/ 6190 h 102"/>
                  <a:gd name="T20" fmla="+- 0 10714 10602"/>
                  <a:gd name="T21" fmla="*/ T20 w 126"/>
                  <a:gd name="T22" fmla="+- 0 6164 6138"/>
                  <a:gd name="T23" fmla="*/ 6164 h 102"/>
                  <a:gd name="T24" fmla="+- 0 10702 10602"/>
                  <a:gd name="T25" fmla="*/ T24 w 126"/>
                  <a:gd name="T26" fmla="+- 0 6138 6138"/>
                  <a:gd name="T27" fmla="*/ 6138 h 10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26" h="102">
                    <a:moveTo>
                      <a:pt x="100" y="0"/>
                    </a:moveTo>
                    <a:lnTo>
                      <a:pt x="0" y="50"/>
                    </a:lnTo>
                    <a:lnTo>
                      <a:pt x="12" y="76"/>
                    </a:lnTo>
                    <a:lnTo>
                      <a:pt x="26" y="102"/>
                    </a:lnTo>
                    <a:lnTo>
                      <a:pt x="126" y="52"/>
                    </a:lnTo>
                    <a:lnTo>
                      <a:pt x="112" y="26"/>
                    </a:lnTo>
                    <a:lnTo>
                      <a:pt x="100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39" name="Group 270"/>
            <p:cNvGrpSpPr>
              <a:grpSpLocks/>
            </p:cNvGrpSpPr>
            <p:nvPr/>
          </p:nvGrpSpPr>
          <p:grpSpPr bwMode="auto">
            <a:xfrm>
              <a:off x="10438" y="6220"/>
              <a:ext cx="126" cy="102"/>
              <a:chOff x="10438" y="6220"/>
              <a:chExt cx="126" cy="102"/>
            </a:xfrm>
          </p:grpSpPr>
          <p:sp>
            <p:nvSpPr>
              <p:cNvPr id="446" name="Freeform 271"/>
              <p:cNvSpPr>
                <a:spLocks/>
              </p:cNvSpPr>
              <p:nvPr/>
            </p:nvSpPr>
            <p:spPr bwMode="auto">
              <a:xfrm>
                <a:off x="10438" y="6220"/>
                <a:ext cx="126" cy="102"/>
              </a:xfrm>
              <a:custGeom>
                <a:avLst/>
                <a:gdLst>
                  <a:gd name="T0" fmla="+- 0 10538 10438"/>
                  <a:gd name="T1" fmla="*/ T0 w 126"/>
                  <a:gd name="T2" fmla="+- 0 6220 6220"/>
                  <a:gd name="T3" fmla="*/ 6220 h 102"/>
                  <a:gd name="T4" fmla="+- 0 10438 10438"/>
                  <a:gd name="T5" fmla="*/ T4 w 126"/>
                  <a:gd name="T6" fmla="+- 0 6270 6220"/>
                  <a:gd name="T7" fmla="*/ 6270 h 102"/>
                  <a:gd name="T8" fmla="+- 0 10450 10438"/>
                  <a:gd name="T9" fmla="*/ T8 w 126"/>
                  <a:gd name="T10" fmla="+- 0 6296 6220"/>
                  <a:gd name="T11" fmla="*/ 6296 h 102"/>
                  <a:gd name="T12" fmla="+- 0 10464 10438"/>
                  <a:gd name="T13" fmla="*/ T12 w 126"/>
                  <a:gd name="T14" fmla="+- 0 6322 6220"/>
                  <a:gd name="T15" fmla="*/ 6322 h 102"/>
                  <a:gd name="T16" fmla="+- 0 10564 10438"/>
                  <a:gd name="T17" fmla="*/ T16 w 126"/>
                  <a:gd name="T18" fmla="+- 0 6272 6220"/>
                  <a:gd name="T19" fmla="*/ 6272 h 102"/>
                  <a:gd name="T20" fmla="+- 0 10550 10438"/>
                  <a:gd name="T21" fmla="*/ T20 w 126"/>
                  <a:gd name="T22" fmla="+- 0 6246 6220"/>
                  <a:gd name="T23" fmla="*/ 6246 h 102"/>
                  <a:gd name="T24" fmla="+- 0 10538 10438"/>
                  <a:gd name="T25" fmla="*/ T24 w 126"/>
                  <a:gd name="T26" fmla="+- 0 6220 6220"/>
                  <a:gd name="T27" fmla="*/ 6220 h 10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26" h="102">
                    <a:moveTo>
                      <a:pt x="100" y="0"/>
                    </a:moveTo>
                    <a:lnTo>
                      <a:pt x="0" y="50"/>
                    </a:lnTo>
                    <a:lnTo>
                      <a:pt x="12" y="76"/>
                    </a:lnTo>
                    <a:lnTo>
                      <a:pt x="26" y="102"/>
                    </a:lnTo>
                    <a:lnTo>
                      <a:pt x="126" y="52"/>
                    </a:lnTo>
                    <a:lnTo>
                      <a:pt x="112" y="26"/>
                    </a:lnTo>
                    <a:lnTo>
                      <a:pt x="100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40" name="Group 272"/>
            <p:cNvGrpSpPr>
              <a:grpSpLocks/>
            </p:cNvGrpSpPr>
            <p:nvPr/>
          </p:nvGrpSpPr>
          <p:grpSpPr bwMode="auto">
            <a:xfrm>
              <a:off x="10342" y="6302"/>
              <a:ext cx="56" cy="66"/>
              <a:chOff x="10342" y="6302"/>
              <a:chExt cx="56" cy="66"/>
            </a:xfrm>
          </p:grpSpPr>
          <p:sp>
            <p:nvSpPr>
              <p:cNvPr id="445" name="Freeform 273"/>
              <p:cNvSpPr>
                <a:spLocks/>
              </p:cNvSpPr>
              <p:nvPr/>
            </p:nvSpPr>
            <p:spPr bwMode="auto">
              <a:xfrm>
                <a:off x="10342" y="6302"/>
                <a:ext cx="56" cy="66"/>
              </a:xfrm>
              <a:custGeom>
                <a:avLst/>
                <a:gdLst>
                  <a:gd name="T0" fmla="+- 0 10374 10342"/>
                  <a:gd name="T1" fmla="*/ T0 w 56"/>
                  <a:gd name="T2" fmla="+- 0 6302 6302"/>
                  <a:gd name="T3" fmla="*/ 6302 h 66"/>
                  <a:gd name="T4" fmla="+- 0 10342 10342"/>
                  <a:gd name="T5" fmla="*/ T4 w 56"/>
                  <a:gd name="T6" fmla="+- 0 6318 6302"/>
                  <a:gd name="T7" fmla="*/ 6318 h 66"/>
                  <a:gd name="T8" fmla="+- 0 10354 10342"/>
                  <a:gd name="T9" fmla="*/ T8 w 56"/>
                  <a:gd name="T10" fmla="+- 0 6344 6302"/>
                  <a:gd name="T11" fmla="*/ 6344 h 66"/>
                  <a:gd name="T12" fmla="+- 0 10368 10342"/>
                  <a:gd name="T13" fmla="*/ T12 w 56"/>
                  <a:gd name="T14" fmla="+- 0 6368 6302"/>
                  <a:gd name="T15" fmla="*/ 6368 h 66"/>
                  <a:gd name="T16" fmla="+- 0 10398 10342"/>
                  <a:gd name="T17" fmla="*/ T16 w 56"/>
                  <a:gd name="T18" fmla="+- 0 6354 6302"/>
                  <a:gd name="T19" fmla="*/ 6354 h 66"/>
                  <a:gd name="T20" fmla="+- 0 10374 10342"/>
                  <a:gd name="T21" fmla="*/ T20 w 56"/>
                  <a:gd name="T22" fmla="+- 0 6302 6302"/>
                  <a:gd name="T23" fmla="*/ 6302 h 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56" h="66">
                    <a:moveTo>
                      <a:pt x="32" y="0"/>
                    </a:moveTo>
                    <a:lnTo>
                      <a:pt x="0" y="16"/>
                    </a:lnTo>
                    <a:lnTo>
                      <a:pt x="12" y="42"/>
                    </a:lnTo>
                    <a:lnTo>
                      <a:pt x="26" y="66"/>
                    </a:lnTo>
                    <a:lnTo>
                      <a:pt x="56" y="52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41" name="Group 274"/>
            <p:cNvGrpSpPr>
              <a:grpSpLocks/>
            </p:cNvGrpSpPr>
            <p:nvPr/>
          </p:nvGrpSpPr>
          <p:grpSpPr bwMode="auto">
            <a:xfrm>
              <a:off x="10080" y="6196"/>
              <a:ext cx="400" cy="284"/>
              <a:chOff x="10080" y="6196"/>
              <a:chExt cx="400" cy="284"/>
            </a:xfrm>
          </p:grpSpPr>
          <p:sp>
            <p:nvSpPr>
              <p:cNvPr id="438" name="Freeform 275"/>
              <p:cNvSpPr>
                <a:spLocks/>
              </p:cNvSpPr>
              <p:nvPr/>
            </p:nvSpPr>
            <p:spPr bwMode="auto">
              <a:xfrm>
                <a:off x="10080" y="6196"/>
                <a:ext cx="400" cy="284"/>
              </a:xfrm>
              <a:custGeom>
                <a:avLst/>
                <a:gdLst>
                  <a:gd name="T0" fmla="+- 0 10366 10080"/>
                  <a:gd name="T1" fmla="*/ T0 w 400"/>
                  <a:gd name="T2" fmla="+- 0 6196 6196"/>
                  <a:gd name="T3" fmla="*/ 6196 h 284"/>
                  <a:gd name="T4" fmla="+- 0 10080 10080"/>
                  <a:gd name="T5" fmla="*/ T4 w 400"/>
                  <a:gd name="T6" fmla="+- 0 6480 6196"/>
                  <a:gd name="T7" fmla="*/ 6480 h 284"/>
                  <a:gd name="T8" fmla="+- 0 10480 10080"/>
                  <a:gd name="T9" fmla="*/ T8 w 400"/>
                  <a:gd name="T10" fmla="+- 0 6424 6196"/>
                  <a:gd name="T11" fmla="*/ 6424 h 284"/>
                  <a:gd name="T12" fmla="+- 0 10366 10080"/>
                  <a:gd name="T13" fmla="*/ T12 w 400"/>
                  <a:gd name="T14" fmla="+- 0 6196 6196"/>
                  <a:gd name="T15" fmla="*/ 6196 h 2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0" h="284">
                    <a:moveTo>
                      <a:pt x="286" y="0"/>
                    </a:moveTo>
                    <a:lnTo>
                      <a:pt x="0" y="284"/>
                    </a:lnTo>
                    <a:lnTo>
                      <a:pt x="400" y="228"/>
                    </a:lnTo>
                    <a:lnTo>
                      <a:pt x="286" y="0"/>
                    </a:lnTo>
                  </a:path>
                </a:pathLst>
              </a:custGeom>
              <a:solidFill>
                <a:srgbClr val="00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pic>
            <p:nvPicPr>
              <p:cNvPr id="439" name="Picture 27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10" y="5940"/>
                <a:ext cx="440" cy="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7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81" y="5913"/>
                <a:ext cx="438" cy="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7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54" y="5884"/>
                <a:ext cx="436" cy="4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79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25" y="5855"/>
                <a:ext cx="432" cy="4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80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0" y="5884"/>
                <a:ext cx="438" cy="4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81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1" y="5857"/>
                <a:ext cx="1198" cy="1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2" name="Group 282"/>
            <p:cNvGrpSpPr>
              <a:grpSpLocks/>
            </p:cNvGrpSpPr>
            <p:nvPr/>
          </p:nvGrpSpPr>
          <p:grpSpPr bwMode="auto">
            <a:xfrm>
              <a:off x="12428" y="3462"/>
              <a:ext cx="50" cy="114"/>
              <a:chOff x="12428" y="3462"/>
              <a:chExt cx="50" cy="114"/>
            </a:xfrm>
          </p:grpSpPr>
          <p:sp>
            <p:nvSpPr>
              <p:cNvPr id="437" name="Freeform 283"/>
              <p:cNvSpPr>
                <a:spLocks/>
              </p:cNvSpPr>
              <p:nvPr/>
            </p:nvSpPr>
            <p:spPr bwMode="auto">
              <a:xfrm>
                <a:off x="12428" y="3462"/>
                <a:ext cx="50" cy="114"/>
              </a:xfrm>
              <a:custGeom>
                <a:avLst/>
                <a:gdLst>
                  <a:gd name="T0" fmla="+- 0 12466 12428"/>
                  <a:gd name="T1" fmla="*/ T0 w 50"/>
                  <a:gd name="T2" fmla="+- 0 3462 3462"/>
                  <a:gd name="T3" fmla="*/ 3462 h 114"/>
                  <a:gd name="T4" fmla="+- 0 12435 12428"/>
                  <a:gd name="T5" fmla="*/ T4 w 50"/>
                  <a:gd name="T6" fmla="+- 0 3530 3462"/>
                  <a:gd name="T7" fmla="*/ 3530 h 114"/>
                  <a:gd name="T8" fmla="+- 0 12428 12428"/>
                  <a:gd name="T9" fmla="*/ T8 w 50"/>
                  <a:gd name="T10" fmla="+- 0 3574 3462"/>
                  <a:gd name="T11" fmla="*/ 3574 h 114"/>
                  <a:gd name="T12" fmla="+- 0 12442 12428"/>
                  <a:gd name="T13" fmla="*/ T12 w 50"/>
                  <a:gd name="T14" fmla="+- 0 3576 3462"/>
                  <a:gd name="T15" fmla="*/ 3576 h 114"/>
                  <a:gd name="T16" fmla="+- 0 12460 12428"/>
                  <a:gd name="T17" fmla="*/ T16 w 50"/>
                  <a:gd name="T18" fmla="+- 0 3562 3462"/>
                  <a:gd name="T19" fmla="*/ 3562 h 114"/>
                  <a:gd name="T20" fmla="+- 0 12462 12428"/>
                  <a:gd name="T21" fmla="*/ T20 w 50"/>
                  <a:gd name="T22" fmla="+- 0 3540 3462"/>
                  <a:gd name="T23" fmla="*/ 3540 h 114"/>
                  <a:gd name="T24" fmla="+- 0 12465 12428"/>
                  <a:gd name="T25" fmla="*/ T24 w 50"/>
                  <a:gd name="T26" fmla="+- 0 3519 3462"/>
                  <a:gd name="T27" fmla="*/ 3519 h 114"/>
                  <a:gd name="T28" fmla="+- 0 12469 12428"/>
                  <a:gd name="T29" fmla="*/ T28 w 50"/>
                  <a:gd name="T30" fmla="+- 0 3500 3462"/>
                  <a:gd name="T31" fmla="*/ 3500 h 114"/>
                  <a:gd name="T32" fmla="+- 0 12473 12428"/>
                  <a:gd name="T33" fmla="*/ T32 w 50"/>
                  <a:gd name="T34" fmla="+- 0 3482 3462"/>
                  <a:gd name="T35" fmla="*/ 3482 h 114"/>
                  <a:gd name="T36" fmla="+- 0 12478 12428"/>
                  <a:gd name="T37" fmla="*/ T36 w 50"/>
                  <a:gd name="T38" fmla="+- 0 3466 3462"/>
                  <a:gd name="T39" fmla="*/ 3466 h 114"/>
                  <a:gd name="T40" fmla="+- 0 12466 12428"/>
                  <a:gd name="T41" fmla="*/ T40 w 50"/>
                  <a:gd name="T42" fmla="+- 0 3462 3462"/>
                  <a:gd name="T43" fmla="*/ 3462 h 1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50" h="114">
                    <a:moveTo>
                      <a:pt x="38" y="0"/>
                    </a:moveTo>
                    <a:lnTo>
                      <a:pt x="7" y="68"/>
                    </a:lnTo>
                    <a:lnTo>
                      <a:pt x="0" y="112"/>
                    </a:lnTo>
                    <a:lnTo>
                      <a:pt x="14" y="114"/>
                    </a:lnTo>
                    <a:lnTo>
                      <a:pt x="32" y="100"/>
                    </a:lnTo>
                    <a:lnTo>
                      <a:pt x="34" y="78"/>
                    </a:lnTo>
                    <a:lnTo>
                      <a:pt x="37" y="57"/>
                    </a:lnTo>
                    <a:lnTo>
                      <a:pt x="41" y="38"/>
                    </a:lnTo>
                    <a:lnTo>
                      <a:pt x="45" y="20"/>
                    </a:lnTo>
                    <a:lnTo>
                      <a:pt x="50" y="4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43" name="Group 284"/>
            <p:cNvGrpSpPr>
              <a:grpSpLocks/>
            </p:cNvGrpSpPr>
            <p:nvPr/>
          </p:nvGrpSpPr>
          <p:grpSpPr bwMode="auto">
            <a:xfrm>
              <a:off x="12452" y="3385"/>
              <a:ext cx="60" cy="77"/>
              <a:chOff x="12452" y="3385"/>
              <a:chExt cx="60" cy="77"/>
            </a:xfrm>
          </p:grpSpPr>
          <p:sp>
            <p:nvSpPr>
              <p:cNvPr id="436" name="Freeform 285"/>
              <p:cNvSpPr>
                <a:spLocks/>
              </p:cNvSpPr>
              <p:nvPr/>
            </p:nvSpPr>
            <p:spPr bwMode="auto">
              <a:xfrm>
                <a:off x="12452" y="3385"/>
                <a:ext cx="60" cy="77"/>
              </a:xfrm>
              <a:custGeom>
                <a:avLst/>
                <a:gdLst>
                  <a:gd name="T0" fmla="+- 0 12487 12452"/>
                  <a:gd name="T1" fmla="*/ T0 w 60"/>
                  <a:gd name="T2" fmla="+- 0 3385 3385"/>
                  <a:gd name="T3" fmla="*/ 3385 h 77"/>
                  <a:gd name="T4" fmla="+- 0 12477 12452"/>
                  <a:gd name="T5" fmla="*/ T4 w 60"/>
                  <a:gd name="T6" fmla="+- 0 3400 3385"/>
                  <a:gd name="T7" fmla="*/ 3400 h 77"/>
                  <a:gd name="T8" fmla="+- 0 12468 12452"/>
                  <a:gd name="T9" fmla="*/ T8 w 60"/>
                  <a:gd name="T10" fmla="+- 0 3417 3385"/>
                  <a:gd name="T11" fmla="*/ 3417 h 77"/>
                  <a:gd name="T12" fmla="+- 0 12460 12452"/>
                  <a:gd name="T13" fmla="*/ T12 w 60"/>
                  <a:gd name="T14" fmla="+- 0 3436 3385"/>
                  <a:gd name="T15" fmla="*/ 3436 h 77"/>
                  <a:gd name="T16" fmla="+- 0 12452 12452"/>
                  <a:gd name="T17" fmla="*/ T16 w 60"/>
                  <a:gd name="T18" fmla="+- 0 3458 3385"/>
                  <a:gd name="T19" fmla="*/ 3458 h 77"/>
                  <a:gd name="T20" fmla="+- 0 12466 12452"/>
                  <a:gd name="T21" fmla="*/ T20 w 60"/>
                  <a:gd name="T22" fmla="+- 0 3462 3385"/>
                  <a:gd name="T23" fmla="*/ 3462 h 77"/>
                  <a:gd name="T24" fmla="+- 0 12485 12452"/>
                  <a:gd name="T25" fmla="*/ T24 w 60"/>
                  <a:gd name="T26" fmla="+- 0 3448 3385"/>
                  <a:gd name="T27" fmla="*/ 3448 h 77"/>
                  <a:gd name="T28" fmla="+- 0 12493 12452"/>
                  <a:gd name="T29" fmla="*/ T28 w 60"/>
                  <a:gd name="T30" fmla="+- 0 3429 3385"/>
                  <a:gd name="T31" fmla="*/ 3429 h 77"/>
                  <a:gd name="T32" fmla="+- 0 12503 12452"/>
                  <a:gd name="T33" fmla="*/ T32 w 60"/>
                  <a:gd name="T34" fmla="+- 0 3412 3385"/>
                  <a:gd name="T35" fmla="*/ 3412 h 77"/>
                  <a:gd name="T36" fmla="+- 0 12512 12452"/>
                  <a:gd name="T37" fmla="*/ T36 w 60"/>
                  <a:gd name="T38" fmla="+- 0 3398 3385"/>
                  <a:gd name="T39" fmla="*/ 3398 h 77"/>
                  <a:gd name="T40" fmla="+- 0 12502 12452"/>
                  <a:gd name="T41" fmla="*/ T40 w 60"/>
                  <a:gd name="T42" fmla="+- 0 3388 3385"/>
                  <a:gd name="T43" fmla="*/ 3388 h 77"/>
                  <a:gd name="T44" fmla="+- 0 12487 12452"/>
                  <a:gd name="T45" fmla="*/ T44 w 60"/>
                  <a:gd name="T46" fmla="+- 0 3385 3385"/>
                  <a:gd name="T47" fmla="*/ 3385 h 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60" h="77">
                    <a:moveTo>
                      <a:pt x="35" y="0"/>
                    </a:moveTo>
                    <a:lnTo>
                      <a:pt x="25" y="15"/>
                    </a:lnTo>
                    <a:lnTo>
                      <a:pt x="16" y="32"/>
                    </a:lnTo>
                    <a:lnTo>
                      <a:pt x="8" y="51"/>
                    </a:lnTo>
                    <a:lnTo>
                      <a:pt x="0" y="73"/>
                    </a:lnTo>
                    <a:lnTo>
                      <a:pt x="14" y="77"/>
                    </a:lnTo>
                    <a:lnTo>
                      <a:pt x="33" y="63"/>
                    </a:lnTo>
                    <a:lnTo>
                      <a:pt x="41" y="44"/>
                    </a:lnTo>
                    <a:lnTo>
                      <a:pt x="51" y="27"/>
                    </a:lnTo>
                    <a:lnTo>
                      <a:pt x="60" y="13"/>
                    </a:lnTo>
                    <a:lnTo>
                      <a:pt x="50" y="3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44" name="Group 286"/>
            <p:cNvGrpSpPr>
              <a:grpSpLocks/>
            </p:cNvGrpSpPr>
            <p:nvPr/>
          </p:nvGrpSpPr>
          <p:grpSpPr bwMode="auto">
            <a:xfrm>
              <a:off x="12490" y="3354"/>
              <a:ext cx="42" cy="44"/>
              <a:chOff x="12490" y="3354"/>
              <a:chExt cx="42" cy="44"/>
            </a:xfrm>
          </p:grpSpPr>
          <p:sp>
            <p:nvSpPr>
              <p:cNvPr id="435" name="Freeform 287"/>
              <p:cNvSpPr>
                <a:spLocks/>
              </p:cNvSpPr>
              <p:nvPr/>
            </p:nvSpPr>
            <p:spPr bwMode="auto">
              <a:xfrm>
                <a:off x="12490" y="3354"/>
                <a:ext cx="42" cy="44"/>
              </a:xfrm>
              <a:custGeom>
                <a:avLst/>
                <a:gdLst>
                  <a:gd name="T0" fmla="+- 0 12514 12490"/>
                  <a:gd name="T1" fmla="*/ T0 w 42"/>
                  <a:gd name="T2" fmla="+- 0 3354 3354"/>
                  <a:gd name="T3" fmla="*/ 3354 h 44"/>
                  <a:gd name="T4" fmla="+- 0 12498 12490"/>
                  <a:gd name="T5" fmla="*/ T4 w 42"/>
                  <a:gd name="T6" fmla="+- 0 3370 3354"/>
                  <a:gd name="T7" fmla="*/ 3370 h 44"/>
                  <a:gd name="T8" fmla="+- 0 12490 12490"/>
                  <a:gd name="T9" fmla="*/ T8 w 42"/>
                  <a:gd name="T10" fmla="+- 0 3380 3354"/>
                  <a:gd name="T11" fmla="*/ 3380 h 44"/>
                  <a:gd name="T12" fmla="+- 0 12502 12490"/>
                  <a:gd name="T13" fmla="*/ T12 w 42"/>
                  <a:gd name="T14" fmla="+- 0 3388 3354"/>
                  <a:gd name="T15" fmla="*/ 3388 h 44"/>
                  <a:gd name="T16" fmla="+- 0 12512 12490"/>
                  <a:gd name="T17" fmla="*/ T16 w 42"/>
                  <a:gd name="T18" fmla="+- 0 3398 3354"/>
                  <a:gd name="T19" fmla="*/ 3398 h 44"/>
                  <a:gd name="T20" fmla="+- 0 12518 12490"/>
                  <a:gd name="T21" fmla="*/ T20 w 42"/>
                  <a:gd name="T22" fmla="+- 0 3390 3354"/>
                  <a:gd name="T23" fmla="*/ 3390 h 44"/>
                  <a:gd name="T24" fmla="+- 0 12532 12490"/>
                  <a:gd name="T25" fmla="*/ T24 w 42"/>
                  <a:gd name="T26" fmla="+- 0 3376 3354"/>
                  <a:gd name="T27" fmla="*/ 3376 h 44"/>
                  <a:gd name="T28" fmla="+- 0 12524 12490"/>
                  <a:gd name="T29" fmla="*/ T28 w 42"/>
                  <a:gd name="T30" fmla="+- 0 3366 3354"/>
                  <a:gd name="T31" fmla="*/ 3366 h 44"/>
                  <a:gd name="T32" fmla="+- 0 12514 12490"/>
                  <a:gd name="T33" fmla="*/ T32 w 42"/>
                  <a:gd name="T34" fmla="+- 0 3354 3354"/>
                  <a:gd name="T35" fmla="*/ 3354 h 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42" h="44">
                    <a:moveTo>
                      <a:pt x="24" y="0"/>
                    </a:moveTo>
                    <a:lnTo>
                      <a:pt x="8" y="16"/>
                    </a:lnTo>
                    <a:lnTo>
                      <a:pt x="0" y="26"/>
                    </a:lnTo>
                    <a:lnTo>
                      <a:pt x="12" y="34"/>
                    </a:lnTo>
                    <a:lnTo>
                      <a:pt x="22" y="44"/>
                    </a:lnTo>
                    <a:lnTo>
                      <a:pt x="28" y="36"/>
                    </a:lnTo>
                    <a:lnTo>
                      <a:pt x="42" y="22"/>
                    </a:lnTo>
                    <a:lnTo>
                      <a:pt x="34" y="1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45" name="Group 288"/>
            <p:cNvGrpSpPr>
              <a:grpSpLocks/>
            </p:cNvGrpSpPr>
            <p:nvPr/>
          </p:nvGrpSpPr>
          <p:grpSpPr bwMode="auto">
            <a:xfrm>
              <a:off x="12514" y="3338"/>
              <a:ext cx="40" cy="38"/>
              <a:chOff x="12514" y="3338"/>
              <a:chExt cx="40" cy="38"/>
            </a:xfrm>
          </p:grpSpPr>
          <p:sp>
            <p:nvSpPr>
              <p:cNvPr id="434" name="Freeform 289"/>
              <p:cNvSpPr>
                <a:spLocks/>
              </p:cNvSpPr>
              <p:nvPr/>
            </p:nvSpPr>
            <p:spPr bwMode="auto">
              <a:xfrm>
                <a:off x="12514" y="3338"/>
                <a:ext cx="40" cy="38"/>
              </a:xfrm>
              <a:custGeom>
                <a:avLst/>
                <a:gdLst>
                  <a:gd name="T0" fmla="+- 0 12542 12514"/>
                  <a:gd name="T1" fmla="*/ T0 w 40"/>
                  <a:gd name="T2" fmla="+- 0 3338 3338"/>
                  <a:gd name="T3" fmla="*/ 3338 h 38"/>
                  <a:gd name="T4" fmla="+- 0 12532 12514"/>
                  <a:gd name="T5" fmla="*/ T4 w 40"/>
                  <a:gd name="T6" fmla="+- 0 3342 3338"/>
                  <a:gd name="T7" fmla="*/ 3342 h 38"/>
                  <a:gd name="T8" fmla="+- 0 12524 12514"/>
                  <a:gd name="T9" fmla="*/ T8 w 40"/>
                  <a:gd name="T10" fmla="+- 0 3348 3338"/>
                  <a:gd name="T11" fmla="*/ 3348 h 38"/>
                  <a:gd name="T12" fmla="+- 0 12514 12514"/>
                  <a:gd name="T13" fmla="*/ T12 w 40"/>
                  <a:gd name="T14" fmla="+- 0 3354 3338"/>
                  <a:gd name="T15" fmla="*/ 3354 h 38"/>
                  <a:gd name="T16" fmla="+- 0 12524 12514"/>
                  <a:gd name="T17" fmla="*/ T16 w 40"/>
                  <a:gd name="T18" fmla="+- 0 3366 3338"/>
                  <a:gd name="T19" fmla="*/ 3366 h 38"/>
                  <a:gd name="T20" fmla="+- 0 12532 12514"/>
                  <a:gd name="T21" fmla="*/ T20 w 40"/>
                  <a:gd name="T22" fmla="+- 0 3376 3338"/>
                  <a:gd name="T23" fmla="*/ 3376 h 38"/>
                  <a:gd name="T24" fmla="+- 0 12540 12514"/>
                  <a:gd name="T25" fmla="*/ T24 w 40"/>
                  <a:gd name="T26" fmla="+- 0 3370 3338"/>
                  <a:gd name="T27" fmla="*/ 3370 h 38"/>
                  <a:gd name="T28" fmla="+- 0 12546 12514"/>
                  <a:gd name="T29" fmla="*/ T28 w 40"/>
                  <a:gd name="T30" fmla="+- 0 3366 3338"/>
                  <a:gd name="T31" fmla="*/ 3366 h 38"/>
                  <a:gd name="T32" fmla="+- 0 12554 12514"/>
                  <a:gd name="T33" fmla="*/ T32 w 40"/>
                  <a:gd name="T34" fmla="+- 0 3364 3338"/>
                  <a:gd name="T35" fmla="*/ 3364 h 38"/>
                  <a:gd name="T36" fmla="+- 0 12548 12514"/>
                  <a:gd name="T37" fmla="*/ T36 w 40"/>
                  <a:gd name="T38" fmla="+- 0 3350 3338"/>
                  <a:gd name="T39" fmla="*/ 3350 h 38"/>
                  <a:gd name="T40" fmla="+- 0 12542 12514"/>
                  <a:gd name="T41" fmla="*/ T40 w 40"/>
                  <a:gd name="T42" fmla="+- 0 3338 3338"/>
                  <a:gd name="T43" fmla="*/ 3338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40" h="38">
                    <a:moveTo>
                      <a:pt x="28" y="0"/>
                    </a:moveTo>
                    <a:lnTo>
                      <a:pt x="18" y="4"/>
                    </a:lnTo>
                    <a:lnTo>
                      <a:pt x="10" y="10"/>
                    </a:lnTo>
                    <a:lnTo>
                      <a:pt x="0" y="16"/>
                    </a:lnTo>
                    <a:lnTo>
                      <a:pt x="10" y="28"/>
                    </a:lnTo>
                    <a:lnTo>
                      <a:pt x="18" y="38"/>
                    </a:lnTo>
                    <a:lnTo>
                      <a:pt x="26" y="32"/>
                    </a:lnTo>
                    <a:lnTo>
                      <a:pt x="32" y="28"/>
                    </a:lnTo>
                    <a:lnTo>
                      <a:pt x="40" y="26"/>
                    </a:lnTo>
                    <a:lnTo>
                      <a:pt x="34" y="12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46" name="Group 290"/>
            <p:cNvGrpSpPr>
              <a:grpSpLocks/>
            </p:cNvGrpSpPr>
            <p:nvPr/>
          </p:nvGrpSpPr>
          <p:grpSpPr bwMode="auto">
            <a:xfrm>
              <a:off x="12542" y="3328"/>
              <a:ext cx="34" cy="36"/>
              <a:chOff x="12542" y="3328"/>
              <a:chExt cx="34" cy="36"/>
            </a:xfrm>
          </p:grpSpPr>
          <p:sp>
            <p:nvSpPr>
              <p:cNvPr id="433" name="Freeform 291"/>
              <p:cNvSpPr>
                <a:spLocks/>
              </p:cNvSpPr>
              <p:nvPr/>
            </p:nvSpPr>
            <p:spPr bwMode="auto">
              <a:xfrm>
                <a:off x="12542" y="3328"/>
                <a:ext cx="34" cy="36"/>
              </a:xfrm>
              <a:custGeom>
                <a:avLst/>
                <a:gdLst>
                  <a:gd name="T0" fmla="+- 0 12570 12542"/>
                  <a:gd name="T1" fmla="*/ T0 w 34"/>
                  <a:gd name="T2" fmla="+- 0 3328 3328"/>
                  <a:gd name="T3" fmla="*/ 3328 h 36"/>
                  <a:gd name="T4" fmla="+- 0 12560 12542"/>
                  <a:gd name="T5" fmla="*/ T4 w 34"/>
                  <a:gd name="T6" fmla="+- 0 3330 3328"/>
                  <a:gd name="T7" fmla="*/ 3330 h 36"/>
                  <a:gd name="T8" fmla="+- 0 12552 12542"/>
                  <a:gd name="T9" fmla="*/ T8 w 34"/>
                  <a:gd name="T10" fmla="+- 0 3332 3328"/>
                  <a:gd name="T11" fmla="*/ 3332 h 36"/>
                  <a:gd name="T12" fmla="+- 0 12542 12542"/>
                  <a:gd name="T13" fmla="*/ T12 w 34"/>
                  <a:gd name="T14" fmla="+- 0 3338 3328"/>
                  <a:gd name="T15" fmla="*/ 3338 h 36"/>
                  <a:gd name="T16" fmla="+- 0 12548 12542"/>
                  <a:gd name="T17" fmla="*/ T16 w 34"/>
                  <a:gd name="T18" fmla="+- 0 3350 3328"/>
                  <a:gd name="T19" fmla="*/ 3350 h 36"/>
                  <a:gd name="T20" fmla="+- 0 12554 12542"/>
                  <a:gd name="T21" fmla="*/ T20 w 34"/>
                  <a:gd name="T22" fmla="+- 0 3364 3328"/>
                  <a:gd name="T23" fmla="*/ 3364 h 36"/>
                  <a:gd name="T24" fmla="+- 0 12560 12542"/>
                  <a:gd name="T25" fmla="*/ T24 w 34"/>
                  <a:gd name="T26" fmla="+- 0 3360 3328"/>
                  <a:gd name="T27" fmla="*/ 3360 h 36"/>
                  <a:gd name="T28" fmla="+- 0 12576 12542"/>
                  <a:gd name="T29" fmla="*/ T28 w 34"/>
                  <a:gd name="T30" fmla="+- 0 3356 3328"/>
                  <a:gd name="T31" fmla="*/ 3356 h 36"/>
                  <a:gd name="T32" fmla="+- 0 12574 12542"/>
                  <a:gd name="T33" fmla="*/ T32 w 34"/>
                  <a:gd name="T34" fmla="+- 0 3342 3328"/>
                  <a:gd name="T35" fmla="*/ 3342 h 36"/>
                  <a:gd name="T36" fmla="+- 0 12570 12542"/>
                  <a:gd name="T37" fmla="*/ T36 w 34"/>
                  <a:gd name="T38" fmla="+- 0 3328 3328"/>
                  <a:gd name="T39" fmla="*/ 3328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34" h="36">
                    <a:moveTo>
                      <a:pt x="28" y="0"/>
                    </a:moveTo>
                    <a:lnTo>
                      <a:pt x="18" y="2"/>
                    </a:lnTo>
                    <a:lnTo>
                      <a:pt x="10" y="4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2" y="36"/>
                    </a:lnTo>
                    <a:lnTo>
                      <a:pt x="18" y="32"/>
                    </a:lnTo>
                    <a:lnTo>
                      <a:pt x="34" y="28"/>
                    </a:lnTo>
                    <a:lnTo>
                      <a:pt x="32" y="14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47" name="Group 292"/>
            <p:cNvGrpSpPr>
              <a:grpSpLocks/>
            </p:cNvGrpSpPr>
            <p:nvPr/>
          </p:nvGrpSpPr>
          <p:grpSpPr bwMode="auto">
            <a:xfrm>
              <a:off x="12570" y="3326"/>
              <a:ext cx="30" cy="30"/>
              <a:chOff x="12570" y="3326"/>
              <a:chExt cx="30" cy="30"/>
            </a:xfrm>
          </p:grpSpPr>
          <p:sp>
            <p:nvSpPr>
              <p:cNvPr id="432" name="Freeform 293"/>
              <p:cNvSpPr>
                <a:spLocks/>
              </p:cNvSpPr>
              <p:nvPr/>
            </p:nvSpPr>
            <p:spPr bwMode="auto">
              <a:xfrm>
                <a:off x="12570" y="3326"/>
                <a:ext cx="30" cy="30"/>
              </a:xfrm>
              <a:custGeom>
                <a:avLst/>
                <a:gdLst>
                  <a:gd name="T0" fmla="+- 0 12600 12570"/>
                  <a:gd name="T1" fmla="*/ T0 w 30"/>
                  <a:gd name="T2" fmla="+- 0 3326 3326"/>
                  <a:gd name="T3" fmla="*/ 3326 h 30"/>
                  <a:gd name="T4" fmla="+- 0 12580 12570"/>
                  <a:gd name="T5" fmla="*/ T4 w 30"/>
                  <a:gd name="T6" fmla="+- 0 3326 3326"/>
                  <a:gd name="T7" fmla="*/ 3326 h 30"/>
                  <a:gd name="T8" fmla="+- 0 12570 12570"/>
                  <a:gd name="T9" fmla="*/ T8 w 30"/>
                  <a:gd name="T10" fmla="+- 0 3328 3326"/>
                  <a:gd name="T11" fmla="*/ 3328 h 30"/>
                  <a:gd name="T12" fmla="+- 0 12574 12570"/>
                  <a:gd name="T13" fmla="*/ T12 w 30"/>
                  <a:gd name="T14" fmla="+- 0 3342 3326"/>
                  <a:gd name="T15" fmla="*/ 3342 h 30"/>
                  <a:gd name="T16" fmla="+- 0 12576 12570"/>
                  <a:gd name="T17" fmla="*/ T16 w 30"/>
                  <a:gd name="T18" fmla="+- 0 3356 3326"/>
                  <a:gd name="T19" fmla="*/ 3356 h 30"/>
                  <a:gd name="T20" fmla="+- 0 12584 12570"/>
                  <a:gd name="T21" fmla="*/ T20 w 30"/>
                  <a:gd name="T22" fmla="+- 0 3354 3326"/>
                  <a:gd name="T23" fmla="*/ 3354 h 30"/>
                  <a:gd name="T24" fmla="+- 0 12600 12570"/>
                  <a:gd name="T25" fmla="*/ T24 w 30"/>
                  <a:gd name="T26" fmla="+- 0 3354 3326"/>
                  <a:gd name="T27" fmla="*/ 3354 h 30"/>
                  <a:gd name="T28" fmla="+- 0 12600 12570"/>
                  <a:gd name="T29" fmla="*/ T28 w 30"/>
                  <a:gd name="T30" fmla="+- 0 3326 3326"/>
                  <a:gd name="T31" fmla="*/ 3326 h 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30" h="30">
                    <a:moveTo>
                      <a:pt x="30" y="0"/>
                    </a:moveTo>
                    <a:lnTo>
                      <a:pt x="10" y="0"/>
                    </a:lnTo>
                    <a:lnTo>
                      <a:pt x="0" y="2"/>
                    </a:lnTo>
                    <a:lnTo>
                      <a:pt x="4" y="16"/>
                    </a:lnTo>
                    <a:lnTo>
                      <a:pt x="6" y="30"/>
                    </a:lnTo>
                    <a:lnTo>
                      <a:pt x="14" y="28"/>
                    </a:lnTo>
                    <a:lnTo>
                      <a:pt x="30" y="28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48" name="Group 294"/>
            <p:cNvGrpSpPr>
              <a:grpSpLocks/>
            </p:cNvGrpSpPr>
            <p:nvPr/>
          </p:nvGrpSpPr>
          <p:grpSpPr bwMode="auto">
            <a:xfrm>
              <a:off x="12600" y="3326"/>
              <a:ext cx="74" cy="42"/>
              <a:chOff x="12600" y="3326"/>
              <a:chExt cx="74" cy="42"/>
            </a:xfrm>
          </p:grpSpPr>
          <p:sp>
            <p:nvSpPr>
              <p:cNvPr id="431" name="Freeform 295"/>
              <p:cNvSpPr>
                <a:spLocks/>
              </p:cNvSpPr>
              <p:nvPr/>
            </p:nvSpPr>
            <p:spPr bwMode="auto">
              <a:xfrm>
                <a:off x="12600" y="3326"/>
                <a:ext cx="74" cy="42"/>
              </a:xfrm>
              <a:custGeom>
                <a:avLst/>
                <a:gdLst>
                  <a:gd name="T0" fmla="+- 0 12600 12600"/>
                  <a:gd name="T1" fmla="*/ T0 w 74"/>
                  <a:gd name="T2" fmla="+- 0 3326 3326"/>
                  <a:gd name="T3" fmla="*/ 3326 h 42"/>
                  <a:gd name="T4" fmla="+- 0 12600 12600"/>
                  <a:gd name="T5" fmla="*/ T4 w 74"/>
                  <a:gd name="T6" fmla="+- 0 3340 3326"/>
                  <a:gd name="T7" fmla="*/ 3340 h 42"/>
                  <a:gd name="T8" fmla="+- 0 12610 12600"/>
                  <a:gd name="T9" fmla="*/ T8 w 74"/>
                  <a:gd name="T10" fmla="+- 0 3354 3326"/>
                  <a:gd name="T11" fmla="*/ 3354 h 42"/>
                  <a:gd name="T12" fmla="+- 0 12630 12600"/>
                  <a:gd name="T13" fmla="*/ T12 w 74"/>
                  <a:gd name="T14" fmla="+- 0 3357 3326"/>
                  <a:gd name="T15" fmla="*/ 3357 h 42"/>
                  <a:gd name="T16" fmla="+- 0 12649 12600"/>
                  <a:gd name="T17" fmla="*/ T16 w 74"/>
                  <a:gd name="T18" fmla="+- 0 3362 3326"/>
                  <a:gd name="T19" fmla="*/ 3362 h 42"/>
                  <a:gd name="T20" fmla="+- 0 12668 12600"/>
                  <a:gd name="T21" fmla="*/ T20 w 74"/>
                  <a:gd name="T22" fmla="+- 0 3368 3326"/>
                  <a:gd name="T23" fmla="*/ 3368 h 42"/>
                  <a:gd name="T24" fmla="+- 0 12674 12600"/>
                  <a:gd name="T25" fmla="*/ T24 w 74"/>
                  <a:gd name="T26" fmla="+- 0 3354 3326"/>
                  <a:gd name="T27" fmla="*/ 3354 h 42"/>
                  <a:gd name="T28" fmla="+- 0 12660 12600"/>
                  <a:gd name="T29" fmla="*/ T28 w 74"/>
                  <a:gd name="T30" fmla="+- 0 3335 3326"/>
                  <a:gd name="T31" fmla="*/ 3335 h 42"/>
                  <a:gd name="T32" fmla="+- 0 12640 12600"/>
                  <a:gd name="T33" fmla="*/ T32 w 74"/>
                  <a:gd name="T34" fmla="+- 0 3330 3326"/>
                  <a:gd name="T35" fmla="*/ 3330 h 42"/>
                  <a:gd name="T36" fmla="+- 0 12620 12600"/>
                  <a:gd name="T37" fmla="*/ T36 w 74"/>
                  <a:gd name="T38" fmla="+- 0 3327 3326"/>
                  <a:gd name="T39" fmla="*/ 3327 h 42"/>
                  <a:gd name="T40" fmla="+- 0 12600 12600"/>
                  <a:gd name="T41" fmla="*/ T40 w 74"/>
                  <a:gd name="T42" fmla="+- 0 3326 3326"/>
                  <a:gd name="T43" fmla="*/ 3326 h 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74" h="42">
                    <a:moveTo>
                      <a:pt x="0" y="0"/>
                    </a:moveTo>
                    <a:lnTo>
                      <a:pt x="0" y="14"/>
                    </a:lnTo>
                    <a:lnTo>
                      <a:pt x="10" y="28"/>
                    </a:lnTo>
                    <a:lnTo>
                      <a:pt x="30" y="31"/>
                    </a:lnTo>
                    <a:lnTo>
                      <a:pt x="49" y="36"/>
                    </a:lnTo>
                    <a:lnTo>
                      <a:pt x="68" y="42"/>
                    </a:lnTo>
                    <a:lnTo>
                      <a:pt x="74" y="28"/>
                    </a:lnTo>
                    <a:lnTo>
                      <a:pt x="60" y="9"/>
                    </a:lnTo>
                    <a:lnTo>
                      <a:pt x="40" y="4"/>
                    </a:lnTo>
                    <a:lnTo>
                      <a:pt x="2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49" name="Group 296"/>
            <p:cNvGrpSpPr>
              <a:grpSpLocks/>
            </p:cNvGrpSpPr>
            <p:nvPr/>
          </p:nvGrpSpPr>
          <p:grpSpPr bwMode="auto">
            <a:xfrm>
              <a:off x="12674" y="3342"/>
              <a:ext cx="66" cy="60"/>
              <a:chOff x="12674" y="3342"/>
              <a:chExt cx="66" cy="60"/>
            </a:xfrm>
          </p:grpSpPr>
          <p:sp>
            <p:nvSpPr>
              <p:cNvPr id="430" name="Freeform 297"/>
              <p:cNvSpPr>
                <a:spLocks/>
              </p:cNvSpPr>
              <p:nvPr/>
            </p:nvSpPr>
            <p:spPr bwMode="auto">
              <a:xfrm>
                <a:off x="12674" y="3342"/>
                <a:ext cx="66" cy="60"/>
              </a:xfrm>
              <a:custGeom>
                <a:avLst/>
                <a:gdLst>
                  <a:gd name="T0" fmla="+- 0 12678 12674"/>
                  <a:gd name="T1" fmla="*/ T0 w 66"/>
                  <a:gd name="T2" fmla="+- 0 3342 3342"/>
                  <a:gd name="T3" fmla="*/ 3342 h 60"/>
                  <a:gd name="T4" fmla="+- 0 12674 12674"/>
                  <a:gd name="T5" fmla="*/ T4 w 66"/>
                  <a:gd name="T6" fmla="+- 0 3354 3342"/>
                  <a:gd name="T7" fmla="*/ 3354 h 60"/>
                  <a:gd name="T8" fmla="+- 0 12680 12674"/>
                  <a:gd name="T9" fmla="*/ T8 w 66"/>
                  <a:gd name="T10" fmla="+- 0 3373 3342"/>
                  <a:gd name="T11" fmla="*/ 3373 h 60"/>
                  <a:gd name="T12" fmla="+- 0 12699 12674"/>
                  <a:gd name="T13" fmla="*/ T12 w 66"/>
                  <a:gd name="T14" fmla="+- 0 3382 3342"/>
                  <a:gd name="T15" fmla="*/ 3382 h 60"/>
                  <a:gd name="T16" fmla="+- 0 12716 12674"/>
                  <a:gd name="T17" fmla="*/ T16 w 66"/>
                  <a:gd name="T18" fmla="+- 0 3392 3342"/>
                  <a:gd name="T19" fmla="*/ 3392 h 60"/>
                  <a:gd name="T20" fmla="+- 0 12732 12674"/>
                  <a:gd name="T21" fmla="*/ T20 w 66"/>
                  <a:gd name="T22" fmla="+- 0 3402 3342"/>
                  <a:gd name="T23" fmla="*/ 3402 h 60"/>
                  <a:gd name="T24" fmla="+- 0 12740 12674"/>
                  <a:gd name="T25" fmla="*/ T24 w 66"/>
                  <a:gd name="T26" fmla="+- 0 3390 3342"/>
                  <a:gd name="T27" fmla="*/ 3390 h 60"/>
                  <a:gd name="T28" fmla="+- 0 12733 12674"/>
                  <a:gd name="T29" fmla="*/ T28 w 66"/>
                  <a:gd name="T30" fmla="+- 0 3368 3342"/>
                  <a:gd name="T31" fmla="*/ 3368 h 60"/>
                  <a:gd name="T32" fmla="+- 0 12715 12674"/>
                  <a:gd name="T33" fmla="*/ T32 w 66"/>
                  <a:gd name="T34" fmla="+- 0 3359 3342"/>
                  <a:gd name="T35" fmla="*/ 3359 h 60"/>
                  <a:gd name="T36" fmla="+- 0 12697 12674"/>
                  <a:gd name="T37" fmla="*/ T36 w 66"/>
                  <a:gd name="T38" fmla="+- 0 3350 3342"/>
                  <a:gd name="T39" fmla="*/ 3350 h 60"/>
                  <a:gd name="T40" fmla="+- 0 12678 12674"/>
                  <a:gd name="T41" fmla="*/ T40 w 66"/>
                  <a:gd name="T42" fmla="+- 0 3342 3342"/>
                  <a:gd name="T43" fmla="*/ 3342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66" h="60">
                    <a:moveTo>
                      <a:pt x="4" y="0"/>
                    </a:moveTo>
                    <a:lnTo>
                      <a:pt x="0" y="12"/>
                    </a:lnTo>
                    <a:lnTo>
                      <a:pt x="6" y="31"/>
                    </a:lnTo>
                    <a:lnTo>
                      <a:pt x="25" y="40"/>
                    </a:lnTo>
                    <a:lnTo>
                      <a:pt x="42" y="50"/>
                    </a:lnTo>
                    <a:lnTo>
                      <a:pt x="58" y="60"/>
                    </a:lnTo>
                    <a:lnTo>
                      <a:pt x="66" y="48"/>
                    </a:lnTo>
                    <a:lnTo>
                      <a:pt x="59" y="26"/>
                    </a:lnTo>
                    <a:lnTo>
                      <a:pt x="41" y="17"/>
                    </a:lnTo>
                    <a:lnTo>
                      <a:pt x="23" y="8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50" name="Group 298"/>
            <p:cNvGrpSpPr>
              <a:grpSpLocks/>
            </p:cNvGrpSpPr>
            <p:nvPr/>
          </p:nvGrpSpPr>
          <p:grpSpPr bwMode="auto">
            <a:xfrm>
              <a:off x="12740" y="3376"/>
              <a:ext cx="48" cy="58"/>
              <a:chOff x="12740" y="3376"/>
              <a:chExt cx="48" cy="58"/>
            </a:xfrm>
          </p:grpSpPr>
          <p:sp>
            <p:nvSpPr>
              <p:cNvPr id="429" name="Freeform 299"/>
              <p:cNvSpPr>
                <a:spLocks/>
              </p:cNvSpPr>
              <p:nvPr/>
            </p:nvSpPr>
            <p:spPr bwMode="auto">
              <a:xfrm>
                <a:off x="12740" y="3376"/>
                <a:ext cx="48" cy="58"/>
              </a:xfrm>
              <a:custGeom>
                <a:avLst/>
                <a:gdLst>
                  <a:gd name="T0" fmla="+- 0 12748 12740"/>
                  <a:gd name="T1" fmla="*/ T0 w 48"/>
                  <a:gd name="T2" fmla="+- 0 3376 3376"/>
                  <a:gd name="T3" fmla="*/ 3376 h 58"/>
                  <a:gd name="T4" fmla="+- 0 12740 12740"/>
                  <a:gd name="T5" fmla="*/ T4 w 48"/>
                  <a:gd name="T6" fmla="+- 0 3390 3376"/>
                  <a:gd name="T7" fmla="*/ 3390 h 58"/>
                  <a:gd name="T8" fmla="+- 0 12747 12740"/>
                  <a:gd name="T9" fmla="*/ T8 w 48"/>
                  <a:gd name="T10" fmla="+- 0 3411 3376"/>
                  <a:gd name="T11" fmla="*/ 3411 h 58"/>
                  <a:gd name="T12" fmla="+- 0 12765 12740"/>
                  <a:gd name="T13" fmla="*/ T12 w 48"/>
                  <a:gd name="T14" fmla="+- 0 3423 3376"/>
                  <a:gd name="T15" fmla="*/ 3423 h 58"/>
                  <a:gd name="T16" fmla="+- 0 12778 12740"/>
                  <a:gd name="T17" fmla="*/ T16 w 48"/>
                  <a:gd name="T18" fmla="+- 0 3434 3376"/>
                  <a:gd name="T19" fmla="*/ 3434 h 58"/>
                  <a:gd name="T20" fmla="+- 0 12788 12740"/>
                  <a:gd name="T21" fmla="*/ T20 w 48"/>
                  <a:gd name="T22" fmla="+- 0 3424 3376"/>
                  <a:gd name="T23" fmla="*/ 3424 h 58"/>
                  <a:gd name="T24" fmla="+- 0 12783 12740"/>
                  <a:gd name="T25" fmla="*/ T24 w 48"/>
                  <a:gd name="T26" fmla="+- 0 3401 3376"/>
                  <a:gd name="T27" fmla="*/ 3401 h 58"/>
                  <a:gd name="T28" fmla="+- 0 12767 12740"/>
                  <a:gd name="T29" fmla="*/ T28 w 48"/>
                  <a:gd name="T30" fmla="+- 0 3389 3376"/>
                  <a:gd name="T31" fmla="*/ 3389 h 58"/>
                  <a:gd name="T32" fmla="+- 0 12748 12740"/>
                  <a:gd name="T33" fmla="*/ T32 w 48"/>
                  <a:gd name="T34" fmla="+- 0 3376 3376"/>
                  <a:gd name="T35" fmla="*/ 3376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48" h="58">
                    <a:moveTo>
                      <a:pt x="8" y="0"/>
                    </a:moveTo>
                    <a:lnTo>
                      <a:pt x="0" y="14"/>
                    </a:lnTo>
                    <a:lnTo>
                      <a:pt x="7" y="35"/>
                    </a:lnTo>
                    <a:lnTo>
                      <a:pt x="25" y="47"/>
                    </a:lnTo>
                    <a:lnTo>
                      <a:pt x="38" y="58"/>
                    </a:lnTo>
                    <a:lnTo>
                      <a:pt x="48" y="48"/>
                    </a:lnTo>
                    <a:lnTo>
                      <a:pt x="43" y="25"/>
                    </a:lnTo>
                    <a:lnTo>
                      <a:pt x="27" y="13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51" name="Group 300"/>
            <p:cNvGrpSpPr>
              <a:grpSpLocks/>
            </p:cNvGrpSpPr>
            <p:nvPr/>
          </p:nvGrpSpPr>
          <p:grpSpPr bwMode="auto">
            <a:xfrm>
              <a:off x="12778" y="3412"/>
              <a:ext cx="26" cy="28"/>
              <a:chOff x="12778" y="3412"/>
              <a:chExt cx="26" cy="28"/>
            </a:xfrm>
          </p:grpSpPr>
          <p:sp>
            <p:nvSpPr>
              <p:cNvPr id="428" name="Freeform 301"/>
              <p:cNvSpPr>
                <a:spLocks/>
              </p:cNvSpPr>
              <p:nvPr/>
            </p:nvSpPr>
            <p:spPr bwMode="auto">
              <a:xfrm>
                <a:off x="12778" y="3412"/>
                <a:ext cx="26" cy="28"/>
              </a:xfrm>
              <a:custGeom>
                <a:avLst/>
                <a:gdLst>
                  <a:gd name="T0" fmla="+- 0 12796 12778"/>
                  <a:gd name="T1" fmla="*/ T0 w 26"/>
                  <a:gd name="T2" fmla="+- 0 3412 3412"/>
                  <a:gd name="T3" fmla="*/ 3412 h 28"/>
                  <a:gd name="T4" fmla="+- 0 12788 12778"/>
                  <a:gd name="T5" fmla="*/ T4 w 26"/>
                  <a:gd name="T6" fmla="+- 0 3424 3412"/>
                  <a:gd name="T7" fmla="*/ 3424 h 28"/>
                  <a:gd name="T8" fmla="+- 0 12778 12778"/>
                  <a:gd name="T9" fmla="*/ T8 w 26"/>
                  <a:gd name="T10" fmla="+- 0 3434 3412"/>
                  <a:gd name="T11" fmla="*/ 3434 h 28"/>
                  <a:gd name="T12" fmla="+- 0 12780 12778"/>
                  <a:gd name="T13" fmla="*/ T12 w 26"/>
                  <a:gd name="T14" fmla="+- 0 3436 3412"/>
                  <a:gd name="T15" fmla="*/ 3436 h 28"/>
                  <a:gd name="T16" fmla="+- 0 12784 12778"/>
                  <a:gd name="T17" fmla="*/ T16 w 26"/>
                  <a:gd name="T18" fmla="+- 0 3438 3412"/>
                  <a:gd name="T19" fmla="*/ 3438 h 28"/>
                  <a:gd name="T20" fmla="+- 0 12786 12778"/>
                  <a:gd name="T21" fmla="*/ T20 w 26"/>
                  <a:gd name="T22" fmla="+- 0 3440 3412"/>
                  <a:gd name="T23" fmla="*/ 3440 h 28"/>
                  <a:gd name="T24" fmla="+- 0 12796 12778"/>
                  <a:gd name="T25" fmla="*/ T24 w 26"/>
                  <a:gd name="T26" fmla="+- 0 3430 3412"/>
                  <a:gd name="T27" fmla="*/ 3430 h 28"/>
                  <a:gd name="T28" fmla="+- 0 12804 12778"/>
                  <a:gd name="T29" fmla="*/ T28 w 26"/>
                  <a:gd name="T30" fmla="+- 0 3418 3412"/>
                  <a:gd name="T31" fmla="*/ 3418 h 28"/>
                  <a:gd name="T32" fmla="+- 0 12802 12778"/>
                  <a:gd name="T33" fmla="*/ T32 w 26"/>
                  <a:gd name="T34" fmla="+- 0 3416 3412"/>
                  <a:gd name="T35" fmla="*/ 3416 h 28"/>
                  <a:gd name="T36" fmla="+- 0 12798 12778"/>
                  <a:gd name="T37" fmla="*/ T36 w 26"/>
                  <a:gd name="T38" fmla="+- 0 3414 3412"/>
                  <a:gd name="T39" fmla="*/ 3414 h 28"/>
                  <a:gd name="T40" fmla="+- 0 12796 12778"/>
                  <a:gd name="T41" fmla="*/ T40 w 26"/>
                  <a:gd name="T42" fmla="+- 0 3412 3412"/>
                  <a:gd name="T43" fmla="*/ 3412 h 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26" h="28">
                    <a:moveTo>
                      <a:pt x="18" y="0"/>
                    </a:moveTo>
                    <a:lnTo>
                      <a:pt x="10" y="12"/>
                    </a:lnTo>
                    <a:lnTo>
                      <a:pt x="0" y="22"/>
                    </a:lnTo>
                    <a:lnTo>
                      <a:pt x="2" y="24"/>
                    </a:lnTo>
                    <a:lnTo>
                      <a:pt x="6" y="26"/>
                    </a:lnTo>
                    <a:lnTo>
                      <a:pt x="8" y="28"/>
                    </a:lnTo>
                    <a:lnTo>
                      <a:pt x="18" y="18"/>
                    </a:lnTo>
                    <a:lnTo>
                      <a:pt x="26" y="6"/>
                    </a:lnTo>
                    <a:lnTo>
                      <a:pt x="24" y="4"/>
                    </a:lnTo>
                    <a:lnTo>
                      <a:pt x="20" y="2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52" name="Group 302"/>
            <p:cNvGrpSpPr>
              <a:grpSpLocks/>
            </p:cNvGrpSpPr>
            <p:nvPr/>
          </p:nvGrpSpPr>
          <p:grpSpPr bwMode="auto">
            <a:xfrm>
              <a:off x="12786" y="3418"/>
              <a:ext cx="24" cy="26"/>
              <a:chOff x="12786" y="3418"/>
              <a:chExt cx="24" cy="26"/>
            </a:xfrm>
          </p:grpSpPr>
          <p:sp>
            <p:nvSpPr>
              <p:cNvPr id="427" name="Freeform 303"/>
              <p:cNvSpPr>
                <a:spLocks/>
              </p:cNvSpPr>
              <p:nvPr/>
            </p:nvSpPr>
            <p:spPr bwMode="auto">
              <a:xfrm>
                <a:off x="12786" y="3418"/>
                <a:ext cx="24" cy="26"/>
              </a:xfrm>
              <a:custGeom>
                <a:avLst/>
                <a:gdLst>
                  <a:gd name="T0" fmla="+- 0 12804 12786"/>
                  <a:gd name="T1" fmla="*/ T0 w 24"/>
                  <a:gd name="T2" fmla="+- 0 3418 3418"/>
                  <a:gd name="T3" fmla="*/ 3418 h 26"/>
                  <a:gd name="T4" fmla="+- 0 12796 12786"/>
                  <a:gd name="T5" fmla="*/ T4 w 24"/>
                  <a:gd name="T6" fmla="+- 0 3430 3418"/>
                  <a:gd name="T7" fmla="*/ 3430 h 26"/>
                  <a:gd name="T8" fmla="+- 0 12786 12786"/>
                  <a:gd name="T9" fmla="*/ T8 w 24"/>
                  <a:gd name="T10" fmla="+- 0 3440 3418"/>
                  <a:gd name="T11" fmla="*/ 3440 h 26"/>
                  <a:gd name="T12" fmla="+- 0 12790 12786"/>
                  <a:gd name="T13" fmla="*/ T12 w 24"/>
                  <a:gd name="T14" fmla="+- 0 3444 3418"/>
                  <a:gd name="T15" fmla="*/ 3444 h 26"/>
                  <a:gd name="T16" fmla="+- 0 12792 12786"/>
                  <a:gd name="T17" fmla="*/ T16 w 24"/>
                  <a:gd name="T18" fmla="+- 0 3444 3418"/>
                  <a:gd name="T19" fmla="*/ 3444 h 26"/>
                  <a:gd name="T20" fmla="+- 0 12800 12786"/>
                  <a:gd name="T21" fmla="*/ T20 w 24"/>
                  <a:gd name="T22" fmla="+- 0 3434 3418"/>
                  <a:gd name="T23" fmla="*/ 3434 h 26"/>
                  <a:gd name="T24" fmla="+- 0 12810 12786"/>
                  <a:gd name="T25" fmla="*/ T24 w 24"/>
                  <a:gd name="T26" fmla="+- 0 3424 3418"/>
                  <a:gd name="T27" fmla="*/ 3424 h 26"/>
                  <a:gd name="T28" fmla="+- 0 12804 12786"/>
                  <a:gd name="T29" fmla="*/ T28 w 24"/>
                  <a:gd name="T30" fmla="+- 0 3418 3418"/>
                  <a:gd name="T31" fmla="*/ 3418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24" h="26">
                    <a:moveTo>
                      <a:pt x="18" y="0"/>
                    </a:moveTo>
                    <a:lnTo>
                      <a:pt x="10" y="12"/>
                    </a:lnTo>
                    <a:lnTo>
                      <a:pt x="0" y="22"/>
                    </a:lnTo>
                    <a:lnTo>
                      <a:pt x="4" y="26"/>
                    </a:lnTo>
                    <a:lnTo>
                      <a:pt x="6" y="26"/>
                    </a:lnTo>
                    <a:lnTo>
                      <a:pt x="14" y="16"/>
                    </a:lnTo>
                    <a:lnTo>
                      <a:pt x="24" y="6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53" name="Group 304"/>
            <p:cNvGrpSpPr>
              <a:grpSpLocks/>
            </p:cNvGrpSpPr>
            <p:nvPr/>
          </p:nvGrpSpPr>
          <p:grpSpPr bwMode="auto">
            <a:xfrm>
              <a:off x="12792" y="3424"/>
              <a:ext cx="20" cy="22"/>
              <a:chOff x="12792" y="3424"/>
              <a:chExt cx="20" cy="22"/>
            </a:xfrm>
          </p:grpSpPr>
          <p:sp>
            <p:nvSpPr>
              <p:cNvPr id="426" name="Freeform 305"/>
              <p:cNvSpPr>
                <a:spLocks/>
              </p:cNvSpPr>
              <p:nvPr/>
            </p:nvSpPr>
            <p:spPr bwMode="auto">
              <a:xfrm>
                <a:off x="12792" y="3424"/>
                <a:ext cx="20" cy="22"/>
              </a:xfrm>
              <a:custGeom>
                <a:avLst/>
                <a:gdLst>
                  <a:gd name="T0" fmla="+- 0 12812 12792"/>
                  <a:gd name="T1" fmla="*/ T0 w 20"/>
                  <a:gd name="T2" fmla="+- 0 3424 3424"/>
                  <a:gd name="T3" fmla="*/ 3424 h 22"/>
                  <a:gd name="T4" fmla="+- 0 12810 12792"/>
                  <a:gd name="T5" fmla="*/ T4 w 20"/>
                  <a:gd name="T6" fmla="+- 0 3424 3424"/>
                  <a:gd name="T7" fmla="*/ 3424 h 22"/>
                  <a:gd name="T8" fmla="+- 0 12800 12792"/>
                  <a:gd name="T9" fmla="*/ T8 w 20"/>
                  <a:gd name="T10" fmla="+- 0 3434 3424"/>
                  <a:gd name="T11" fmla="*/ 3434 h 22"/>
                  <a:gd name="T12" fmla="+- 0 12792 12792"/>
                  <a:gd name="T13" fmla="*/ T12 w 20"/>
                  <a:gd name="T14" fmla="+- 0 3444 3424"/>
                  <a:gd name="T15" fmla="*/ 3444 h 22"/>
                  <a:gd name="T16" fmla="+- 0 12792 12792"/>
                  <a:gd name="T17" fmla="*/ T16 w 20"/>
                  <a:gd name="T18" fmla="+- 0 3446 3424"/>
                  <a:gd name="T19" fmla="*/ 3446 h 22"/>
                  <a:gd name="T20" fmla="+- 0 12794 12792"/>
                  <a:gd name="T21" fmla="*/ T20 w 20"/>
                  <a:gd name="T22" fmla="+- 0 3446 3424"/>
                  <a:gd name="T23" fmla="*/ 3446 h 22"/>
                  <a:gd name="T24" fmla="+- 0 12802 12792"/>
                  <a:gd name="T25" fmla="*/ T24 w 20"/>
                  <a:gd name="T26" fmla="+- 0 3436 3424"/>
                  <a:gd name="T27" fmla="*/ 3436 h 22"/>
                  <a:gd name="T28" fmla="+- 0 12812 12792"/>
                  <a:gd name="T29" fmla="*/ T28 w 20"/>
                  <a:gd name="T30" fmla="+- 0 3426 3424"/>
                  <a:gd name="T31" fmla="*/ 3426 h 22"/>
                  <a:gd name="T32" fmla="+- 0 12812 12792"/>
                  <a:gd name="T33" fmla="*/ T32 w 20"/>
                  <a:gd name="T34" fmla="+- 0 3424 3424"/>
                  <a:gd name="T35" fmla="*/ 3424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0" h="22">
                    <a:moveTo>
                      <a:pt x="20" y="0"/>
                    </a:moveTo>
                    <a:lnTo>
                      <a:pt x="18" y="0"/>
                    </a:lnTo>
                    <a:lnTo>
                      <a:pt x="8" y="10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10" y="12"/>
                    </a:lnTo>
                    <a:lnTo>
                      <a:pt x="20" y="2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54" name="Group 306"/>
            <p:cNvGrpSpPr>
              <a:grpSpLocks/>
            </p:cNvGrpSpPr>
            <p:nvPr/>
          </p:nvGrpSpPr>
          <p:grpSpPr bwMode="auto">
            <a:xfrm>
              <a:off x="12794" y="3426"/>
              <a:ext cx="20" cy="22"/>
              <a:chOff x="12794" y="3426"/>
              <a:chExt cx="20" cy="22"/>
            </a:xfrm>
          </p:grpSpPr>
          <p:sp>
            <p:nvSpPr>
              <p:cNvPr id="425" name="Freeform 307"/>
              <p:cNvSpPr>
                <a:spLocks/>
              </p:cNvSpPr>
              <p:nvPr/>
            </p:nvSpPr>
            <p:spPr bwMode="auto">
              <a:xfrm>
                <a:off x="12794" y="3426"/>
                <a:ext cx="20" cy="22"/>
              </a:xfrm>
              <a:custGeom>
                <a:avLst/>
                <a:gdLst>
                  <a:gd name="T0" fmla="+- 0 12814 12794"/>
                  <a:gd name="T1" fmla="*/ T0 w 20"/>
                  <a:gd name="T2" fmla="+- 0 3426 3426"/>
                  <a:gd name="T3" fmla="*/ 3426 h 22"/>
                  <a:gd name="T4" fmla="+- 0 12812 12794"/>
                  <a:gd name="T5" fmla="*/ T4 w 20"/>
                  <a:gd name="T6" fmla="+- 0 3426 3426"/>
                  <a:gd name="T7" fmla="*/ 3426 h 22"/>
                  <a:gd name="T8" fmla="+- 0 12802 12794"/>
                  <a:gd name="T9" fmla="*/ T8 w 20"/>
                  <a:gd name="T10" fmla="+- 0 3436 3426"/>
                  <a:gd name="T11" fmla="*/ 3436 h 22"/>
                  <a:gd name="T12" fmla="+- 0 12794 12794"/>
                  <a:gd name="T13" fmla="*/ T12 w 20"/>
                  <a:gd name="T14" fmla="+- 0 3446 3426"/>
                  <a:gd name="T15" fmla="*/ 3446 h 22"/>
                  <a:gd name="T16" fmla="+- 0 12794 12794"/>
                  <a:gd name="T17" fmla="*/ T16 w 20"/>
                  <a:gd name="T18" fmla="+- 0 3448 3426"/>
                  <a:gd name="T19" fmla="*/ 3448 h 22"/>
                  <a:gd name="T20" fmla="+- 0 12804 12794"/>
                  <a:gd name="T21" fmla="*/ T20 w 20"/>
                  <a:gd name="T22" fmla="+- 0 3438 3426"/>
                  <a:gd name="T23" fmla="*/ 3438 h 22"/>
                  <a:gd name="T24" fmla="+- 0 12814 12794"/>
                  <a:gd name="T25" fmla="*/ T24 w 20"/>
                  <a:gd name="T26" fmla="+- 0 3426 3426"/>
                  <a:gd name="T27" fmla="*/ 3426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0" h="22">
                    <a:moveTo>
                      <a:pt x="20" y="0"/>
                    </a:moveTo>
                    <a:lnTo>
                      <a:pt x="18" y="0"/>
                    </a:lnTo>
                    <a:lnTo>
                      <a:pt x="8" y="10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10" y="12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55" name="Group 308"/>
            <p:cNvGrpSpPr>
              <a:grpSpLocks/>
            </p:cNvGrpSpPr>
            <p:nvPr/>
          </p:nvGrpSpPr>
          <p:grpSpPr bwMode="auto">
            <a:xfrm>
              <a:off x="12794" y="3426"/>
              <a:ext cx="20" cy="22"/>
              <a:chOff x="12794" y="3426"/>
              <a:chExt cx="20" cy="22"/>
            </a:xfrm>
          </p:grpSpPr>
          <p:sp>
            <p:nvSpPr>
              <p:cNvPr id="423" name="Freeform 309"/>
              <p:cNvSpPr>
                <a:spLocks/>
              </p:cNvSpPr>
              <p:nvPr/>
            </p:nvSpPr>
            <p:spPr bwMode="auto">
              <a:xfrm>
                <a:off x="12794" y="3426"/>
                <a:ext cx="20" cy="22"/>
              </a:xfrm>
              <a:custGeom>
                <a:avLst/>
                <a:gdLst>
                  <a:gd name="T0" fmla="+- 0 12804 12794"/>
                  <a:gd name="T1" fmla="*/ T0 w 20"/>
                  <a:gd name="T2" fmla="+- 0 3438 3426"/>
                  <a:gd name="T3" fmla="*/ 3438 h 22"/>
                  <a:gd name="T4" fmla="+- 0 12794 12794"/>
                  <a:gd name="T5" fmla="*/ T4 w 20"/>
                  <a:gd name="T6" fmla="+- 0 3448 3426"/>
                  <a:gd name="T7" fmla="*/ 3448 h 22"/>
                  <a:gd name="T8" fmla="+- 0 12796 12794"/>
                  <a:gd name="T9" fmla="*/ T8 w 20"/>
                  <a:gd name="T10" fmla="+- 0 3448 3426"/>
                  <a:gd name="T11" fmla="*/ 3448 h 22"/>
                  <a:gd name="T12" fmla="+- 0 12804 12794"/>
                  <a:gd name="T13" fmla="*/ T12 w 20"/>
                  <a:gd name="T14" fmla="+- 0 3438 3426"/>
                  <a:gd name="T15" fmla="*/ 3438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" h="22">
                    <a:moveTo>
                      <a:pt x="10" y="12"/>
                    </a:moveTo>
                    <a:lnTo>
                      <a:pt x="0" y="22"/>
                    </a:lnTo>
                    <a:lnTo>
                      <a:pt x="2" y="22"/>
                    </a:lnTo>
                    <a:lnTo>
                      <a:pt x="10" y="1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4" name="Freeform 310"/>
              <p:cNvSpPr>
                <a:spLocks/>
              </p:cNvSpPr>
              <p:nvPr/>
            </p:nvSpPr>
            <p:spPr bwMode="auto">
              <a:xfrm>
                <a:off x="12794" y="3426"/>
                <a:ext cx="20" cy="22"/>
              </a:xfrm>
              <a:custGeom>
                <a:avLst/>
                <a:gdLst>
                  <a:gd name="T0" fmla="+- 0 12814 12794"/>
                  <a:gd name="T1" fmla="*/ T0 w 20"/>
                  <a:gd name="T2" fmla="+- 0 3426 3426"/>
                  <a:gd name="T3" fmla="*/ 3426 h 22"/>
                  <a:gd name="T4" fmla="+- 0 12804 12794"/>
                  <a:gd name="T5" fmla="*/ T4 w 20"/>
                  <a:gd name="T6" fmla="+- 0 3438 3426"/>
                  <a:gd name="T7" fmla="*/ 3438 h 22"/>
                  <a:gd name="T8" fmla="+- 0 12814 12794"/>
                  <a:gd name="T9" fmla="*/ T8 w 20"/>
                  <a:gd name="T10" fmla="+- 0 3428 3426"/>
                  <a:gd name="T11" fmla="*/ 3428 h 22"/>
                  <a:gd name="T12" fmla="+- 0 12814 12794"/>
                  <a:gd name="T13" fmla="*/ T12 w 20"/>
                  <a:gd name="T14" fmla="+- 0 3426 3426"/>
                  <a:gd name="T15" fmla="*/ 3426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" h="22">
                    <a:moveTo>
                      <a:pt x="20" y="0"/>
                    </a:moveTo>
                    <a:lnTo>
                      <a:pt x="10" y="12"/>
                    </a:lnTo>
                    <a:lnTo>
                      <a:pt x="20" y="2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56" name="Group 311"/>
            <p:cNvGrpSpPr>
              <a:grpSpLocks/>
            </p:cNvGrpSpPr>
            <p:nvPr/>
          </p:nvGrpSpPr>
          <p:grpSpPr bwMode="auto">
            <a:xfrm>
              <a:off x="12796" y="3428"/>
              <a:ext cx="18" cy="20"/>
              <a:chOff x="12796" y="3428"/>
              <a:chExt cx="18" cy="20"/>
            </a:xfrm>
          </p:grpSpPr>
          <p:sp>
            <p:nvSpPr>
              <p:cNvPr id="422" name="Freeform 312"/>
              <p:cNvSpPr>
                <a:spLocks/>
              </p:cNvSpPr>
              <p:nvPr/>
            </p:nvSpPr>
            <p:spPr bwMode="auto">
              <a:xfrm>
                <a:off x="12796" y="3428"/>
                <a:ext cx="18" cy="20"/>
              </a:xfrm>
              <a:custGeom>
                <a:avLst/>
                <a:gdLst>
                  <a:gd name="T0" fmla="+- 0 12814 12796"/>
                  <a:gd name="T1" fmla="*/ T0 w 18"/>
                  <a:gd name="T2" fmla="+- 0 3428 3428"/>
                  <a:gd name="T3" fmla="*/ 3428 h 20"/>
                  <a:gd name="T4" fmla="+- 0 12804 12796"/>
                  <a:gd name="T5" fmla="*/ T4 w 18"/>
                  <a:gd name="T6" fmla="+- 0 3438 3428"/>
                  <a:gd name="T7" fmla="*/ 3438 h 20"/>
                  <a:gd name="T8" fmla="+- 0 12796 12796"/>
                  <a:gd name="T9" fmla="*/ T8 w 18"/>
                  <a:gd name="T10" fmla="+- 0 3448 3428"/>
                  <a:gd name="T11" fmla="*/ 3448 h 20"/>
                  <a:gd name="T12" fmla="+- 0 12806 12796"/>
                  <a:gd name="T13" fmla="*/ T12 w 18"/>
                  <a:gd name="T14" fmla="+- 0 3438 3428"/>
                  <a:gd name="T15" fmla="*/ 3438 h 20"/>
                  <a:gd name="T16" fmla="+- 0 12814 12796"/>
                  <a:gd name="T17" fmla="*/ T16 w 18"/>
                  <a:gd name="T18" fmla="+- 0 3428 3428"/>
                  <a:gd name="T19" fmla="*/ 3428 h 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" h="20">
                    <a:moveTo>
                      <a:pt x="18" y="0"/>
                    </a:moveTo>
                    <a:lnTo>
                      <a:pt x="8" y="10"/>
                    </a:lnTo>
                    <a:lnTo>
                      <a:pt x="0" y="20"/>
                    </a:lnTo>
                    <a:lnTo>
                      <a:pt x="10" y="10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57" name="Group 313"/>
            <p:cNvGrpSpPr>
              <a:grpSpLocks/>
            </p:cNvGrpSpPr>
            <p:nvPr/>
          </p:nvGrpSpPr>
          <p:grpSpPr bwMode="auto">
            <a:xfrm>
              <a:off x="12796" y="3438"/>
              <a:ext cx="10" cy="12"/>
              <a:chOff x="12796" y="3438"/>
              <a:chExt cx="10" cy="12"/>
            </a:xfrm>
          </p:grpSpPr>
          <p:sp>
            <p:nvSpPr>
              <p:cNvPr id="421" name="Freeform 314"/>
              <p:cNvSpPr>
                <a:spLocks/>
              </p:cNvSpPr>
              <p:nvPr/>
            </p:nvSpPr>
            <p:spPr bwMode="auto">
              <a:xfrm>
                <a:off x="12796" y="3438"/>
                <a:ext cx="10" cy="12"/>
              </a:xfrm>
              <a:custGeom>
                <a:avLst/>
                <a:gdLst>
                  <a:gd name="T0" fmla="+- 0 12806 12796"/>
                  <a:gd name="T1" fmla="*/ T0 w 10"/>
                  <a:gd name="T2" fmla="+- 0 3438 3438"/>
                  <a:gd name="T3" fmla="*/ 3438 h 12"/>
                  <a:gd name="T4" fmla="+- 0 12796 12796"/>
                  <a:gd name="T5" fmla="*/ T4 w 10"/>
                  <a:gd name="T6" fmla="+- 0 3448 3438"/>
                  <a:gd name="T7" fmla="*/ 3448 h 12"/>
                  <a:gd name="T8" fmla="+- 0 12796 12796"/>
                  <a:gd name="T9" fmla="*/ T8 w 10"/>
                  <a:gd name="T10" fmla="+- 0 3450 3438"/>
                  <a:gd name="T11" fmla="*/ 3450 h 12"/>
                  <a:gd name="T12" fmla="+- 0 12806 12796"/>
                  <a:gd name="T13" fmla="*/ T12 w 10"/>
                  <a:gd name="T14" fmla="+- 0 3438 3438"/>
                  <a:gd name="T15" fmla="*/ 3438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lnTo>
                      <a:pt x="0" y="10"/>
                    </a:lnTo>
                    <a:lnTo>
                      <a:pt x="0" y="12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58" name="Group 315"/>
            <p:cNvGrpSpPr>
              <a:grpSpLocks/>
            </p:cNvGrpSpPr>
            <p:nvPr/>
          </p:nvGrpSpPr>
          <p:grpSpPr bwMode="auto">
            <a:xfrm>
              <a:off x="12806" y="3428"/>
              <a:ext cx="10" cy="10"/>
              <a:chOff x="12806" y="3428"/>
              <a:chExt cx="10" cy="10"/>
            </a:xfrm>
          </p:grpSpPr>
          <p:sp>
            <p:nvSpPr>
              <p:cNvPr id="420" name="Freeform 316"/>
              <p:cNvSpPr>
                <a:spLocks/>
              </p:cNvSpPr>
              <p:nvPr/>
            </p:nvSpPr>
            <p:spPr bwMode="auto">
              <a:xfrm>
                <a:off x="12806" y="3428"/>
                <a:ext cx="10" cy="10"/>
              </a:xfrm>
              <a:custGeom>
                <a:avLst/>
                <a:gdLst>
                  <a:gd name="T0" fmla="+- 0 12816 12806"/>
                  <a:gd name="T1" fmla="*/ T0 w 10"/>
                  <a:gd name="T2" fmla="+- 0 3428 3428"/>
                  <a:gd name="T3" fmla="*/ 3428 h 10"/>
                  <a:gd name="T4" fmla="+- 0 12814 12806"/>
                  <a:gd name="T5" fmla="*/ T4 w 10"/>
                  <a:gd name="T6" fmla="+- 0 3428 3428"/>
                  <a:gd name="T7" fmla="*/ 3428 h 10"/>
                  <a:gd name="T8" fmla="+- 0 12806 12806"/>
                  <a:gd name="T9" fmla="*/ T8 w 10"/>
                  <a:gd name="T10" fmla="+- 0 3438 3428"/>
                  <a:gd name="T11" fmla="*/ 3438 h 10"/>
                  <a:gd name="T12" fmla="+- 0 12816 12806"/>
                  <a:gd name="T13" fmla="*/ T12 w 10"/>
                  <a:gd name="T14" fmla="+- 0 3428 3428"/>
                  <a:gd name="T15" fmla="*/ 3428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10">
                    <a:moveTo>
                      <a:pt x="10" y="0"/>
                    </a:moveTo>
                    <a:lnTo>
                      <a:pt x="8" y="0"/>
                    </a:lnTo>
                    <a:lnTo>
                      <a:pt x="0" y="1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59" name="Group 317"/>
            <p:cNvGrpSpPr>
              <a:grpSpLocks/>
            </p:cNvGrpSpPr>
            <p:nvPr/>
          </p:nvGrpSpPr>
          <p:grpSpPr bwMode="auto">
            <a:xfrm>
              <a:off x="12796" y="3428"/>
              <a:ext cx="20" cy="22"/>
              <a:chOff x="12796" y="3428"/>
              <a:chExt cx="20" cy="22"/>
            </a:xfrm>
          </p:grpSpPr>
          <p:sp>
            <p:nvSpPr>
              <p:cNvPr id="419" name="Freeform 318"/>
              <p:cNvSpPr>
                <a:spLocks/>
              </p:cNvSpPr>
              <p:nvPr/>
            </p:nvSpPr>
            <p:spPr bwMode="auto">
              <a:xfrm>
                <a:off x="12796" y="3428"/>
                <a:ext cx="20" cy="22"/>
              </a:xfrm>
              <a:custGeom>
                <a:avLst/>
                <a:gdLst>
                  <a:gd name="T0" fmla="+- 0 12816 12796"/>
                  <a:gd name="T1" fmla="*/ T0 w 20"/>
                  <a:gd name="T2" fmla="+- 0 3428 3428"/>
                  <a:gd name="T3" fmla="*/ 3428 h 22"/>
                  <a:gd name="T4" fmla="+- 0 12806 12796"/>
                  <a:gd name="T5" fmla="*/ T4 w 20"/>
                  <a:gd name="T6" fmla="+- 0 3438 3428"/>
                  <a:gd name="T7" fmla="*/ 3438 h 22"/>
                  <a:gd name="T8" fmla="+- 0 12796 12796"/>
                  <a:gd name="T9" fmla="*/ T8 w 20"/>
                  <a:gd name="T10" fmla="+- 0 3450 3428"/>
                  <a:gd name="T11" fmla="*/ 3450 h 22"/>
                  <a:gd name="T12" fmla="+- 0 12798 12796"/>
                  <a:gd name="T13" fmla="*/ T12 w 20"/>
                  <a:gd name="T14" fmla="+- 0 3450 3428"/>
                  <a:gd name="T15" fmla="*/ 3450 h 22"/>
                  <a:gd name="T16" fmla="+- 0 12806 12796"/>
                  <a:gd name="T17" fmla="*/ T16 w 20"/>
                  <a:gd name="T18" fmla="+- 0 3440 3428"/>
                  <a:gd name="T19" fmla="*/ 3440 h 22"/>
                  <a:gd name="T20" fmla="+- 0 12816 12796"/>
                  <a:gd name="T21" fmla="*/ T20 w 20"/>
                  <a:gd name="T22" fmla="+- 0 3428 3428"/>
                  <a:gd name="T23" fmla="*/ 3428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0" h="22">
                    <a:moveTo>
                      <a:pt x="20" y="0"/>
                    </a:moveTo>
                    <a:lnTo>
                      <a:pt x="10" y="10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10" y="12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60" name="Group 319"/>
            <p:cNvGrpSpPr>
              <a:grpSpLocks/>
            </p:cNvGrpSpPr>
            <p:nvPr/>
          </p:nvGrpSpPr>
          <p:grpSpPr bwMode="auto">
            <a:xfrm>
              <a:off x="12798" y="3428"/>
              <a:ext cx="20" cy="24"/>
              <a:chOff x="12798" y="3428"/>
              <a:chExt cx="20" cy="24"/>
            </a:xfrm>
          </p:grpSpPr>
          <p:sp>
            <p:nvSpPr>
              <p:cNvPr id="418" name="Freeform 320"/>
              <p:cNvSpPr>
                <a:spLocks/>
              </p:cNvSpPr>
              <p:nvPr/>
            </p:nvSpPr>
            <p:spPr bwMode="auto">
              <a:xfrm>
                <a:off x="12798" y="3428"/>
                <a:ext cx="20" cy="24"/>
              </a:xfrm>
              <a:custGeom>
                <a:avLst/>
                <a:gdLst>
                  <a:gd name="T0" fmla="+- 0 12816 12798"/>
                  <a:gd name="T1" fmla="*/ T0 w 20"/>
                  <a:gd name="T2" fmla="+- 0 3428 3428"/>
                  <a:gd name="T3" fmla="*/ 3428 h 24"/>
                  <a:gd name="T4" fmla="+- 0 12806 12798"/>
                  <a:gd name="T5" fmla="*/ T4 w 20"/>
                  <a:gd name="T6" fmla="+- 0 3440 3428"/>
                  <a:gd name="T7" fmla="*/ 3440 h 24"/>
                  <a:gd name="T8" fmla="+- 0 12798 12798"/>
                  <a:gd name="T9" fmla="*/ T8 w 20"/>
                  <a:gd name="T10" fmla="+- 0 3450 3428"/>
                  <a:gd name="T11" fmla="*/ 3450 h 24"/>
                  <a:gd name="T12" fmla="+- 0 12798 12798"/>
                  <a:gd name="T13" fmla="*/ T12 w 20"/>
                  <a:gd name="T14" fmla="+- 0 3452 3428"/>
                  <a:gd name="T15" fmla="*/ 3452 h 24"/>
                  <a:gd name="T16" fmla="+- 0 12808 12798"/>
                  <a:gd name="T17" fmla="*/ T16 w 20"/>
                  <a:gd name="T18" fmla="+- 0 3440 3428"/>
                  <a:gd name="T19" fmla="*/ 3440 h 24"/>
                  <a:gd name="T20" fmla="+- 0 12818 12798"/>
                  <a:gd name="T21" fmla="*/ T20 w 20"/>
                  <a:gd name="T22" fmla="+- 0 3430 3428"/>
                  <a:gd name="T23" fmla="*/ 3430 h 24"/>
                  <a:gd name="T24" fmla="+- 0 12816 12798"/>
                  <a:gd name="T25" fmla="*/ T24 w 20"/>
                  <a:gd name="T26" fmla="+- 0 3430 3428"/>
                  <a:gd name="T27" fmla="*/ 3430 h 24"/>
                  <a:gd name="T28" fmla="+- 0 12816 12798"/>
                  <a:gd name="T29" fmla="*/ T28 w 20"/>
                  <a:gd name="T30" fmla="+- 0 3428 3428"/>
                  <a:gd name="T31" fmla="*/ 342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20" h="24">
                    <a:moveTo>
                      <a:pt x="18" y="0"/>
                    </a:moveTo>
                    <a:lnTo>
                      <a:pt x="8" y="12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10" y="12"/>
                    </a:lnTo>
                    <a:lnTo>
                      <a:pt x="20" y="2"/>
                    </a:lnTo>
                    <a:lnTo>
                      <a:pt x="18" y="2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61" name="Group 321"/>
            <p:cNvGrpSpPr>
              <a:grpSpLocks/>
            </p:cNvGrpSpPr>
            <p:nvPr/>
          </p:nvGrpSpPr>
          <p:grpSpPr bwMode="auto">
            <a:xfrm>
              <a:off x="12798" y="3430"/>
              <a:ext cx="22" cy="24"/>
              <a:chOff x="12798" y="3430"/>
              <a:chExt cx="22" cy="24"/>
            </a:xfrm>
          </p:grpSpPr>
          <p:sp>
            <p:nvSpPr>
              <p:cNvPr id="417" name="Freeform 322"/>
              <p:cNvSpPr>
                <a:spLocks/>
              </p:cNvSpPr>
              <p:nvPr/>
            </p:nvSpPr>
            <p:spPr bwMode="auto">
              <a:xfrm>
                <a:off x="12798" y="3430"/>
                <a:ext cx="22" cy="24"/>
              </a:xfrm>
              <a:custGeom>
                <a:avLst/>
                <a:gdLst>
                  <a:gd name="T0" fmla="+- 0 12818 12798"/>
                  <a:gd name="T1" fmla="*/ T0 w 22"/>
                  <a:gd name="T2" fmla="+- 0 3430 3430"/>
                  <a:gd name="T3" fmla="*/ 3430 h 24"/>
                  <a:gd name="T4" fmla="+- 0 12808 12798"/>
                  <a:gd name="T5" fmla="*/ T4 w 22"/>
                  <a:gd name="T6" fmla="+- 0 3440 3430"/>
                  <a:gd name="T7" fmla="*/ 3440 h 24"/>
                  <a:gd name="T8" fmla="+- 0 12798 12798"/>
                  <a:gd name="T9" fmla="*/ T8 w 22"/>
                  <a:gd name="T10" fmla="+- 0 3452 3430"/>
                  <a:gd name="T11" fmla="*/ 3452 h 24"/>
                  <a:gd name="T12" fmla="+- 0 12800 12798"/>
                  <a:gd name="T13" fmla="*/ T12 w 22"/>
                  <a:gd name="T14" fmla="+- 0 3452 3430"/>
                  <a:gd name="T15" fmla="*/ 3452 h 24"/>
                  <a:gd name="T16" fmla="+- 0 12800 12798"/>
                  <a:gd name="T17" fmla="*/ T16 w 22"/>
                  <a:gd name="T18" fmla="+- 0 3454 3430"/>
                  <a:gd name="T19" fmla="*/ 3454 h 24"/>
                  <a:gd name="T20" fmla="+- 0 12810 12798"/>
                  <a:gd name="T21" fmla="*/ T20 w 22"/>
                  <a:gd name="T22" fmla="+- 0 3442 3430"/>
                  <a:gd name="T23" fmla="*/ 3442 h 24"/>
                  <a:gd name="T24" fmla="+- 0 12820 12798"/>
                  <a:gd name="T25" fmla="*/ T24 w 22"/>
                  <a:gd name="T26" fmla="+- 0 3432 3430"/>
                  <a:gd name="T27" fmla="*/ 3432 h 24"/>
                  <a:gd name="T28" fmla="+- 0 12818 12798"/>
                  <a:gd name="T29" fmla="*/ T28 w 22"/>
                  <a:gd name="T30" fmla="+- 0 3432 3430"/>
                  <a:gd name="T31" fmla="*/ 3432 h 24"/>
                  <a:gd name="T32" fmla="+- 0 12818 12798"/>
                  <a:gd name="T33" fmla="*/ T32 w 22"/>
                  <a:gd name="T34" fmla="+- 0 3430 3430"/>
                  <a:gd name="T35" fmla="*/ 343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2" h="24">
                    <a:moveTo>
                      <a:pt x="20" y="0"/>
                    </a:moveTo>
                    <a:lnTo>
                      <a:pt x="10" y="10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12" y="12"/>
                    </a:lnTo>
                    <a:lnTo>
                      <a:pt x="22" y="2"/>
                    </a:lnTo>
                    <a:lnTo>
                      <a:pt x="20" y="2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62" name="Group 323"/>
            <p:cNvGrpSpPr>
              <a:grpSpLocks/>
            </p:cNvGrpSpPr>
            <p:nvPr/>
          </p:nvGrpSpPr>
          <p:grpSpPr bwMode="auto">
            <a:xfrm>
              <a:off x="12800" y="3432"/>
              <a:ext cx="26" cy="26"/>
              <a:chOff x="12800" y="3432"/>
              <a:chExt cx="26" cy="26"/>
            </a:xfrm>
          </p:grpSpPr>
          <p:sp>
            <p:nvSpPr>
              <p:cNvPr id="416" name="Freeform 324"/>
              <p:cNvSpPr>
                <a:spLocks/>
              </p:cNvSpPr>
              <p:nvPr/>
            </p:nvSpPr>
            <p:spPr bwMode="auto">
              <a:xfrm>
                <a:off x="12800" y="3432"/>
                <a:ext cx="26" cy="26"/>
              </a:xfrm>
              <a:custGeom>
                <a:avLst/>
                <a:gdLst>
                  <a:gd name="T0" fmla="+- 0 12820 12800"/>
                  <a:gd name="T1" fmla="*/ T0 w 26"/>
                  <a:gd name="T2" fmla="+- 0 3432 3432"/>
                  <a:gd name="T3" fmla="*/ 3432 h 26"/>
                  <a:gd name="T4" fmla="+- 0 12810 12800"/>
                  <a:gd name="T5" fmla="*/ T4 w 26"/>
                  <a:gd name="T6" fmla="+- 0 3442 3432"/>
                  <a:gd name="T7" fmla="*/ 3442 h 26"/>
                  <a:gd name="T8" fmla="+- 0 12800 12800"/>
                  <a:gd name="T9" fmla="*/ T8 w 26"/>
                  <a:gd name="T10" fmla="+- 0 3454 3432"/>
                  <a:gd name="T11" fmla="*/ 3454 h 26"/>
                  <a:gd name="T12" fmla="+- 0 12802 12800"/>
                  <a:gd name="T13" fmla="*/ T12 w 26"/>
                  <a:gd name="T14" fmla="+- 0 3454 3432"/>
                  <a:gd name="T15" fmla="*/ 3454 h 26"/>
                  <a:gd name="T16" fmla="+- 0 12806 12800"/>
                  <a:gd name="T17" fmla="*/ T16 w 26"/>
                  <a:gd name="T18" fmla="+- 0 3458 3432"/>
                  <a:gd name="T19" fmla="*/ 3458 h 26"/>
                  <a:gd name="T20" fmla="+- 0 12816 12800"/>
                  <a:gd name="T21" fmla="*/ T20 w 26"/>
                  <a:gd name="T22" fmla="+- 0 3448 3432"/>
                  <a:gd name="T23" fmla="*/ 3448 h 26"/>
                  <a:gd name="T24" fmla="+- 0 12826 12800"/>
                  <a:gd name="T25" fmla="*/ T24 w 26"/>
                  <a:gd name="T26" fmla="+- 0 3436 3432"/>
                  <a:gd name="T27" fmla="*/ 3436 h 26"/>
                  <a:gd name="T28" fmla="+- 0 12822 12800"/>
                  <a:gd name="T29" fmla="*/ T28 w 26"/>
                  <a:gd name="T30" fmla="+- 0 3436 3432"/>
                  <a:gd name="T31" fmla="*/ 3436 h 26"/>
                  <a:gd name="T32" fmla="+- 0 12822 12800"/>
                  <a:gd name="T33" fmla="*/ T32 w 26"/>
                  <a:gd name="T34" fmla="+- 0 3434 3432"/>
                  <a:gd name="T35" fmla="*/ 3434 h 26"/>
                  <a:gd name="T36" fmla="+- 0 12820 12800"/>
                  <a:gd name="T37" fmla="*/ T36 w 26"/>
                  <a:gd name="T38" fmla="+- 0 3432 3432"/>
                  <a:gd name="T39" fmla="*/ 343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26" h="26">
                    <a:moveTo>
                      <a:pt x="20" y="0"/>
                    </a:moveTo>
                    <a:lnTo>
                      <a:pt x="10" y="10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6" y="26"/>
                    </a:lnTo>
                    <a:lnTo>
                      <a:pt x="16" y="16"/>
                    </a:lnTo>
                    <a:lnTo>
                      <a:pt x="26" y="4"/>
                    </a:lnTo>
                    <a:lnTo>
                      <a:pt x="22" y="4"/>
                    </a:lnTo>
                    <a:lnTo>
                      <a:pt x="22" y="2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63" name="Group 325"/>
            <p:cNvGrpSpPr>
              <a:grpSpLocks/>
            </p:cNvGrpSpPr>
            <p:nvPr/>
          </p:nvGrpSpPr>
          <p:grpSpPr bwMode="auto">
            <a:xfrm>
              <a:off x="12806" y="3436"/>
              <a:ext cx="26" cy="30"/>
              <a:chOff x="12806" y="3436"/>
              <a:chExt cx="26" cy="30"/>
            </a:xfrm>
          </p:grpSpPr>
          <p:sp>
            <p:nvSpPr>
              <p:cNvPr id="415" name="Freeform 326"/>
              <p:cNvSpPr>
                <a:spLocks/>
              </p:cNvSpPr>
              <p:nvPr/>
            </p:nvSpPr>
            <p:spPr bwMode="auto">
              <a:xfrm>
                <a:off x="12806" y="3436"/>
                <a:ext cx="26" cy="30"/>
              </a:xfrm>
              <a:custGeom>
                <a:avLst/>
                <a:gdLst>
                  <a:gd name="T0" fmla="+- 0 12826 12806"/>
                  <a:gd name="T1" fmla="*/ T0 w 26"/>
                  <a:gd name="T2" fmla="+- 0 3436 3436"/>
                  <a:gd name="T3" fmla="*/ 3436 h 30"/>
                  <a:gd name="T4" fmla="+- 0 12816 12806"/>
                  <a:gd name="T5" fmla="*/ T4 w 26"/>
                  <a:gd name="T6" fmla="+- 0 3448 3436"/>
                  <a:gd name="T7" fmla="*/ 3448 h 30"/>
                  <a:gd name="T8" fmla="+- 0 12806 12806"/>
                  <a:gd name="T9" fmla="*/ T8 w 26"/>
                  <a:gd name="T10" fmla="+- 0 3458 3436"/>
                  <a:gd name="T11" fmla="*/ 3458 h 30"/>
                  <a:gd name="T12" fmla="+- 0 12810 12806"/>
                  <a:gd name="T13" fmla="*/ T12 w 26"/>
                  <a:gd name="T14" fmla="+- 0 3460 3436"/>
                  <a:gd name="T15" fmla="*/ 3460 h 30"/>
                  <a:gd name="T16" fmla="+- 0 12812 12806"/>
                  <a:gd name="T17" fmla="*/ T16 w 26"/>
                  <a:gd name="T18" fmla="+- 0 3462 3436"/>
                  <a:gd name="T19" fmla="*/ 3462 h 30"/>
                  <a:gd name="T20" fmla="+- 0 12814 12806"/>
                  <a:gd name="T21" fmla="*/ T20 w 26"/>
                  <a:gd name="T22" fmla="+- 0 3466 3436"/>
                  <a:gd name="T23" fmla="*/ 3466 h 30"/>
                  <a:gd name="T24" fmla="+- 0 12824 12806"/>
                  <a:gd name="T25" fmla="*/ T24 w 26"/>
                  <a:gd name="T26" fmla="+- 0 3454 3436"/>
                  <a:gd name="T27" fmla="*/ 3454 h 30"/>
                  <a:gd name="T28" fmla="+- 0 12832 12806"/>
                  <a:gd name="T29" fmla="*/ T28 w 26"/>
                  <a:gd name="T30" fmla="+- 0 3442 3436"/>
                  <a:gd name="T31" fmla="*/ 3442 h 30"/>
                  <a:gd name="T32" fmla="+- 0 12826 12806"/>
                  <a:gd name="T33" fmla="*/ T32 w 26"/>
                  <a:gd name="T34" fmla="+- 0 3436 3436"/>
                  <a:gd name="T35" fmla="*/ 3436 h 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6" h="30">
                    <a:moveTo>
                      <a:pt x="20" y="0"/>
                    </a:moveTo>
                    <a:lnTo>
                      <a:pt x="10" y="12"/>
                    </a:lnTo>
                    <a:lnTo>
                      <a:pt x="0" y="22"/>
                    </a:lnTo>
                    <a:lnTo>
                      <a:pt x="4" y="24"/>
                    </a:lnTo>
                    <a:lnTo>
                      <a:pt x="6" y="26"/>
                    </a:lnTo>
                    <a:lnTo>
                      <a:pt x="8" y="30"/>
                    </a:lnTo>
                    <a:lnTo>
                      <a:pt x="18" y="18"/>
                    </a:lnTo>
                    <a:lnTo>
                      <a:pt x="26" y="6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64" name="Group 327"/>
            <p:cNvGrpSpPr>
              <a:grpSpLocks/>
            </p:cNvGrpSpPr>
            <p:nvPr/>
          </p:nvGrpSpPr>
          <p:grpSpPr bwMode="auto">
            <a:xfrm>
              <a:off x="12814" y="3442"/>
              <a:ext cx="56" cy="58"/>
              <a:chOff x="12814" y="3442"/>
              <a:chExt cx="56" cy="58"/>
            </a:xfrm>
          </p:grpSpPr>
          <p:sp>
            <p:nvSpPr>
              <p:cNvPr id="414" name="Freeform 328"/>
              <p:cNvSpPr>
                <a:spLocks/>
              </p:cNvSpPr>
              <p:nvPr/>
            </p:nvSpPr>
            <p:spPr bwMode="auto">
              <a:xfrm>
                <a:off x="12814" y="3442"/>
                <a:ext cx="56" cy="58"/>
              </a:xfrm>
              <a:custGeom>
                <a:avLst/>
                <a:gdLst>
                  <a:gd name="T0" fmla="+- 0 12832 12814"/>
                  <a:gd name="T1" fmla="*/ T0 w 56"/>
                  <a:gd name="T2" fmla="+- 0 3442 3442"/>
                  <a:gd name="T3" fmla="*/ 3442 h 58"/>
                  <a:gd name="T4" fmla="+- 0 12824 12814"/>
                  <a:gd name="T5" fmla="*/ T4 w 56"/>
                  <a:gd name="T6" fmla="+- 0 3454 3442"/>
                  <a:gd name="T7" fmla="*/ 3454 h 58"/>
                  <a:gd name="T8" fmla="+- 0 12814 12814"/>
                  <a:gd name="T9" fmla="*/ T8 w 56"/>
                  <a:gd name="T10" fmla="+- 0 3466 3442"/>
                  <a:gd name="T11" fmla="*/ 3466 h 58"/>
                  <a:gd name="T12" fmla="+- 0 12845 12814"/>
                  <a:gd name="T13" fmla="*/ T12 w 56"/>
                  <a:gd name="T14" fmla="+- 0 3488 3442"/>
                  <a:gd name="T15" fmla="*/ 3488 h 58"/>
                  <a:gd name="T16" fmla="+- 0 12864 12814"/>
                  <a:gd name="T17" fmla="*/ T16 w 56"/>
                  <a:gd name="T18" fmla="+- 0 3500 3442"/>
                  <a:gd name="T19" fmla="*/ 3500 h 58"/>
                  <a:gd name="T20" fmla="+- 0 12870 12814"/>
                  <a:gd name="T21" fmla="*/ T20 w 56"/>
                  <a:gd name="T22" fmla="+- 0 3488 3442"/>
                  <a:gd name="T23" fmla="*/ 3488 h 58"/>
                  <a:gd name="T24" fmla="+- 0 12862 12814"/>
                  <a:gd name="T25" fmla="*/ T24 w 56"/>
                  <a:gd name="T26" fmla="+- 0 3465 3442"/>
                  <a:gd name="T27" fmla="*/ 3465 h 58"/>
                  <a:gd name="T28" fmla="+- 0 12846 12814"/>
                  <a:gd name="T29" fmla="*/ T28 w 56"/>
                  <a:gd name="T30" fmla="+- 0 3453 3442"/>
                  <a:gd name="T31" fmla="*/ 3453 h 58"/>
                  <a:gd name="T32" fmla="+- 0 12832 12814"/>
                  <a:gd name="T33" fmla="*/ T32 w 56"/>
                  <a:gd name="T34" fmla="+- 0 3442 3442"/>
                  <a:gd name="T35" fmla="*/ 3442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56" h="58">
                    <a:moveTo>
                      <a:pt x="18" y="0"/>
                    </a:moveTo>
                    <a:lnTo>
                      <a:pt x="10" y="12"/>
                    </a:lnTo>
                    <a:lnTo>
                      <a:pt x="0" y="24"/>
                    </a:lnTo>
                    <a:lnTo>
                      <a:pt x="31" y="46"/>
                    </a:lnTo>
                    <a:lnTo>
                      <a:pt x="50" y="58"/>
                    </a:lnTo>
                    <a:lnTo>
                      <a:pt x="56" y="46"/>
                    </a:lnTo>
                    <a:lnTo>
                      <a:pt x="48" y="23"/>
                    </a:lnTo>
                    <a:lnTo>
                      <a:pt x="32" y="11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65" name="Group 329"/>
            <p:cNvGrpSpPr>
              <a:grpSpLocks/>
            </p:cNvGrpSpPr>
            <p:nvPr/>
          </p:nvGrpSpPr>
          <p:grpSpPr bwMode="auto">
            <a:xfrm>
              <a:off x="12870" y="3476"/>
              <a:ext cx="66" cy="58"/>
              <a:chOff x="12870" y="3476"/>
              <a:chExt cx="66" cy="58"/>
            </a:xfrm>
          </p:grpSpPr>
          <p:sp>
            <p:nvSpPr>
              <p:cNvPr id="413" name="Freeform 330"/>
              <p:cNvSpPr>
                <a:spLocks/>
              </p:cNvSpPr>
              <p:nvPr/>
            </p:nvSpPr>
            <p:spPr bwMode="auto">
              <a:xfrm>
                <a:off x="12870" y="3476"/>
                <a:ext cx="66" cy="58"/>
              </a:xfrm>
              <a:custGeom>
                <a:avLst/>
                <a:gdLst>
                  <a:gd name="T0" fmla="+- 0 12878 12870"/>
                  <a:gd name="T1" fmla="*/ T0 w 66"/>
                  <a:gd name="T2" fmla="+- 0 3476 3476"/>
                  <a:gd name="T3" fmla="*/ 3476 h 58"/>
                  <a:gd name="T4" fmla="+- 0 12870 12870"/>
                  <a:gd name="T5" fmla="*/ T4 w 66"/>
                  <a:gd name="T6" fmla="+- 0 3488 3476"/>
                  <a:gd name="T7" fmla="*/ 3488 h 58"/>
                  <a:gd name="T8" fmla="+- 0 12877 12870"/>
                  <a:gd name="T9" fmla="*/ T8 w 66"/>
                  <a:gd name="T10" fmla="+- 0 3508 3476"/>
                  <a:gd name="T11" fmla="*/ 3508 h 58"/>
                  <a:gd name="T12" fmla="+- 0 12894 12870"/>
                  <a:gd name="T13" fmla="*/ T12 w 66"/>
                  <a:gd name="T14" fmla="+- 0 3518 3476"/>
                  <a:gd name="T15" fmla="*/ 3518 h 58"/>
                  <a:gd name="T16" fmla="+- 0 12912 12870"/>
                  <a:gd name="T17" fmla="*/ T16 w 66"/>
                  <a:gd name="T18" fmla="+- 0 3527 3476"/>
                  <a:gd name="T19" fmla="*/ 3527 h 58"/>
                  <a:gd name="T20" fmla="+- 0 12932 12870"/>
                  <a:gd name="T21" fmla="*/ T20 w 66"/>
                  <a:gd name="T22" fmla="+- 0 3534 3476"/>
                  <a:gd name="T23" fmla="*/ 3534 h 58"/>
                  <a:gd name="T24" fmla="+- 0 12936 12870"/>
                  <a:gd name="T25" fmla="*/ T24 w 66"/>
                  <a:gd name="T26" fmla="+- 0 3522 3476"/>
                  <a:gd name="T27" fmla="*/ 3522 h 58"/>
                  <a:gd name="T28" fmla="+- 0 12931 12870"/>
                  <a:gd name="T29" fmla="*/ T28 w 66"/>
                  <a:gd name="T30" fmla="+- 0 3504 3476"/>
                  <a:gd name="T31" fmla="*/ 3504 h 58"/>
                  <a:gd name="T32" fmla="+- 0 12913 12870"/>
                  <a:gd name="T33" fmla="*/ T32 w 66"/>
                  <a:gd name="T34" fmla="+- 0 3495 3476"/>
                  <a:gd name="T35" fmla="*/ 3495 h 58"/>
                  <a:gd name="T36" fmla="+- 0 12895 12870"/>
                  <a:gd name="T37" fmla="*/ T36 w 66"/>
                  <a:gd name="T38" fmla="+- 0 3486 3476"/>
                  <a:gd name="T39" fmla="*/ 3486 h 58"/>
                  <a:gd name="T40" fmla="+- 0 12878 12870"/>
                  <a:gd name="T41" fmla="*/ T40 w 66"/>
                  <a:gd name="T42" fmla="+- 0 3476 3476"/>
                  <a:gd name="T43" fmla="*/ 3476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66" h="58">
                    <a:moveTo>
                      <a:pt x="8" y="0"/>
                    </a:moveTo>
                    <a:lnTo>
                      <a:pt x="0" y="12"/>
                    </a:lnTo>
                    <a:lnTo>
                      <a:pt x="7" y="32"/>
                    </a:lnTo>
                    <a:lnTo>
                      <a:pt x="24" y="42"/>
                    </a:lnTo>
                    <a:lnTo>
                      <a:pt x="42" y="51"/>
                    </a:lnTo>
                    <a:lnTo>
                      <a:pt x="62" y="58"/>
                    </a:lnTo>
                    <a:lnTo>
                      <a:pt x="66" y="46"/>
                    </a:lnTo>
                    <a:lnTo>
                      <a:pt x="61" y="28"/>
                    </a:lnTo>
                    <a:lnTo>
                      <a:pt x="43" y="19"/>
                    </a:lnTo>
                    <a:lnTo>
                      <a:pt x="25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66" name="Group 331"/>
            <p:cNvGrpSpPr>
              <a:grpSpLocks/>
            </p:cNvGrpSpPr>
            <p:nvPr/>
          </p:nvGrpSpPr>
          <p:grpSpPr bwMode="auto">
            <a:xfrm>
              <a:off x="12932" y="3508"/>
              <a:ext cx="78" cy="44"/>
              <a:chOff x="12932" y="3508"/>
              <a:chExt cx="78" cy="44"/>
            </a:xfrm>
          </p:grpSpPr>
          <p:sp>
            <p:nvSpPr>
              <p:cNvPr id="412" name="Freeform 332"/>
              <p:cNvSpPr>
                <a:spLocks/>
              </p:cNvSpPr>
              <p:nvPr/>
            </p:nvSpPr>
            <p:spPr bwMode="auto">
              <a:xfrm>
                <a:off x="12932" y="3508"/>
                <a:ext cx="78" cy="44"/>
              </a:xfrm>
              <a:custGeom>
                <a:avLst/>
                <a:gdLst>
                  <a:gd name="T0" fmla="+- 0 12942 12932"/>
                  <a:gd name="T1" fmla="*/ T0 w 78"/>
                  <a:gd name="T2" fmla="+- 0 3508 3508"/>
                  <a:gd name="T3" fmla="*/ 3508 h 44"/>
                  <a:gd name="T4" fmla="+- 0 12936 12932"/>
                  <a:gd name="T5" fmla="*/ T4 w 78"/>
                  <a:gd name="T6" fmla="+- 0 3522 3508"/>
                  <a:gd name="T7" fmla="*/ 3522 h 44"/>
                  <a:gd name="T8" fmla="+- 0 12932 12932"/>
                  <a:gd name="T9" fmla="*/ T8 w 78"/>
                  <a:gd name="T10" fmla="+- 0 3534 3508"/>
                  <a:gd name="T11" fmla="*/ 3534 h 44"/>
                  <a:gd name="T12" fmla="+- 0 12952 12932"/>
                  <a:gd name="T13" fmla="*/ T12 w 78"/>
                  <a:gd name="T14" fmla="+- 0 3542 3508"/>
                  <a:gd name="T15" fmla="*/ 3542 h 44"/>
                  <a:gd name="T16" fmla="+- 0 12971 12932"/>
                  <a:gd name="T17" fmla="*/ T16 w 78"/>
                  <a:gd name="T18" fmla="+- 0 3548 3508"/>
                  <a:gd name="T19" fmla="*/ 3548 h 44"/>
                  <a:gd name="T20" fmla="+- 0 12991 12932"/>
                  <a:gd name="T21" fmla="*/ T20 w 78"/>
                  <a:gd name="T22" fmla="+- 0 3551 3508"/>
                  <a:gd name="T23" fmla="*/ 3551 h 44"/>
                  <a:gd name="T24" fmla="+- 0 13010 12932"/>
                  <a:gd name="T25" fmla="*/ T24 w 78"/>
                  <a:gd name="T26" fmla="+- 0 3552 3508"/>
                  <a:gd name="T27" fmla="*/ 3552 h 44"/>
                  <a:gd name="T28" fmla="+- 0 13010 12932"/>
                  <a:gd name="T29" fmla="*/ T28 w 78"/>
                  <a:gd name="T30" fmla="+- 0 3538 3508"/>
                  <a:gd name="T31" fmla="*/ 3538 h 44"/>
                  <a:gd name="T32" fmla="+- 0 13001 12932"/>
                  <a:gd name="T33" fmla="*/ T32 w 78"/>
                  <a:gd name="T34" fmla="+- 0 3522 3508"/>
                  <a:gd name="T35" fmla="*/ 3522 h 44"/>
                  <a:gd name="T36" fmla="+- 0 12981 12932"/>
                  <a:gd name="T37" fmla="*/ T36 w 78"/>
                  <a:gd name="T38" fmla="+- 0 3520 3508"/>
                  <a:gd name="T39" fmla="*/ 3520 h 44"/>
                  <a:gd name="T40" fmla="+- 0 12961 12932"/>
                  <a:gd name="T41" fmla="*/ T40 w 78"/>
                  <a:gd name="T42" fmla="+- 0 3515 3508"/>
                  <a:gd name="T43" fmla="*/ 3515 h 44"/>
                  <a:gd name="T44" fmla="+- 0 12942 12932"/>
                  <a:gd name="T45" fmla="*/ T44 w 78"/>
                  <a:gd name="T46" fmla="+- 0 3508 3508"/>
                  <a:gd name="T47" fmla="*/ 3508 h 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78" h="44">
                    <a:moveTo>
                      <a:pt x="10" y="0"/>
                    </a:moveTo>
                    <a:lnTo>
                      <a:pt x="4" y="14"/>
                    </a:lnTo>
                    <a:lnTo>
                      <a:pt x="0" y="26"/>
                    </a:lnTo>
                    <a:lnTo>
                      <a:pt x="20" y="34"/>
                    </a:lnTo>
                    <a:lnTo>
                      <a:pt x="39" y="40"/>
                    </a:lnTo>
                    <a:lnTo>
                      <a:pt x="59" y="43"/>
                    </a:lnTo>
                    <a:lnTo>
                      <a:pt x="78" y="44"/>
                    </a:lnTo>
                    <a:lnTo>
                      <a:pt x="78" y="30"/>
                    </a:lnTo>
                    <a:lnTo>
                      <a:pt x="69" y="14"/>
                    </a:lnTo>
                    <a:lnTo>
                      <a:pt x="49" y="12"/>
                    </a:lnTo>
                    <a:lnTo>
                      <a:pt x="29" y="7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67" name="Group 333"/>
            <p:cNvGrpSpPr>
              <a:grpSpLocks/>
            </p:cNvGrpSpPr>
            <p:nvPr/>
          </p:nvGrpSpPr>
          <p:grpSpPr bwMode="auto">
            <a:xfrm>
              <a:off x="13010" y="3520"/>
              <a:ext cx="30" cy="32"/>
              <a:chOff x="13010" y="3520"/>
              <a:chExt cx="30" cy="32"/>
            </a:xfrm>
          </p:grpSpPr>
          <p:sp>
            <p:nvSpPr>
              <p:cNvPr id="411" name="Freeform 334"/>
              <p:cNvSpPr>
                <a:spLocks/>
              </p:cNvSpPr>
              <p:nvPr/>
            </p:nvSpPr>
            <p:spPr bwMode="auto">
              <a:xfrm>
                <a:off x="13010" y="3520"/>
                <a:ext cx="30" cy="32"/>
              </a:xfrm>
              <a:custGeom>
                <a:avLst/>
                <a:gdLst>
                  <a:gd name="T0" fmla="+- 0 13034 13010"/>
                  <a:gd name="T1" fmla="*/ T0 w 30"/>
                  <a:gd name="T2" fmla="+- 0 3520 3520"/>
                  <a:gd name="T3" fmla="*/ 3520 h 32"/>
                  <a:gd name="T4" fmla="+- 0 13026 13010"/>
                  <a:gd name="T5" fmla="*/ T4 w 30"/>
                  <a:gd name="T6" fmla="+- 0 3522 3520"/>
                  <a:gd name="T7" fmla="*/ 3522 h 32"/>
                  <a:gd name="T8" fmla="+- 0 13010 13010"/>
                  <a:gd name="T9" fmla="*/ T8 w 30"/>
                  <a:gd name="T10" fmla="+- 0 3522 3520"/>
                  <a:gd name="T11" fmla="*/ 3522 h 32"/>
                  <a:gd name="T12" fmla="+- 0 13010 13010"/>
                  <a:gd name="T13" fmla="*/ T12 w 30"/>
                  <a:gd name="T14" fmla="+- 0 3552 3520"/>
                  <a:gd name="T15" fmla="*/ 3552 h 32"/>
                  <a:gd name="T16" fmla="+- 0 13020 13010"/>
                  <a:gd name="T17" fmla="*/ T16 w 30"/>
                  <a:gd name="T18" fmla="+- 0 3552 3520"/>
                  <a:gd name="T19" fmla="*/ 3552 h 32"/>
                  <a:gd name="T20" fmla="+- 0 13040 13010"/>
                  <a:gd name="T21" fmla="*/ T20 w 30"/>
                  <a:gd name="T22" fmla="+- 0 3548 3520"/>
                  <a:gd name="T23" fmla="*/ 3548 h 32"/>
                  <a:gd name="T24" fmla="+- 0 13038 13010"/>
                  <a:gd name="T25" fmla="*/ T24 w 30"/>
                  <a:gd name="T26" fmla="+- 0 3534 3520"/>
                  <a:gd name="T27" fmla="*/ 3534 h 32"/>
                  <a:gd name="T28" fmla="+- 0 13034 13010"/>
                  <a:gd name="T29" fmla="*/ T28 w 30"/>
                  <a:gd name="T30" fmla="+- 0 3520 3520"/>
                  <a:gd name="T31" fmla="*/ 3520 h 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30" h="32">
                    <a:moveTo>
                      <a:pt x="24" y="0"/>
                    </a:moveTo>
                    <a:lnTo>
                      <a:pt x="16" y="2"/>
                    </a:lnTo>
                    <a:lnTo>
                      <a:pt x="0" y="2"/>
                    </a:lnTo>
                    <a:lnTo>
                      <a:pt x="0" y="32"/>
                    </a:lnTo>
                    <a:lnTo>
                      <a:pt x="10" y="32"/>
                    </a:lnTo>
                    <a:lnTo>
                      <a:pt x="30" y="28"/>
                    </a:lnTo>
                    <a:lnTo>
                      <a:pt x="28" y="14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68" name="Group 335"/>
            <p:cNvGrpSpPr>
              <a:grpSpLocks/>
            </p:cNvGrpSpPr>
            <p:nvPr/>
          </p:nvGrpSpPr>
          <p:grpSpPr bwMode="auto">
            <a:xfrm>
              <a:off x="13034" y="3514"/>
              <a:ext cx="34" cy="34"/>
              <a:chOff x="13034" y="3514"/>
              <a:chExt cx="34" cy="34"/>
            </a:xfrm>
          </p:grpSpPr>
          <p:sp>
            <p:nvSpPr>
              <p:cNvPr id="410" name="Freeform 336"/>
              <p:cNvSpPr>
                <a:spLocks/>
              </p:cNvSpPr>
              <p:nvPr/>
            </p:nvSpPr>
            <p:spPr bwMode="auto">
              <a:xfrm>
                <a:off x="13034" y="3514"/>
                <a:ext cx="34" cy="34"/>
              </a:xfrm>
              <a:custGeom>
                <a:avLst/>
                <a:gdLst>
                  <a:gd name="T0" fmla="+- 0 13056 13034"/>
                  <a:gd name="T1" fmla="*/ T0 w 34"/>
                  <a:gd name="T2" fmla="+- 0 3514 3514"/>
                  <a:gd name="T3" fmla="*/ 3514 h 34"/>
                  <a:gd name="T4" fmla="+- 0 13050 13034"/>
                  <a:gd name="T5" fmla="*/ T4 w 34"/>
                  <a:gd name="T6" fmla="+- 0 3516 3514"/>
                  <a:gd name="T7" fmla="*/ 3516 h 34"/>
                  <a:gd name="T8" fmla="+- 0 13034 13034"/>
                  <a:gd name="T9" fmla="*/ T8 w 34"/>
                  <a:gd name="T10" fmla="+- 0 3520 3514"/>
                  <a:gd name="T11" fmla="*/ 3520 h 34"/>
                  <a:gd name="T12" fmla="+- 0 13038 13034"/>
                  <a:gd name="T13" fmla="*/ T12 w 34"/>
                  <a:gd name="T14" fmla="+- 0 3534 3514"/>
                  <a:gd name="T15" fmla="*/ 3534 h 34"/>
                  <a:gd name="T16" fmla="+- 0 13040 13034"/>
                  <a:gd name="T17" fmla="*/ T16 w 34"/>
                  <a:gd name="T18" fmla="+- 0 3548 3514"/>
                  <a:gd name="T19" fmla="*/ 3548 h 34"/>
                  <a:gd name="T20" fmla="+- 0 13060 13034"/>
                  <a:gd name="T21" fmla="*/ T20 w 34"/>
                  <a:gd name="T22" fmla="+- 0 3544 3514"/>
                  <a:gd name="T23" fmla="*/ 3544 h 34"/>
                  <a:gd name="T24" fmla="+- 0 13068 13034"/>
                  <a:gd name="T25" fmla="*/ T24 w 34"/>
                  <a:gd name="T26" fmla="+- 0 3538 3514"/>
                  <a:gd name="T27" fmla="*/ 3538 h 34"/>
                  <a:gd name="T28" fmla="+- 0 13056 13034"/>
                  <a:gd name="T29" fmla="*/ T28 w 34"/>
                  <a:gd name="T30" fmla="+- 0 3514 3514"/>
                  <a:gd name="T31" fmla="*/ 3514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34" h="34">
                    <a:moveTo>
                      <a:pt x="22" y="0"/>
                    </a:moveTo>
                    <a:lnTo>
                      <a:pt x="16" y="2"/>
                    </a:lnTo>
                    <a:lnTo>
                      <a:pt x="0" y="6"/>
                    </a:lnTo>
                    <a:lnTo>
                      <a:pt x="4" y="20"/>
                    </a:lnTo>
                    <a:lnTo>
                      <a:pt x="6" y="34"/>
                    </a:lnTo>
                    <a:lnTo>
                      <a:pt x="26" y="30"/>
                    </a:lnTo>
                    <a:lnTo>
                      <a:pt x="34" y="24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69" name="Group 337"/>
            <p:cNvGrpSpPr>
              <a:grpSpLocks/>
            </p:cNvGrpSpPr>
            <p:nvPr/>
          </p:nvGrpSpPr>
          <p:grpSpPr bwMode="auto">
            <a:xfrm>
              <a:off x="13056" y="3500"/>
              <a:ext cx="40" cy="38"/>
              <a:chOff x="13056" y="3500"/>
              <a:chExt cx="40" cy="38"/>
            </a:xfrm>
          </p:grpSpPr>
          <p:sp>
            <p:nvSpPr>
              <p:cNvPr id="409" name="Freeform 338"/>
              <p:cNvSpPr>
                <a:spLocks/>
              </p:cNvSpPr>
              <p:nvPr/>
            </p:nvSpPr>
            <p:spPr bwMode="auto">
              <a:xfrm>
                <a:off x="13056" y="3500"/>
                <a:ext cx="40" cy="38"/>
              </a:xfrm>
              <a:custGeom>
                <a:avLst/>
                <a:gdLst>
                  <a:gd name="T0" fmla="+- 0 13078 13056"/>
                  <a:gd name="T1" fmla="*/ T0 w 40"/>
                  <a:gd name="T2" fmla="+- 0 3500 3500"/>
                  <a:gd name="T3" fmla="*/ 3500 h 38"/>
                  <a:gd name="T4" fmla="+- 0 13072 13056"/>
                  <a:gd name="T5" fmla="*/ T4 w 40"/>
                  <a:gd name="T6" fmla="+- 0 3506 3500"/>
                  <a:gd name="T7" fmla="*/ 3506 h 38"/>
                  <a:gd name="T8" fmla="+- 0 13056 13056"/>
                  <a:gd name="T9" fmla="*/ T8 w 40"/>
                  <a:gd name="T10" fmla="+- 0 3514 3500"/>
                  <a:gd name="T11" fmla="*/ 3514 h 38"/>
                  <a:gd name="T12" fmla="+- 0 13068 13056"/>
                  <a:gd name="T13" fmla="*/ T12 w 40"/>
                  <a:gd name="T14" fmla="+- 0 3538 3500"/>
                  <a:gd name="T15" fmla="*/ 3538 h 38"/>
                  <a:gd name="T16" fmla="+- 0 13078 13056"/>
                  <a:gd name="T17" fmla="*/ T16 w 40"/>
                  <a:gd name="T18" fmla="+- 0 3534 3500"/>
                  <a:gd name="T19" fmla="*/ 3534 h 38"/>
                  <a:gd name="T20" fmla="+- 0 13088 13056"/>
                  <a:gd name="T21" fmla="*/ T20 w 40"/>
                  <a:gd name="T22" fmla="+- 0 3528 3500"/>
                  <a:gd name="T23" fmla="*/ 3528 h 38"/>
                  <a:gd name="T24" fmla="+- 0 13096 13056"/>
                  <a:gd name="T25" fmla="*/ T24 w 40"/>
                  <a:gd name="T26" fmla="+- 0 3522 3500"/>
                  <a:gd name="T27" fmla="*/ 3522 h 38"/>
                  <a:gd name="T28" fmla="+- 0 13086 13056"/>
                  <a:gd name="T29" fmla="*/ T28 w 40"/>
                  <a:gd name="T30" fmla="+- 0 3510 3500"/>
                  <a:gd name="T31" fmla="*/ 3510 h 38"/>
                  <a:gd name="T32" fmla="+- 0 13078 13056"/>
                  <a:gd name="T33" fmla="*/ T32 w 40"/>
                  <a:gd name="T34" fmla="+- 0 3500 3500"/>
                  <a:gd name="T35" fmla="*/ 3500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40" h="38">
                    <a:moveTo>
                      <a:pt x="22" y="0"/>
                    </a:moveTo>
                    <a:lnTo>
                      <a:pt x="16" y="6"/>
                    </a:lnTo>
                    <a:lnTo>
                      <a:pt x="0" y="14"/>
                    </a:lnTo>
                    <a:lnTo>
                      <a:pt x="12" y="38"/>
                    </a:lnTo>
                    <a:lnTo>
                      <a:pt x="22" y="34"/>
                    </a:lnTo>
                    <a:lnTo>
                      <a:pt x="32" y="28"/>
                    </a:lnTo>
                    <a:lnTo>
                      <a:pt x="40" y="22"/>
                    </a:lnTo>
                    <a:lnTo>
                      <a:pt x="30" y="10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70" name="Group 339"/>
            <p:cNvGrpSpPr>
              <a:grpSpLocks/>
            </p:cNvGrpSpPr>
            <p:nvPr/>
          </p:nvGrpSpPr>
          <p:grpSpPr bwMode="auto">
            <a:xfrm>
              <a:off x="13078" y="3480"/>
              <a:ext cx="42" cy="42"/>
              <a:chOff x="13078" y="3480"/>
              <a:chExt cx="42" cy="42"/>
            </a:xfrm>
          </p:grpSpPr>
          <p:sp>
            <p:nvSpPr>
              <p:cNvPr id="408" name="Freeform 340"/>
              <p:cNvSpPr>
                <a:spLocks/>
              </p:cNvSpPr>
              <p:nvPr/>
            </p:nvSpPr>
            <p:spPr bwMode="auto">
              <a:xfrm>
                <a:off x="13078" y="3480"/>
                <a:ext cx="42" cy="42"/>
              </a:xfrm>
              <a:custGeom>
                <a:avLst/>
                <a:gdLst>
                  <a:gd name="T0" fmla="+- 0 13098 13078"/>
                  <a:gd name="T1" fmla="*/ T0 w 42"/>
                  <a:gd name="T2" fmla="+- 0 3480 3480"/>
                  <a:gd name="T3" fmla="*/ 3480 h 42"/>
                  <a:gd name="T4" fmla="+- 0 13092 13078"/>
                  <a:gd name="T5" fmla="*/ T4 w 42"/>
                  <a:gd name="T6" fmla="+- 0 3488 3480"/>
                  <a:gd name="T7" fmla="*/ 3488 h 42"/>
                  <a:gd name="T8" fmla="+- 0 13086 13078"/>
                  <a:gd name="T9" fmla="*/ T8 w 42"/>
                  <a:gd name="T10" fmla="+- 0 3494 3480"/>
                  <a:gd name="T11" fmla="*/ 3494 h 42"/>
                  <a:gd name="T12" fmla="+- 0 13078 13078"/>
                  <a:gd name="T13" fmla="*/ T12 w 42"/>
                  <a:gd name="T14" fmla="+- 0 3500 3480"/>
                  <a:gd name="T15" fmla="*/ 3500 h 42"/>
                  <a:gd name="T16" fmla="+- 0 13086 13078"/>
                  <a:gd name="T17" fmla="*/ T16 w 42"/>
                  <a:gd name="T18" fmla="+- 0 3510 3480"/>
                  <a:gd name="T19" fmla="*/ 3510 h 42"/>
                  <a:gd name="T20" fmla="+- 0 13096 13078"/>
                  <a:gd name="T21" fmla="*/ T20 w 42"/>
                  <a:gd name="T22" fmla="+- 0 3522 3480"/>
                  <a:gd name="T23" fmla="*/ 3522 h 42"/>
                  <a:gd name="T24" fmla="+- 0 13104 13078"/>
                  <a:gd name="T25" fmla="*/ T24 w 42"/>
                  <a:gd name="T26" fmla="+- 0 3514 3480"/>
                  <a:gd name="T27" fmla="*/ 3514 h 42"/>
                  <a:gd name="T28" fmla="+- 0 13114 13078"/>
                  <a:gd name="T29" fmla="*/ T28 w 42"/>
                  <a:gd name="T30" fmla="+- 0 3506 3480"/>
                  <a:gd name="T31" fmla="*/ 3506 h 42"/>
                  <a:gd name="T32" fmla="+- 0 13120 13078"/>
                  <a:gd name="T33" fmla="*/ T32 w 42"/>
                  <a:gd name="T34" fmla="+- 0 3496 3480"/>
                  <a:gd name="T35" fmla="*/ 3496 h 42"/>
                  <a:gd name="T36" fmla="+- 0 13110 13078"/>
                  <a:gd name="T37" fmla="*/ T36 w 42"/>
                  <a:gd name="T38" fmla="+- 0 3488 3480"/>
                  <a:gd name="T39" fmla="*/ 3488 h 42"/>
                  <a:gd name="T40" fmla="+- 0 13098 13078"/>
                  <a:gd name="T41" fmla="*/ T40 w 42"/>
                  <a:gd name="T42" fmla="+- 0 3480 3480"/>
                  <a:gd name="T43" fmla="*/ 3480 h 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42" h="42">
                    <a:moveTo>
                      <a:pt x="20" y="0"/>
                    </a:moveTo>
                    <a:lnTo>
                      <a:pt x="14" y="8"/>
                    </a:lnTo>
                    <a:lnTo>
                      <a:pt x="8" y="14"/>
                    </a:lnTo>
                    <a:lnTo>
                      <a:pt x="0" y="20"/>
                    </a:lnTo>
                    <a:lnTo>
                      <a:pt x="8" y="30"/>
                    </a:lnTo>
                    <a:lnTo>
                      <a:pt x="18" y="42"/>
                    </a:lnTo>
                    <a:lnTo>
                      <a:pt x="26" y="34"/>
                    </a:lnTo>
                    <a:lnTo>
                      <a:pt x="36" y="26"/>
                    </a:lnTo>
                    <a:lnTo>
                      <a:pt x="42" y="16"/>
                    </a:lnTo>
                    <a:lnTo>
                      <a:pt x="32" y="8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71" name="Group 341"/>
            <p:cNvGrpSpPr>
              <a:grpSpLocks/>
            </p:cNvGrpSpPr>
            <p:nvPr/>
          </p:nvGrpSpPr>
          <p:grpSpPr bwMode="auto">
            <a:xfrm>
              <a:off x="13098" y="3416"/>
              <a:ext cx="62" cy="76"/>
              <a:chOff x="13098" y="3416"/>
              <a:chExt cx="62" cy="76"/>
            </a:xfrm>
          </p:grpSpPr>
          <p:sp>
            <p:nvSpPr>
              <p:cNvPr id="407" name="Freeform 342"/>
              <p:cNvSpPr>
                <a:spLocks/>
              </p:cNvSpPr>
              <p:nvPr/>
            </p:nvSpPr>
            <p:spPr bwMode="auto">
              <a:xfrm>
                <a:off x="13098" y="3416"/>
                <a:ext cx="62" cy="76"/>
              </a:xfrm>
              <a:custGeom>
                <a:avLst/>
                <a:gdLst>
                  <a:gd name="T0" fmla="+- 0 13146 13098"/>
                  <a:gd name="T1" fmla="*/ T0 w 62"/>
                  <a:gd name="T2" fmla="+- 0 3416 3416"/>
                  <a:gd name="T3" fmla="*/ 3416 h 76"/>
                  <a:gd name="T4" fmla="+- 0 13126 13098"/>
                  <a:gd name="T5" fmla="*/ T4 w 62"/>
                  <a:gd name="T6" fmla="+- 0 3429 3416"/>
                  <a:gd name="T7" fmla="*/ 3429 h 76"/>
                  <a:gd name="T8" fmla="+- 0 13118 13098"/>
                  <a:gd name="T9" fmla="*/ T8 w 62"/>
                  <a:gd name="T10" fmla="+- 0 3449 3416"/>
                  <a:gd name="T11" fmla="*/ 3449 h 76"/>
                  <a:gd name="T12" fmla="+- 0 13108 13098"/>
                  <a:gd name="T13" fmla="*/ T12 w 62"/>
                  <a:gd name="T14" fmla="+- 0 3465 3416"/>
                  <a:gd name="T15" fmla="*/ 3465 h 76"/>
                  <a:gd name="T16" fmla="+- 0 13098 13098"/>
                  <a:gd name="T17" fmla="*/ T16 w 62"/>
                  <a:gd name="T18" fmla="+- 0 3480 3416"/>
                  <a:gd name="T19" fmla="*/ 3480 h 76"/>
                  <a:gd name="T20" fmla="+- 0 13110 13098"/>
                  <a:gd name="T21" fmla="*/ T20 w 62"/>
                  <a:gd name="T22" fmla="+- 0 3488 3416"/>
                  <a:gd name="T23" fmla="*/ 3488 h 76"/>
                  <a:gd name="T24" fmla="+- 0 13123 13098"/>
                  <a:gd name="T25" fmla="*/ T24 w 62"/>
                  <a:gd name="T26" fmla="+- 0 3492 3416"/>
                  <a:gd name="T27" fmla="*/ 3492 h 76"/>
                  <a:gd name="T28" fmla="+- 0 13133 13098"/>
                  <a:gd name="T29" fmla="*/ T28 w 62"/>
                  <a:gd name="T30" fmla="+- 0 3478 3416"/>
                  <a:gd name="T31" fmla="*/ 3478 h 76"/>
                  <a:gd name="T32" fmla="+- 0 13143 13098"/>
                  <a:gd name="T33" fmla="*/ T32 w 62"/>
                  <a:gd name="T34" fmla="+- 0 3461 3416"/>
                  <a:gd name="T35" fmla="*/ 3461 h 76"/>
                  <a:gd name="T36" fmla="+- 0 13152 13098"/>
                  <a:gd name="T37" fmla="*/ T36 w 62"/>
                  <a:gd name="T38" fmla="+- 0 3441 3416"/>
                  <a:gd name="T39" fmla="*/ 3441 h 76"/>
                  <a:gd name="T40" fmla="+- 0 13160 13098"/>
                  <a:gd name="T41" fmla="*/ T40 w 62"/>
                  <a:gd name="T42" fmla="+- 0 3420 3416"/>
                  <a:gd name="T43" fmla="*/ 3420 h 76"/>
                  <a:gd name="T44" fmla="+- 0 13146 13098"/>
                  <a:gd name="T45" fmla="*/ T44 w 62"/>
                  <a:gd name="T46" fmla="+- 0 3416 3416"/>
                  <a:gd name="T47" fmla="*/ 3416 h 7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62" h="76">
                    <a:moveTo>
                      <a:pt x="48" y="0"/>
                    </a:moveTo>
                    <a:lnTo>
                      <a:pt x="28" y="13"/>
                    </a:lnTo>
                    <a:lnTo>
                      <a:pt x="20" y="33"/>
                    </a:lnTo>
                    <a:lnTo>
                      <a:pt x="10" y="49"/>
                    </a:lnTo>
                    <a:lnTo>
                      <a:pt x="0" y="64"/>
                    </a:lnTo>
                    <a:lnTo>
                      <a:pt x="12" y="72"/>
                    </a:lnTo>
                    <a:lnTo>
                      <a:pt x="25" y="76"/>
                    </a:lnTo>
                    <a:lnTo>
                      <a:pt x="35" y="62"/>
                    </a:lnTo>
                    <a:lnTo>
                      <a:pt x="45" y="45"/>
                    </a:lnTo>
                    <a:lnTo>
                      <a:pt x="54" y="25"/>
                    </a:lnTo>
                    <a:lnTo>
                      <a:pt x="62" y="4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72" name="Group 343"/>
            <p:cNvGrpSpPr>
              <a:grpSpLocks/>
            </p:cNvGrpSpPr>
            <p:nvPr/>
          </p:nvGrpSpPr>
          <p:grpSpPr bwMode="auto">
            <a:xfrm>
              <a:off x="13132" y="3300"/>
              <a:ext cx="50" cy="120"/>
              <a:chOff x="13132" y="3300"/>
              <a:chExt cx="50" cy="120"/>
            </a:xfrm>
          </p:grpSpPr>
          <p:sp>
            <p:nvSpPr>
              <p:cNvPr id="406" name="Freeform 344"/>
              <p:cNvSpPr>
                <a:spLocks/>
              </p:cNvSpPr>
              <p:nvPr/>
            </p:nvSpPr>
            <p:spPr bwMode="auto">
              <a:xfrm>
                <a:off x="13132" y="3300"/>
                <a:ext cx="50" cy="120"/>
              </a:xfrm>
              <a:custGeom>
                <a:avLst/>
                <a:gdLst>
                  <a:gd name="T0" fmla="+- 0 13168 13132"/>
                  <a:gd name="T1" fmla="*/ T0 w 50"/>
                  <a:gd name="T2" fmla="+- 0 3300 3300"/>
                  <a:gd name="T3" fmla="*/ 3300 h 120"/>
                  <a:gd name="T4" fmla="+- 0 13153 13132"/>
                  <a:gd name="T5" fmla="*/ T4 w 50"/>
                  <a:gd name="T6" fmla="+- 0 3314 3300"/>
                  <a:gd name="T7" fmla="*/ 3314 h 120"/>
                  <a:gd name="T8" fmla="+- 0 13150 13132"/>
                  <a:gd name="T9" fmla="*/ T8 w 50"/>
                  <a:gd name="T10" fmla="+- 0 3336 3300"/>
                  <a:gd name="T11" fmla="*/ 3336 h 120"/>
                  <a:gd name="T12" fmla="+- 0 13146 13132"/>
                  <a:gd name="T13" fmla="*/ T12 w 50"/>
                  <a:gd name="T14" fmla="+- 0 3356 3300"/>
                  <a:gd name="T15" fmla="*/ 3356 h 120"/>
                  <a:gd name="T16" fmla="+- 0 13142 13132"/>
                  <a:gd name="T17" fmla="*/ T16 w 50"/>
                  <a:gd name="T18" fmla="+- 0 3376 3300"/>
                  <a:gd name="T19" fmla="*/ 3376 h 120"/>
                  <a:gd name="T20" fmla="+- 0 13137 13132"/>
                  <a:gd name="T21" fmla="*/ T20 w 50"/>
                  <a:gd name="T22" fmla="+- 0 3393 3300"/>
                  <a:gd name="T23" fmla="*/ 3393 h 120"/>
                  <a:gd name="T24" fmla="+- 0 13132 13132"/>
                  <a:gd name="T25" fmla="*/ T24 w 50"/>
                  <a:gd name="T26" fmla="+- 0 3410 3300"/>
                  <a:gd name="T27" fmla="*/ 3410 h 120"/>
                  <a:gd name="T28" fmla="+- 0 13146 13132"/>
                  <a:gd name="T29" fmla="*/ T28 w 50"/>
                  <a:gd name="T30" fmla="+- 0 3416 3300"/>
                  <a:gd name="T31" fmla="*/ 3416 h 120"/>
                  <a:gd name="T32" fmla="+- 0 13177 13132"/>
                  <a:gd name="T33" fmla="*/ T32 w 50"/>
                  <a:gd name="T34" fmla="+- 0 3347 3300"/>
                  <a:gd name="T35" fmla="*/ 3347 h 120"/>
                  <a:gd name="T36" fmla="+- 0 13182 13132"/>
                  <a:gd name="T37" fmla="*/ T36 w 50"/>
                  <a:gd name="T38" fmla="+- 0 3302 3300"/>
                  <a:gd name="T39" fmla="*/ 3302 h 120"/>
                  <a:gd name="T40" fmla="+- 0 13168 13132"/>
                  <a:gd name="T41" fmla="*/ T40 w 50"/>
                  <a:gd name="T42" fmla="+- 0 3300 3300"/>
                  <a:gd name="T43" fmla="*/ 3300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50" h="120">
                    <a:moveTo>
                      <a:pt x="36" y="0"/>
                    </a:moveTo>
                    <a:lnTo>
                      <a:pt x="21" y="14"/>
                    </a:lnTo>
                    <a:lnTo>
                      <a:pt x="18" y="36"/>
                    </a:lnTo>
                    <a:lnTo>
                      <a:pt x="14" y="56"/>
                    </a:lnTo>
                    <a:lnTo>
                      <a:pt x="10" y="76"/>
                    </a:lnTo>
                    <a:lnTo>
                      <a:pt x="5" y="93"/>
                    </a:lnTo>
                    <a:lnTo>
                      <a:pt x="0" y="110"/>
                    </a:lnTo>
                    <a:lnTo>
                      <a:pt x="14" y="116"/>
                    </a:lnTo>
                    <a:lnTo>
                      <a:pt x="45" y="47"/>
                    </a:lnTo>
                    <a:lnTo>
                      <a:pt x="50" y="2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73" name="Group 345"/>
            <p:cNvGrpSpPr>
              <a:grpSpLocks/>
            </p:cNvGrpSpPr>
            <p:nvPr/>
          </p:nvGrpSpPr>
          <p:grpSpPr bwMode="auto">
            <a:xfrm>
              <a:off x="13154" y="3182"/>
              <a:ext cx="50" cy="118"/>
              <a:chOff x="13154" y="3182"/>
              <a:chExt cx="50" cy="118"/>
            </a:xfrm>
          </p:grpSpPr>
          <p:sp>
            <p:nvSpPr>
              <p:cNvPr id="405" name="Freeform 346"/>
              <p:cNvSpPr>
                <a:spLocks/>
              </p:cNvSpPr>
              <p:nvPr/>
            </p:nvSpPr>
            <p:spPr bwMode="auto">
              <a:xfrm>
                <a:off x="13154" y="3182"/>
                <a:ext cx="50" cy="118"/>
              </a:xfrm>
              <a:custGeom>
                <a:avLst/>
                <a:gdLst>
                  <a:gd name="T0" fmla="+- 0 13178 13154"/>
                  <a:gd name="T1" fmla="*/ T0 w 50"/>
                  <a:gd name="T2" fmla="+- 0 3182 3182"/>
                  <a:gd name="T3" fmla="*/ 3182 h 118"/>
                  <a:gd name="T4" fmla="+- 0 13159 13154"/>
                  <a:gd name="T5" fmla="*/ T4 w 50"/>
                  <a:gd name="T6" fmla="+- 0 3255 3182"/>
                  <a:gd name="T7" fmla="*/ 3255 h 118"/>
                  <a:gd name="T8" fmla="+- 0 13154 13154"/>
                  <a:gd name="T9" fmla="*/ T8 w 50"/>
                  <a:gd name="T10" fmla="+- 0 3300 3182"/>
                  <a:gd name="T11" fmla="*/ 3300 h 118"/>
                  <a:gd name="T12" fmla="+- 0 13168 13154"/>
                  <a:gd name="T13" fmla="*/ T12 w 50"/>
                  <a:gd name="T14" fmla="+- 0 3300 3182"/>
                  <a:gd name="T15" fmla="*/ 3300 h 118"/>
                  <a:gd name="T16" fmla="+- 0 13184 13154"/>
                  <a:gd name="T17" fmla="*/ T16 w 50"/>
                  <a:gd name="T18" fmla="+- 0 3286 3182"/>
                  <a:gd name="T19" fmla="*/ 3286 h 118"/>
                  <a:gd name="T20" fmla="+- 0 13187 13154"/>
                  <a:gd name="T21" fmla="*/ T20 w 50"/>
                  <a:gd name="T22" fmla="+- 0 3264 3182"/>
                  <a:gd name="T23" fmla="*/ 3264 h 118"/>
                  <a:gd name="T24" fmla="+- 0 13190 13154"/>
                  <a:gd name="T25" fmla="*/ T24 w 50"/>
                  <a:gd name="T26" fmla="+- 0 3244 3182"/>
                  <a:gd name="T27" fmla="*/ 3244 h 118"/>
                  <a:gd name="T28" fmla="+- 0 13194 13154"/>
                  <a:gd name="T29" fmla="*/ T28 w 50"/>
                  <a:gd name="T30" fmla="+- 0 3224 3182"/>
                  <a:gd name="T31" fmla="*/ 3224 h 118"/>
                  <a:gd name="T32" fmla="+- 0 13199 13154"/>
                  <a:gd name="T33" fmla="*/ T32 w 50"/>
                  <a:gd name="T34" fmla="+- 0 3206 3182"/>
                  <a:gd name="T35" fmla="*/ 3206 h 118"/>
                  <a:gd name="T36" fmla="+- 0 13204 13154"/>
                  <a:gd name="T37" fmla="*/ T36 w 50"/>
                  <a:gd name="T38" fmla="+- 0 3190 3182"/>
                  <a:gd name="T39" fmla="*/ 3190 h 118"/>
                  <a:gd name="T40" fmla="+- 0 13190 13154"/>
                  <a:gd name="T41" fmla="*/ T40 w 50"/>
                  <a:gd name="T42" fmla="+- 0 3186 3182"/>
                  <a:gd name="T43" fmla="*/ 3186 h 118"/>
                  <a:gd name="T44" fmla="+- 0 13178 13154"/>
                  <a:gd name="T45" fmla="*/ T44 w 50"/>
                  <a:gd name="T46" fmla="+- 0 3182 3182"/>
                  <a:gd name="T47" fmla="*/ 3182 h 1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50" h="118">
                    <a:moveTo>
                      <a:pt x="24" y="0"/>
                    </a:moveTo>
                    <a:lnTo>
                      <a:pt x="5" y="73"/>
                    </a:lnTo>
                    <a:lnTo>
                      <a:pt x="0" y="118"/>
                    </a:lnTo>
                    <a:lnTo>
                      <a:pt x="14" y="118"/>
                    </a:lnTo>
                    <a:lnTo>
                      <a:pt x="30" y="104"/>
                    </a:lnTo>
                    <a:lnTo>
                      <a:pt x="33" y="82"/>
                    </a:lnTo>
                    <a:lnTo>
                      <a:pt x="36" y="62"/>
                    </a:lnTo>
                    <a:lnTo>
                      <a:pt x="40" y="42"/>
                    </a:lnTo>
                    <a:lnTo>
                      <a:pt x="45" y="24"/>
                    </a:lnTo>
                    <a:lnTo>
                      <a:pt x="50" y="8"/>
                    </a:lnTo>
                    <a:lnTo>
                      <a:pt x="36" y="4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74" name="Group 347"/>
            <p:cNvGrpSpPr>
              <a:grpSpLocks/>
            </p:cNvGrpSpPr>
            <p:nvPr/>
          </p:nvGrpSpPr>
          <p:grpSpPr bwMode="auto">
            <a:xfrm>
              <a:off x="13178" y="3109"/>
              <a:ext cx="60" cy="77"/>
              <a:chOff x="13178" y="3109"/>
              <a:chExt cx="60" cy="77"/>
            </a:xfrm>
          </p:grpSpPr>
          <p:sp>
            <p:nvSpPr>
              <p:cNvPr id="404" name="Freeform 348"/>
              <p:cNvSpPr>
                <a:spLocks/>
              </p:cNvSpPr>
              <p:nvPr/>
            </p:nvSpPr>
            <p:spPr bwMode="auto">
              <a:xfrm>
                <a:off x="13178" y="3109"/>
                <a:ext cx="60" cy="77"/>
              </a:xfrm>
              <a:custGeom>
                <a:avLst/>
                <a:gdLst>
                  <a:gd name="T0" fmla="+- 0 13213 13178"/>
                  <a:gd name="T1" fmla="*/ T0 w 60"/>
                  <a:gd name="T2" fmla="+- 0 3109 3109"/>
                  <a:gd name="T3" fmla="*/ 3109 h 77"/>
                  <a:gd name="T4" fmla="+- 0 13203 13178"/>
                  <a:gd name="T5" fmla="*/ T4 w 60"/>
                  <a:gd name="T6" fmla="+- 0 3124 3109"/>
                  <a:gd name="T7" fmla="*/ 3124 h 77"/>
                  <a:gd name="T8" fmla="+- 0 13194 13178"/>
                  <a:gd name="T9" fmla="*/ T8 w 60"/>
                  <a:gd name="T10" fmla="+- 0 3141 3109"/>
                  <a:gd name="T11" fmla="*/ 3141 h 77"/>
                  <a:gd name="T12" fmla="+- 0 13185 13178"/>
                  <a:gd name="T13" fmla="*/ T12 w 60"/>
                  <a:gd name="T14" fmla="+- 0 3160 3109"/>
                  <a:gd name="T15" fmla="*/ 3160 h 77"/>
                  <a:gd name="T16" fmla="+- 0 13178 13178"/>
                  <a:gd name="T17" fmla="*/ T16 w 60"/>
                  <a:gd name="T18" fmla="+- 0 3182 3109"/>
                  <a:gd name="T19" fmla="*/ 3182 h 77"/>
                  <a:gd name="T20" fmla="+- 0 13190 13178"/>
                  <a:gd name="T21" fmla="*/ T20 w 60"/>
                  <a:gd name="T22" fmla="+- 0 3186 3109"/>
                  <a:gd name="T23" fmla="*/ 3186 h 77"/>
                  <a:gd name="T24" fmla="+- 0 13210 13178"/>
                  <a:gd name="T25" fmla="*/ T24 w 60"/>
                  <a:gd name="T26" fmla="+- 0 3173 3109"/>
                  <a:gd name="T27" fmla="*/ 3173 h 77"/>
                  <a:gd name="T28" fmla="+- 0 13219 13178"/>
                  <a:gd name="T29" fmla="*/ T28 w 60"/>
                  <a:gd name="T30" fmla="+- 0 3154 3109"/>
                  <a:gd name="T31" fmla="*/ 3154 h 77"/>
                  <a:gd name="T32" fmla="+- 0 13228 13178"/>
                  <a:gd name="T33" fmla="*/ T32 w 60"/>
                  <a:gd name="T34" fmla="+- 0 3137 3109"/>
                  <a:gd name="T35" fmla="*/ 3137 h 77"/>
                  <a:gd name="T36" fmla="+- 0 13238 13178"/>
                  <a:gd name="T37" fmla="*/ T36 w 60"/>
                  <a:gd name="T38" fmla="+- 0 3122 3109"/>
                  <a:gd name="T39" fmla="*/ 3122 h 77"/>
                  <a:gd name="T40" fmla="+- 0 13228 13178"/>
                  <a:gd name="T41" fmla="*/ T40 w 60"/>
                  <a:gd name="T42" fmla="+- 0 3114 3109"/>
                  <a:gd name="T43" fmla="*/ 3114 h 77"/>
                  <a:gd name="T44" fmla="+- 0 13213 13178"/>
                  <a:gd name="T45" fmla="*/ T44 w 60"/>
                  <a:gd name="T46" fmla="+- 0 3109 3109"/>
                  <a:gd name="T47" fmla="*/ 3109 h 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60" h="77">
                    <a:moveTo>
                      <a:pt x="35" y="0"/>
                    </a:moveTo>
                    <a:lnTo>
                      <a:pt x="25" y="15"/>
                    </a:lnTo>
                    <a:lnTo>
                      <a:pt x="16" y="32"/>
                    </a:lnTo>
                    <a:lnTo>
                      <a:pt x="7" y="51"/>
                    </a:lnTo>
                    <a:lnTo>
                      <a:pt x="0" y="73"/>
                    </a:lnTo>
                    <a:lnTo>
                      <a:pt x="12" y="77"/>
                    </a:lnTo>
                    <a:lnTo>
                      <a:pt x="32" y="64"/>
                    </a:lnTo>
                    <a:lnTo>
                      <a:pt x="41" y="45"/>
                    </a:lnTo>
                    <a:lnTo>
                      <a:pt x="50" y="28"/>
                    </a:lnTo>
                    <a:lnTo>
                      <a:pt x="60" y="13"/>
                    </a:lnTo>
                    <a:lnTo>
                      <a:pt x="50" y="5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75" name="Group 349"/>
            <p:cNvGrpSpPr>
              <a:grpSpLocks/>
            </p:cNvGrpSpPr>
            <p:nvPr/>
          </p:nvGrpSpPr>
          <p:grpSpPr bwMode="auto">
            <a:xfrm>
              <a:off x="13216" y="3080"/>
              <a:ext cx="42" cy="42"/>
              <a:chOff x="13216" y="3080"/>
              <a:chExt cx="42" cy="42"/>
            </a:xfrm>
          </p:grpSpPr>
          <p:sp>
            <p:nvSpPr>
              <p:cNvPr id="403" name="Freeform 350"/>
              <p:cNvSpPr>
                <a:spLocks/>
              </p:cNvSpPr>
              <p:nvPr/>
            </p:nvSpPr>
            <p:spPr bwMode="auto">
              <a:xfrm>
                <a:off x="13216" y="3080"/>
                <a:ext cx="42" cy="42"/>
              </a:xfrm>
              <a:custGeom>
                <a:avLst/>
                <a:gdLst>
                  <a:gd name="T0" fmla="+- 0 13240 13216"/>
                  <a:gd name="T1" fmla="*/ T0 w 42"/>
                  <a:gd name="T2" fmla="+- 0 3080 3080"/>
                  <a:gd name="T3" fmla="*/ 3080 h 42"/>
                  <a:gd name="T4" fmla="+- 0 13232 13216"/>
                  <a:gd name="T5" fmla="*/ T4 w 42"/>
                  <a:gd name="T6" fmla="+- 0 3086 3080"/>
                  <a:gd name="T7" fmla="*/ 3086 h 42"/>
                  <a:gd name="T8" fmla="+- 0 13224 13216"/>
                  <a:gd name="T9" fmla="*/ T8 w 42"/>
                  <a:gd name="T10" fmla="+- 0 3094 3080"/>
                  <a:gd name="T11" fmla="*/ 3094 h 42"/>
                  <a:gd name="T12" fmla="+- 0 13216 13216"/>
                  <a:gd name="T13" fmla="*/ T12 w 42"/>
                  <a:gd name="T14" fmla="+- 0 3106 3080"/>
                  <a:gd name="T15" fmla="*/ 3106 h 42"/>
                  <a:gd name="T16" fmla="+- 0 13228 13216"/>
                  <a:gd name="T17" fmla="*/ T16 w 42"/>
                  <a:gd name="T18" fmla="+- 0 3114 3080"/>
                  <a:gd name="T19" fmla="*/ 3114 h 42"/>
                  <a:gd name="T20" fmla="+- 0 13238 13216"/>
                  <a:gd name="T21" fmla="*/ T20 w 42"/>
                  <a:gd name="T22" fmla="+- 0 3122 3080"/>
                  <a:gd name="T23" fmla="*/ 3122 h 42"/>
                  <a:gd name="T24" fmla="+- 0 13244 13216"/>
                  <a:gd name="T25" fmla="*/ T24 w 42"/>
                  <a:gd name="T26" fmla="+- 0 3114 3080"/>
                  <a:gd name="T27" fmla="*/ 3114 h 42"/>
                  <a:gd name="T28" fmla="+- 0 13252 13216"/>
                  <a:gd name="T29" fmla="*/ T28 w 42"/>
                  <a:gd name="T30" fmla="+- 0 3108 3080"/>
                  <a:gd name="T31" fmla="*/ 3108 h 42"/>
                  <a:gd name="T32" fmla="+- 0 13258 13216"/>
                  <a:gd name="T33" fmla="*/ T32 w 42"/>
                  <a:gd name="T34" fmla="+- 0 3102 3080"/>
                  <a:gd name="T35" fmla="*/ 3102 h 42"/>
                  <a:gd name="T36" fmla="+- 0 13250 13216"/>
                  <a:gd name="T37" fmla="*/ T36 w 42"/>
                  <a:gd name="T38" fmla="+- 0 3090 3080"/>
                  <a:gd name="T39" fmla="*/ 3090 h 42"/>
                  <a:gd name="T40" fmla="+- 0 13240 13216"/>
                  <a:gd name="T41" fmla="*/ T40 w 42"/>
                  <a:gd name="T42" fmla="+- 0 3080 3080"/>
                  <a:gd name="T43" fmla="*/ 3080 h 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42" h="42">
                    <a:moveTo>
                      <a:pt x="24" y="0"/>
                    </a:moveTo>
                    <a:lnTo>
                      <a:pt x="16" y="6"/>
                    </a:lnTo>
                    <a:lnTo>
                      <a:pt x="8" y="14"/>
                    </a:lnTo>
                    <a:lnTo>
                      <a:pt x="0" y="26"/>
                    </a:lnTo>
                    <a:lnTo>
                      <a:pt x="12" y="34"/>
                    </a:lnTo>
                    <a:lnTo>
                      <a:pt x="22" y="42"/>
                    </a:lnTo>
                    <a:lnTo>
                      <a:pt x="28" y="34"/>
                    </a:lnTo>
                    <a:lnTo>
                      <a:pt x="36" y="28"/>
                    </a:lnTo>
                    <a:lnTo>
                      <a:pt x="42" y="22"/>
                    </a:lnTo>
                    <a:lnTo>
                      <a:pt x="34" y="10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76" name="Group 351"/>
            <p:cNvGrpSpPr>
              <a:grpSpLocks/>
            </p:cNvGrpSpPr>
            <p:nvPr/>
          </p:nvGrpSpPr>
          <p:grpSpPr bwMode="auto">
            <a:xfrm>
              <a:off x="13240" y="3062"/>
              <a:ext cx="40" cy="40"/>
              <a:chOff x="13240" y="3062"/>
              <a:chExt cx="40" cy="40"/>
            </a:xfrm>
          </p:grpSpPr>
          <p:sp>
            <p:nvSpPr>
              <p:cNvPr id="402" name="Freeform 352"/>
              <p:cNvSpPr>
                <a:spLocks/>
              </p:cNvSpPr>
              <p:nvPr/>
            </p:nvSpPr>
            <p:spPr bwMode="auto">
              <a:xfrm>
                <a:off x="13240" y="3062"/>
                <a:ext cx="40" cy="40"/>
              </a:xfrm>
              <a:custGeom>
                <a:avLst/>
                <a:gdLst>
                  <a:gd name="T0" fmla="+- 0 13268 13240"/>
                  <a:gd name="T1" fmla="*/ T0 w 40"/>
                  <a:gd name="T2" fmla="+- 0 3062 3062"/>
                  <a:gd name="T3" fmla="*/ 3062 h 40"/>
                  <a:gd name="T4" fmla="+- 0 13258 13240"/>
                  <a:gd name="T5" fmla="*/ T4 w 40"/>
                  <a:gd name="T6" fmla="+- 0 3068 3062"/>
                  <a:gd name="T7" fmla="*/ 3068 h 40"/>
                  <a:gd name="T8" fmla="+- 0 13250 13240"/>
                  <a:gd name="T9" fmla="*/ T8 w 40"/>
                  <a:gd name="T10" fmla="+- 0 3072 3062"/>
                  <a:gd name="T11" fmla="*/ 3072 h 40"/>
                  <a:gd name="T12" fmla="+- 0 13240 13240"/>
                  <a:gd name="T13" fmla="*/ T12 w 40"/>
                  <a:gd name="T14" fmla="+- 0 3080 3062"/>
                  <a:gd name="T15" fmla="*/ 3080 h 40"/>
                  <a:gd name="T16" fmla="+- 0 13250 13240"/>
                  <a:gd name="T17" fmla="*/ T16 w 40"/>
                  <a:gd name="T18" fmla="+- 0 3090 3062"/>
                  <a:gd name="T19" fmla="*/ 3090 h 40"/>
                  <a:gd name="T20" fmla="+- 0 13258 13240"/>
                  <a:gd name="T21" fmla="*/ T20 w 40"/>
                  <a:gd name="T22" fmla="+- 0 3102 3062"/>
                  <a:gd name="T23" fmla="*/ 3102 h 40"/>
                  <a:gd name="T24" fmla="+- 0 13266 13240"/>
                  <a:gd name="T25" fmla="*/ T24 w 40"/>
                  <a:gd name="T26" fmla="+- 0 3096 3062"/>
                  <a:gd name="T27" fmla="*/ 3096 h 40"/>
                  <a:gd name="T28" fmla="+- 0 13272 13240"/>
                  <a:gd name="T29" fmla="*/ T28 w 40"/>
                  <a:gd name="T30" fmla="+- 0 3092 3062"/>
                  <a:gd name="T31" fmla="*/ 3092 h 40"/>
                  <a:gd name="T32" fmla="+- 0 13280 13240"/>
                  <a:gd name="T33" fmla="*/ T32 w 40"/>
                  <a:gd name="T34" fmla="+- 0 3088 3062"/>
                  <a:gd name="T35" fmla="*/ 3088 h 40"/>
                  <a:gd name="T36" fmla="+- 0 13274 13240"/>
                  <a:gd name="T37" fmla="*/ T36 w 40"/>
                  <a:gd name="T38" fmla="+- 0 3076 3062"/>
                  <a:gd name="T39" fmla="*/ 3076 h 40"/>
                  <a:gd name="T40" fmla="+- 0 13268 13240"/>
                  <a:gd name="T41" fmla="*/ T40 w 40"/>
                  <a:gd name="T42" fmla="+- 0 3062 3062"/>
                  <a:gd name="T43" fmla="*/ 3062 h 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40" h="40">
                    <a:moveTo>
                      <a:pt x="28" y="0"/>
                    </a:moveTo>
                    <a:lnTo>
                      <a:pt x="18" y="6"/>
                    </a:lnTo>
                    <a:lnTo>
                      <a:pt x="10" y="10"/>
                    </a:lnTo>
                    <a:lnTo>
                      <a:pt x="0" y="18"/>
                    </a:lnTo>
                    <a:lnTo>
                      <a:pt x="10" y="28"/>
                    </a:lnTo>
                    <a:lnTo>
                      <a:pt x="18" y="40"/>
                    </a:lnTo>
                    <a:lnTo>
                      <a:pt x="26" y="34"/>
                    </a:lnTo>
                    <a:lnTo>
                      <a:pt x="32" y="30"/>
                    </a:lnTo>
                    <a:lnTo>
                      <a:pt x="40" y="26"/>
                    </a:lnTo>
                    <a:lnTo>
                      <a:pt x="34" y="14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77" name="Group 353"/>
            <p:cNvGrpSpPr>
              <a:grpSpLocks/>
            </p:cNvGrpSpPr>
            <p:nvPr/>
          </p:nvGrpSpPr>
          <p:grpSpPr bwMode="auto">
            <a:xfrm>
              <a:off x="13268" y="3052"/>
              <a:ext cx="34" cy="36"/>
              <a:chOff x="13268" y="3052"/>
              <a:chExt cx="34" cy="36"/>
            </a:xfrm>
          </p:grpSpPr>
          <p:sp>
            <p:nvSpPr>
              <p:cNvPr id="401" name="Freeform 354"/>
              <p:cNvSpPr>
                <a:spLocks/>
              </p:cNvSpPr>
              <p:nvPr/>
            </p:nvSpPr>
            <p:spPr bwMode="auto">
              <a:xfrm>
                <a:off x="13268" y="3052"/>
                <a:ext cx="34" cy="36"/>
              </a:xfrm>
              <a:custGeom>
                <a:avLst/>
                <a:gdLst>
                  <a:gd name="T0" fmla="+- 0 13296 13268"/>
                  <a:gd name="T1" fmla="*/ T0 w 34"/>
                  <a:gd name="T2" fmla="+- 0 3052 3052"/>
                  <a:gd name="T3" fmla="*/ 3052 h 36"/>
                  <a:gd name="T4" fmla="+- 0 13286 13268"/>
                  <a:gd name="T5" fmla="*/ T4 w 34"/>
                  <a:gd name="T6" fmla="+- 0 3056 3052"/>
                  <a:gd name="T7" fmla="*/ 3056 h 36"/>
                  <a:gd name="T8" fmla="+- 0 13276 13268"/>
                  <a:gd name="T9" fmla="*/ T8 w 34"/>
                  <a:gd name="T10" fmla="+- 0 3058 3052"/>
                  <a:gd name="T11" fmla="*/ 3058 h 36"/>
                  <a:gd name="T12" fmla="+- 0 13268 13268"/>
                  <a:gd name="T13" fmla="*/ T12 w 34"/>
                  <a:gd name="T14" fmla="+- 0 3062 3052"/>
                  <a:gd name="T15" fmla="*/ 3062 h 36"/>
                  <a:gd name="T16" fmla="+- 0 13274 13268"/>
                  <a:gd name="T17" fmla="*/ T16 w 34"/>
                  <a:gd name="T18" fmla="+- 0 3076 3052"/>
                  <a:gd name="T19" fmla="*/ 3076 h 36"/>
                  <a:gd name="T20" fmla="+- 0 13280 13268"/>
                  <a:gd name="T21" fmla="*/ T20 w 34"/>
                  <a:gd name="T22" fmla="+- 0 3088 3052"/>
                  <a:gd name="T23" fmla="*/ 3088 h 36"/>
                  <a:gd name="T24" fmla="+- 0 13286 13268"/>
                  <a:gd name="T25" fmla="*/ T24 w 34"/>
                  <a:gd name="T26" fmla="+- 0 3084 3052"/>
                  <a:gd name="T27" fmla="*/ 3084 h 36"/>
                  <a:gd name="T28" fmla="+- 0 13302 13268"/>
                  <a:gd name="T29" fmla="*/ T28 w 34"/>
                  <a:gd name="T30" fmla="+- 0 3080 3052"/>
                  <a:gd name="T31" fmla="*/ 3080 h 36"/>
                  <a:gd name="T32" fmla="+- 0 13300 13268"/>
                  <a:gd name="T33" fmla="*/ T32 w 34"/>
                  <a:gd name="T34" fmla="+- 0 3068 3052"/>
                  <a:gd name="T35" fmla="*/ 3068 h 36"/>
                  <a:gd name="T36" fmla="+- 0 13296 13268"/>
                  <a:gd name="T37" fmla="*/ T36 w 34"/>
                  <a:gd name="T38" fmla="+- 0 3052 3052"/>
                  <a:gd name="T39" fmla="*/ 3052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34" h="36">
                    <a:moveTo>
                      <a:pt x="28" y="0"/>
                    </a:moveTo>
                    <a:lnTo>
                      <a:pt x="18" y="4"/>
                    </a:lnTo>
                    <a:lnTo>
                      <a:pt x="8" y="6"/>
                    </a:lnTo>
                    <a:lnTo>
                      <a:pt x="0" y="10"/>
                    </a:lnTo>
                    <a:lnTo>
                      <a:pt x="6" y="24"/>
                    </a:lnTo>
                    <a:lnTo>
                      <a:pt x="12" y="36"/>
                    </a:lnTo>
                    <a:lnTo>
                      <a:pt x="18" y="32"/>
                    </a:lnTo>
                    <a:lnTo>
                      <a:pt x="34" y="28"/>
                    </a:lnTo>
                    <a:lnTo>
                      <a:pt x="32" y="16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78" name="Group 355"/>
            <p:cNvGrpSpPr>
              <a:grpSpLocks/>
            </p:cNvGrpSpPr>
            <p:nvPr/>
          </p:nvGrpSpPr>
          <p:grpSpPr bwMode="auto">
            <a:xfrm>
              <a:off x="13296" y="3050"/>
              <a:ext cx="30" cy="30"/>
              <a:chOff x="13296" y="3050"/>
              <a:chExt cx="30" cy="30"/>
            </a:xfrm>
          </p:grpSpPr>
          <p:sp>
            <p:nvSpPr>
              <p:cNvPr id="400" name="Freeform 356"/>
              <p:cNvSpPr>
                <a:spLocks/>
              </p:cNvSpPr>
              <p:nvPr/>
            </p:nvSpPr>
            <p:spPr bwMode="auto">
              <a:xfrm>
                <a:off x="13296" y="3050"/>
                <a:ext cx="30" cy="30"/>
              </a:xfrm>
              <a:custGeom>
                <a:avLst/>
                <a:gdLst>
                  <a:gd name="T0" fmla="+- 0 13326 13296"/>
                  <a:gd name="T1" fmla="*/ T0 w 30"/>
                  <a:gd name="T2" fmla="+- 0 3050 3050"/>
                  <a:gd name="T3" fmla="*/ 3050 h 30"/>
                  <a:gd name="T4" fmla="+- 0 13316 13296"/>
                  <a:gd name="T5" fmla="*/ T4 w 30"/>
                  <a:gd name="T6" fmla="+- 0 3050 3050"/>
                  <a:gd name="T7" fmla="*/ 3050 h 30"/>
                  <a:gd name="T8" fmla="+- 0 13306 13296"/>
                  <a:gd name="T9" fmla="*/ T8 w 30"/>
                  <a:gd name="T10" fmla="+- 0 3052 3050"/>
                  <a:gd name="T11" fmla="*/ 3052 h 30"/>
                  <a:gd name="T12" fmla="+- 0 13296 13296"/>
                  <a:gd name="T13" fmla="*/ T12 w 30"/>
                  <a:gd name="T14" fmla="+- 0 3052 3050"/>
                  <a:gd name="T15" fmla="*/ 3052 h 30"/>
                  <a:gd name="T16" fmla="+- 0 13300 13296"/>
                  <a:gd name="T17" fmla="*/ T16 w 30"/>
                  <a:gd name="T18" fmla="+- 0 3068 3050"/>
                  <a:gd name="T19" fmla="*/ 3068 h 30"/>
                  <a:gd name="T20" fmla="+- 0 13302 13296"/>
                  <a:gd name="T21" fmla="*/ T20 w 30"/>
                  <a:gd name="T22" fmla="+- 0 3080 3050"/>
                  <a:gd name="T23" fmla="*/ 3080 h 30"/>
                  <a:gd name="T24" fmla="+- 0 13310 13296"/>
                  <a:gd name="T25" fmla="*/ T24 w 30"/>
                  <a:gd name="T26" fmla="+- 0 3080 3050"/>
                  <a:gd name="T27" fmla="*/ 3080 h 30"/>
                  <a:gd name="T28" fmla="+- 0 13318 13296"/>
                  <a:gd name="T29" fmla="*/ T28 w 30"/>
                  <a:gd name="T30" fmla="+- 0 3078 3050"/>
                  <a:gd name="T31" fmla="*/ 3078 h 30"/>
                  <a:gd name="T32" fmla="+- 0 13326 13296"/>
                  <a:gd name="T33" fmla="*/ T32 w 30"/>
                  <a:gd name="T34" fmla="+- 0 3078 3050"/>
                  <a:gd name="T35" fmla="*/ 3078 h 30"/>
                  <a:gd name="T36" fmla="+- 0 13326 13296"/>
                  <a:gd name="T37" fmla="*/ T36 w 30"/>
                  <a:gd name="T38" fmla="+- 0 3050 3050"/>
                  <a:gd name="T39" fmla="*/ 3050 h 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30" h="30">
                    <a:moveTo>
                      <a:pt x="30" y="0"/>
                    </a:moveTo>
                    <a:lnTo>
                      <a:pt x="20" y="0"/>
                    </a:lnTo>
                    <a:lnTo>
                      <a:pt x="10" y="2"/>
                    </a:lnTo>
                    <a:lnTo>
                      <a:pt x="0" y="2"/>
                    </a:lnTo>
                    <a:lnTo>
                      <a:pt x="4" y="18"/>
                    </a:lnTo>
                    <a:lnTo>
                      <a:pt x="6" y="30"/>
                    </a:lnTo>
                    <a:lnTo>
                      <a:pt x="14" y="30"/>
                    </a:lnTo>
                    <a:lnTo>
                      <a:pt x="22" y="28"/>
                    </a:lnTo>
                    <a:lnTo>
                      <a:pt x="30" y="28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79" name="Group 357"/>
            <p:cNvGrpSpPr>
              <a:grpSpLocks/>
            </p:cNvGrpSpPr>
            <p:nvPr/>
          </p:nvGrpSpPr>
          <p:grpSpPr bwMode="auto">
            <a:xfrm>
              <a:off x="13326" y="3050"/>
              <a:ext cx="74" cy="44"/>
              <a:chOff x="13326" y="3050"/>
              <a:chExt cx="74" cy="44"/>
            </a:xfrm>
          </p:grpSpPr>
          <p:sp>
            <p:nvSpPr>
              <p:cNvPr id="399" name="Freeform 358"/>
              <p:cNvSpPr>
                <a:spLocks/>
              </p:cNvSpPr>
              <p:nvPr/>
            </p:nvSpPr>
            <p:spPr bwMode="auto">
              <a:xfrm>
                <a:off x="13326" y="3050"/>
                <a:ext cx="74" cy="44"/>
              </a:xfrm>
              <a:custGeom>
                <a:avLst/>
                <a:gdLst>
                  <a:gd name="T0" fmla="+- 0 13326 13326"/>
                  <a:gd name="T1" fmla="*/ T0 w 74"/>
                  <a:gd name="T2" fmla="+- 0 3050 3050"/>
                  <a:gd name="T3" fmla="*/ 3050 h 44"/>
                  <a:gd name="T4" fmla="+- 0 13326 13326"/>
                  <a:gd name="T5" fmla="*/ T4 w 74"/>
                  <a:gd name="T6" fmla="+- 0 3064 3050"/>
                  <a:gd name="T7" fmla="*/ 3064 h 44"/>
                  <a:gd name="T8" fmla="+- 0 13335 13326"/>
                  <a:gd name="T9" fmla="*/ T8 w 74"/>
                  <a:gd name="T10" fmla="+- 0 3078 3050"/>
                  <a:gd name="T11" fmla="*/ 3078 h 44"/>
                  <a:gd name="T12" fmla="+- 0 13355 13326"/>
                  <a:gd name="T13" fmla="*/ T12 w 74"/>
                  <a:gd name="T14" fmla="+- 0 3081 3050"/>
                  <a:gd name="T15" fmla="*/ 3081 h 44"/>
                  <a:gd name="T16" fmla="+- 0 13375 13326"/>
                  <a:gd name="T17" fmla="*/ T16 w 74"/>
                  <a:gd name="T18" fmla="+- 0 3086 3050"/>
                  <a:gd name="T19" fmla="*/ 3086 h 44"/>
                  <a:gd name="T20" fmla="+- 0 13394 13326"/>
                  <a:gd name="T21" fmla="*/ T20 w 74"/>
                  <a:gd name="T22" fmla="+- 0 3094 3050"/>
                  <a:gd name="T23" fmla="*/ 3094 h 44"/>
                  <a:gd name="T24" fmla="+- 0 13400 13326"/>
                  <a:gd name="T25" fmla="*/ T24 w 74"/>
                  <a:gd name="T26" fmla="+- 0 3080 3050"/>
                  <a:gd name="T27" fmla="*/ 3080 h 44"/>
                  <a:gd name="T28" fmla="+- 0 13385 13326"/>
                  <a:gd name="T29" fmla="*/ T28 w 74"/>
                  <a:gd name="T30" fmla="+- 0 3059 3050"/>
                  <a:gd name="T31" fmla="*/ 3059 h 44"/>
                  <a:gd name="T32" fmla="+- 0 13365 13326"/>
                  <a:gd name="T33" fmla="*/ T32 w 74"/>
                  <a:gd name="T34" fmla="+- 0 3054 3050"/>
                  <a:gd name="T35" fmla="*/ 3054 h 44"/>
                  <a:gd name="T36" fmla="+- 0 13346 13326"/>
                  <a:gd name="T37" fmla="*/ T36 w 74"/>
                  <a:gd name="T38" fmla="+- 0 3051 3050"/>
                  <a:gd name="T39" fmla="*/ 3051 h 44"/>
                  <a:gd name="T40" fmla="+- 0 13326 13326"/>
                  <a:gd name="T41" fmla="*/ T40 w 74"/>
                  <a:gd name="T42" fmla="+- 0 3050 3050"/>
                  <a:gd name="T43" fmla="*/ 3050 h 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74" h="44">
                    <a:moveTo>
                      <a:pt x="0" y="0"/>
                    </a:moveTo>
                    <a:lnTo>
                      <a:pt x="0" y="14"/>
                    </a:lnTo>
                    <a:lnTo>
                      <a:pt x="9" y="28"/>
                    </a:lnTo>
                    <a:lnTo>
                      <a:pt x="29" y="31"/>
                    </a:lnTo>
                    <a:lnTo>
                      <a:pt x="49" y="36"/>
                    </a:lnTo>
                    <a:lnTo>
                      <a:pt x="68" y="44"/>
                    </a:lnTo>
                    <a:lnTo>
                      <a:pt x="74" y="30"/>
                    </a:lnTo>
                    <a:lnTo>
                      <a:pt x="59" y="9"/>
                    </a:lnTo>
                    <a:lnTo>
                      <a:pt x="39" y="4"/>
                    </a:lnTo>
                    <a:lnTo>
                      <a:pt x="2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80" name="Group 359"/>
            <p:cNvGrpSpPr>
              <a:grpSpLocks/>
            </p:cNvGrpSpPr>
            <p:nvPr/>
          </p:nvGrpSpPr>
          <p:grpSpPr bwMode="auto">
            <a:xfrm>
              <a:off x="13400" y="3066"/>
              <a:ext cx="66" cy="60"/>
              <a:chOff x="13400" y="3066"/>
              <a:chExt cx="66" cy="60"/>
            </a:xfrm>
          </p:grpSpPr>
          <p:sp>
            <p:nvSpPr>
              <p:cNvPr id="398" name="Freeform 360"/>
              <p:cNvSpPr>
                <a:spLocks/>
              </p:cNvSpPr>
              <p:nvPr/>
            </p:nvSpPr>
            <p:spPr bwMode="auto">
              <a:xfrm>
                <a:off x="13400" y="3066"/>
                <a:ext cx="66" cy="60"/>
              </a:xfrm>
              <a:custGeom>
                <a:avLst/>
                <a:gdLst>
                  <a:gd name="T0" fmla="+- 0 13404 13400"/>
                  <a:gd name="T1" fmla="*/ T0 w 66"/>
                  <a:gd name="T2" fmla="+- 0 3066 3066"/>
                  <a:gd name="T3" fmla="*/ 3066 h 60"/>
                  <a:gd name="T4" fmla="+- 0 13400 13400"/>
                  <a:gd name="T5" fmla="*/ T4 w 66"/>
                  <a:gd name="T6" fmla="+- 0 3080 3066"/>
                  <a:gd name="T7" fmla="*/ 3080 h 60"/>
                  <a:gd name="T8" fmla="+- 0 13405 13400"/>
                  <a:gd name="T9" fmla="*/ T8 w 66"/>
                  <a:gd name="T10" fmla="+- 0 3098 3066"/>
                  <a:gd name="T11" fmla="*/ 3098 h 60"/>
                  <a:gd name="T12" fmla="+- 0 13424 13400"/>
                  <a:gd name="T13" fmla="*/ T12 w 66"/>
                  <a:gd name="T14" fmla="+- 0 3107 3066"/>
                  <a:gd name="T15" fmla="*/ 3107 h 60"/>
                  <a:gd name="T16" fmla="+- 0 13442 13400"/>
                  <a:gd name="T17" fmla="*/ T16 w 66"/>
                  <a:gd name="T18" fmla="+- 0 3116 3066"/>
                  <a:gd name="T19" fmla="*/ 3116 h 60"/>
                  <a:gd name="T20" fmla="+- 0 13458 13400"/>
                  <a:gd name="T21" fmla="*/ T20 w 66"/>
                  <a:gd name="T22" fmla="+- 0 3126 3066"/>
                  <a:gd name="T23" fmla="*/ 3126 h 60"/>
                  <a:gd name="T24" fmla="+- 0 13466 13400"/>
                  <a:gd name="T25" fmla="*/ T24 w 66"/>
                  <a:gd name="T26" fmla="+- 0 3114 3066"/>
                  <a:gd name="T27" fmla="*/ 3114 h 60"/>
                  <a:gd name="T28" fmla="+- 0 13458 13400"/>
                  <a:gd name="T29" fmla="*/ T28 w 66"/>
                  <a:gd name="T30" fmla="+- 0 3093 3066"/>
                  <a:gd name="T31" fmla="*/ 3093 h 60"/>
                  <a:gd name="T32" fmla="+- 0 13441 13400"/>
                  <a:gd name="T33" fmla="*/ T32 w 66"/>
                  <a:gd name="T34" fmla="+- 0 3084 3066"/>
                  <a:gd name="T35" fmla="*/ 3084 h 60"/>
                  <a:gd name="T36" fmla="+- 0 13423 13400"/>
                  <a:gd name="T37" fmla="*/ T36 w 66"/>
                  <a:gd name="T38" fmla="+- 0 3074 3066"/>
                  <a:gd name="T39" fmla="*/ 3074 h 60"/>
                  <a:gd name="T40" fmla="+- 0 13404 13400"/>
                  <a:gd name="T41" fmla="*/ T40 w 66"/>
                  <a:gd name="T42" fmla="+- 0 3066 3066"/>
                  <a:gd name="T43" fmla="*/ 3066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66" h="60">
                    <a:moveTo>
                      <a:pt x="4" y="0"/>
                    </a:moveTo>
                    <a:lnTo>
                      <a:pt x="0" y="14"/>
                    </a:lnTo>
                    <a:lnTo>
                      <a:pt x="5" y="32"/>
                    </a:lnTo>
                    <a:lnTo>
                      <a:pt x="24" y="41"/>
                    </a:lnTo>
                    <a:lnTo>
                      <a:pt x="42" y="50"/>
                    </a:lnTo>
                    <a:lnTo>
                      <a:pt x="58" y="60"/>
                    </a:lnTo>
                    <a:lnTo>
                      <a:pt x="66" y="48"/>
                    </a:lnTo>
                    <a:lnTo>
                      <a:pt x="58" y="27"/>
                    </a:lnTo>
                    <a:lnTo>
                      <a:pt x="41" y="18"/>
                    </a:lnTo>
                    <a:lnTo>
                      <a:pt x="23" y="8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81" name="Group 361"/>
            <p:cNvGrpSpPr>
              <a:grpSpLocks/>
            </p:cNvGrpSpPr>
            <p:nvPr/>
          </p:nvGrpSpPr>
          <p:grpSpPr bwMode="auto">
            <a:xfrm>
              <a:off x="13466" y="3102"/>
              <a:ext cx="46" cy="56"/>
              <a:chOff x="13466" y="3102"/>
              <a:chExt cx="46" cy="56"/>
            </a:xfrm>
          </p:grpSpPr>
          <p:sp>
            <p:nvSpPr>
              <p:cNvPr id="397" name="Freeform 362"/>
              <p:cNvSpPr>
                <a:spLocks/>
              </p:cNvSpPr>
              <p:nvPr/>
            </p:nvSpPr>
            <p:spPr bwMode="auto">
              <a:xfrm>
                <a:off x="13466" y="3102"/>
                <a:ext cx="46" cy="56"/>
              </a:xfrm>
              <a:custGeom>
                <a:avLst/>
                <a:gdLst>
                  <a:gd name="T0" fmla="+- 0 13474 13466"/>
                  <a:gd name="T1" fmla="*/ T0 w 46"/>
                  <a:gd name="T2" fmla="+- 0 3102 3102"/>
                  <a:gd name="T3" fmla="*/ 3102 h 56"/>
                  <a:gd name="T4" fmla="+- 0 13466 13466"/>
                  <a:gd name="T5" fmla="*/ T4 w 46"/>
                  <a:gd name="T6" fmla="+- 0 3114 3102"/>
                  <a:gd name="T7" fmla="*/ 3114 h 56"/>
                  <a:gd name="T8" fmla="+- 0 13473 13466"/>
                  <a:gd name="T9" fmla="*/ T8 w 46"/>
                  <a:gd name="T10" fmla="+- 0 3136 3102"/>
                  <a:gd name="T11" fmla="*/ 3136 h 56"/>
                  <a:gd name="T12" fmla="+- 0 13490 13466"/>
                  <a:gd name="T13" fmla="*/ T12 w 46"/>
                  <a:gd name="T14" fmla="+- 0 3148 3102"/>
                  <a:gd name="T15" fmla="*/ 3148 h 56"/>
                  <a:gd name="T16" fmla="+- 0 13504 13466"/>
                  <a:gd name="T17" fmla="*/ T16 w 46"/>
                  <a:gd name="T18" fmla="+- 0 3158 3102"/>
                  <a:gd name="T19" fmla="*/ 3158 h 56"/>
                  <a:gd name="T20" fmla="+- 0 13512 13466"/>
                  <a:gd name="T21" fmla="*/ T20 w 46"/>
                  <a:gd name="T22" fmla="+- 0 3148 3102"/>
                  <a:gd name="T23" fmla="*/ 3148 h 56"/>
                  <a:gd name="T24" fmla="+- 0 13509 13466"/>
                  <a:gd name="T25" fmla="*/ T24 w 46"/>
                  <a:gd name="T26" fmla="+- 0 3127 3102"/>
                  <a:gd name="T27" fmla="*/ 3127 h 56"/>
                  <a:gd name="T28" fmla="+- 0 13492 13466"/>
                  <a:gd name="T29" fmla="*/ T28 w 46"/>
                  <a:gd name="T30" fmla="+- 0 3115 3102"/>
                  <a:gd name="T31" fmla="*/ 3115 h 56"/>
                  <a:gd name="T32" fmla="+- 0 13474 13466"/>
                  <a:gd name="T33" fmla="*/ T32 w 46"/>
                  <a:gd name="T34" fmla="+- 0 3102 3102"/>
                  <a:gd name="T35" fmla="*/ 3102 h 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46" h="56">
                    <a:moveTo>
                      <a:pt x="8" y="0"/>
                    </a:moveTo>
                    <a:lnTo>
                      <a:pt x="0" y="12"/>
                    </a:lnTo>
                    <a:lnTo>
                      <a:pt x="7" y="34"/>
                    </a:lnTo>
                    <a:lnTo>
                      <a:pt x="24" y="46"/>
                    </a:lnTo>
                    <a:lnTo>
                      <a:pt x="38" y="56"/>
                    </a:lnTo>
                    <a:lnTo>
                      <a:pt x="46" y="46"/>
                    </a:lnTo>
                    <a:lnTo>
                      <a:pt x="43" y="25"/>
                    </a:lnTo>
                    <a:lnTo>
                      <a:pt x="26" y="13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82" name="Group 363"/>
            <p:cNvGrpSpPr>
              <a:grpSpLocks/>
            </p:cNvGrpSpPr>
            <p:nvPr/>
          </p:nvGrpSpPr>
          <p:grpSpPr bwMode="auto">
            <a:xfrm>
              <a:off x="13504" y="3136"/>
              <a:ext cx="26" cy="30"/>
              <a:chOff x="13504" y="3136"/>
              <a:chExt cx="26" cy="30"/>
            </a:xfrm>
          </p:grpSpPr>
          <p:sp>
            <p:nvSpPr>
              <p:cNvPr id="396" name="Freeform 364"/>
              <p:cNvSpPr>
                <a:spLocks/>
              </p:cNvSpPr>
              <p:nvPr/>
            </p:nvSpPr>
            <p:spPr bwMode="auto">
              <a:xfrm>
                <a:off x="13504" y="3136"/>
                <a:ext cx="26" cy="30"/>
              </a:xfrm>
              <a:custGeom>
                <a:avLst/>
                <a:gdLst>
                  <a:gd name="T0" fmla="+- 0 13522 13504"/>
                  <a:gd name="T1" fmla="*/ T0 w 26"/>
                  <a:gd name="T2" fmla="+- 0 3136 3136"/>
                  <a:gd name="T3" fmla="*/ 3136 h 30"/>
                  <a:gd name="T4" fmla="+- 0 13512 13504"/>
                  <a:gd name="T5" fmla="*/ T4 w 26"/>
                  <a:gd name="T6" fmla="+- 0 3148 3136"/>
                  <a:gd name="T7" fmla="*/ 3148 h 30"/>
                  <a:gd name="T8" fmla="+- 0 13504 13504"/>
                  <a:gd name="T9" fmla="*/ T8 w 26"/>
                  <a:gd name="T10" fmla="+- 0 3158 3136"/>
                  <a:gd name="T11" fmla="*/ 3158 h 30"/>
                  <a:gd name="T12" fmla="+- 0 13506 13504"/>
                  <a:gd name="T13" fmla="*/ T12 w 26"/>
                  <a:gd name="T14" fmla="+- 0 3162 3136"/>
                  <a:gd name="T15" fmla="*/ 3162 h 30"/>
                  <a:gd name="T16" fmla="+- 0 13508 13504"/>
                  <a:gd name="T17" fmla="*/ T16 w 26"/>
                  <a:gd name="T18" fmla="+- 0 3164 3136"/>
                  <a:gd name="T19" fmla="*/ 3164 h 30"/>
                  <a:gd name="T20" fmla="+- 0 13512 13504"/>
                  <a:gd name="T21" fmla="*/ T20 w 26"/>
                  <a:gd name="T22" fmla="+- 0 3166 3136"/>
                  <a:gd name="T23" fmla="*/ 3166 h 30"/>
                  <a:gd name="T24" fmla="+- 0 13520 13504"/>
                  <a:gd name="T25" fmla="*/ T24 w 26"/>
                  <a:gd name="T26" fmla="+- 0 3154 3136"/>
                  <a:gd name="T27" fmla="*/ 3154 h 30"/>
                  <a:gd name="T28" fmla="+- 0 13530 13504"/>
                  <a:gd name="T29" fmla="*/ T28 w 26"/>
                  <a:gd name="T30" fmla="+- 0 3144 3136"/>
                  <a:gd name="T31" fmla="*/ 3144 h 30"/>
                  <a:gd name="T32" fmla="+- 0 13526 13504"/>
                  <a:gd name="T33" fmla="*/ T32 w 26"/>
                  <a:gd name="T34" fmla="+- 0 3142 3136"/>
                  <a:gd name="T35" fmla="*/ 3142 h 30"/>
                  <a:gd name="T36" fmla="+- 0 13524 13504"/>
                  <a:gd name="T37" fmla="*/ T36 w 26"/>
                  <a:gd name="T38" fmla="+- 0 3140 3136"/>
                  <a:gd name="T39" fmla="*/ 3140 h 30"/>
                  <a:gd name="T40" fmla="+- 0 13522 13504"/>
                  <a:gd name="T41" fmla="*/ T40 w 26"/>
                  <a:gd name="T42" fmla="+- 0 3136 3136"/>
                  <a:gd name="T43" fmla="*/ 3136 h 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26" h="30">
                    <a:moveTo>
                      <a:pt x="18" y="0"/>
                    </a:moveTo>
                    <a:lnTo>
                      <a:pt x="8" y="12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4" y="28"/>
                    </a:lnTo>
                    <a:lnTo>
                      <a:pt x="8" y="30"/>
                    </a:lnTo>
                    <a:lnTo>
                      <a:pt x="16" y="18"/>
                    </a:lnTo>
                    <a:lnTo>
                      <a:pt x="26" y="8"/>
                    </a:lnTo>
                    <a:lnTo>
                      <a:pt x="22" y="6"/>
                    </a:lnTo>
                    <a:lnTo>
                      <a:pt x="20" y="4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83" name="Group 365"/>
            <p:cNvGrpSpPr>
              <a:grpSpLocks/>
            </p:cNvGrpSpPr>
            <p:nvPr/>
          </p:nvGrpSpPr>
          <p:grpSpPr bwMode="auto">
            <a:xfrm>
              <a:off x="13512" y="3144"/>
              <a:ext cx="24" cy="26"/>
              <a:chOff x="13512" y="3144"/>
              <a:chExt cx="24" cy="26"/>
            </a:xfrm>
          </p:grpSpPr>
          <p:sp>
            <p:nvSpPr>
              <p:cNvPr id="395" name="Freeform 366"/>
              <p:cNvSpPr>
                <a:spLocks/>
              </p:cNvSpPr>
              <p:nvPr/>
            </p:nvSpPr>
            <p:spPr bwMode="auto">
              <a:xfrm>
                <a:off x="13512" y="3144"/>
                <a:ext cx="24" cy="26"/>
              </a:xfrm>
              <a:custGeom>
                <a:avLst/>
                <a:gdLst>
                  <a:gd name="T0" fmla="+- 0 13530 13512"/>
                  <a:gd name="T1" fmla="*/ T0 w 24"/>
                  <a:gd name="T2" fmla="+- 0 3144 3144"/>
                  <a:gd name="T3" fmla="*/ 3144 h 26"/>
                  <a:gd name="T4" fmla="+- 0 13520 13512"/>
                  <a:gd name="T5" fmla="*/ T4 w 24"/>
                  <a:gd name="T6" fmla="+- 0 3154 3144"/>
                  <a:gd name="T7" fmla="*/ 3154 h 26"/>
                  <a:gd name="T8" fmla="+- 0 13512 13512"/>
                  <a:gd name="T9" fmla="*/ T8 w 24"/>
                  <a:gd name="T10" fmla="+- 0 3166 3144"/>
                  <a:gd name="T11" fmla="*/ 3166 h 26"/>
                  <a:gd name="T12" fmla="+- 0 13514 13512"/>
                  <a:gd name="T13" fmla="*/ T12 w 24"/>
                  <a:gd name="T14" fmla="+- 0 3166 3144"/>
                  <a:gd name="T15" fmla="*/ 3166 h 26"/>
                  <a:gd name="T16" fmla="+- 0 13516 13512"/>
                  <a:gd name="T17" fmla="*/ T16 w 24"/>
                  <a:gd name="T18" fmla="+- 0 3168 3144"/>
                  <a:gd name="T19" fmla="*/ 3168 h 26"/>
                  <a:gd name="T20" fmla="+- 0 13516 13512"/>
                  <a:gd name="T21" fmla="*/ T20 w 24"/>
                  <a:gd name="T22" fmla="+- 0 3170 3144"/>
                  <a:gd name="T23" fmla="*/ 3170 h 26"/>
                  <a:gd name="T24" fmla="+- 0 13526 13512"/>
                  <a:gd name="T25" fmla="*/ T24 w 24"/>
                  <a:gd name="T26" fmla="+- 0 3158 3144"/>
                  <a:gd name="T27" fmla="*/ 3158 h 26"/>
                  <a:gd name="T28" fmla="+- 0 13536 13512"/>
                  <a:gd name="T29" fmla="*/ T28 w 24"/>
                  <a:gd name="T30" fmla="+- 0 3148 3144"/>
                  <a:gd name="T31" fmla="*/ 3148 h 26"/>
                  <a:gd name="T32" fmla="+- 0 13534 13512"/>
                  <a:gd name="T33" fmla="*/ T32 w 24"/>
                  <a:gd name="T34" fmla="+- 0 3148 3144"/>
                  <a:gd name="T35" fmla="*/ 3148 h 26"/>
                  <a:gd name="T36" fmla="+- 0 13530 13512"/>
                  <a:gd name="T37" fmla="*/ T36 w 24"/>
                  <a:gd name="T38" fmla="+- 0 3144 3144"/>
                  <a:gd name="T39" fmla="*/ 314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24" h="26">
                    <a:moveTo>
                      <a:pt x="18" y="0"/>
                    </a:moveTo>
                    <a:lnTo>
                      <a:pt x="8" y="10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4" y="24"/>
                    </a:lnTo>
                    <a:lnTo>
                      <a:pt x="4" y="26"/>
                    </a:lnTo>
                    <a:lnTo>
                      <a:pt x="14" y="14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84" name="Group 367"/>
            <p:cNvGrpSpPr>
              <a:grpSpLocks/>
            </p:cNvGrpSpPr>
            <p:nvPr/>
          </p:nvGrpSpPr>
          <p:grpSpPr bwMode="auto">
            <a:xfrm>
              <a:off x="13516" y="3148"/>
              <a:ext cx="22" cy="24"/>
              <a:chOff x="13516" y="3148"/>
              <a:chExt cx="22" cy="24"/>
            </a:xfrm>
          </p:grpSpPr>
          <p:sp>
            <p:nvSpPr>
              <p:cNvPr id="394" name="Freeform 368"/>
              <p:cNvSpPr>
                <a:spLocks/>
              </p:cNvSpPr>
              <p:nvPr/>
            </p:nvSpPr>
            <p:spPr bwMode="auto">
              <a:xfrm>
                <a:off x="13516" y="3148"/>
                <a:ext cx="22" cy="24"/>
              </a:xfrm>
              <a:custGeom>
                <a:avLst/>
                <a:gdLst>
                  <a:gd name="T0" fmla="+- 0 13536 13516"/>
                  <a:gd name="T1" fmla="*/ T0 w 22"/>
                  <a:gd name="T2" fmla="+- 0 3148 3148"/>
                  <a:gd name="T3" fmla="*/ 3148 h 24"/>
                  <a:gd name="T4" fmla="+- 0 13526 13516"/>
                  <a:gd name="T5" fmla="*/ T4 w 22"/>
                  <a:gd name="T6" fmla="+- 0 3158 3148"/>
                  <a:gd name="T7" fmla="*/ 3158 h 24"/>
                  <a:gd name="T8" fmla="+- 0 13516 13516"/>
                  <a:gd name="T9" fmla="*/ T8 w 22"/>
                  <a:gd name="T10" fmla="+- 0 3170 3148"/>
                  <a:gd name="T11" fmla="*/ 3170 h 24"/>
                  <a:gd name="T12" fmla="+- 0 13518 13516"/>
                  <a:gd name="T13" fmla="*/ T12 w 22"/>
                  <a:gd name="T14" fmla="+- 0 3170 3148"/>
                  <a:gd name="T15" fmla="*/ 3170 h 24"/>
                  <a:gd name="T16" fmla="+- 0 13518 13516"/>
                  <a:gd name="T17" fmla="*/ T16 w 22"/>
                  <a:gd name="T18" fmla="+- 0 3172 3148"/>
                  <a:gd name="T19" fmla="*/ 3172 h 24"/>
                  <a:gd name="T20" fmla="+- 0 13528 13516"/>
                  <a:gd name="T21" fmla="*/ T20 w 22"/>
                  <a:gd name="T22" fmla="+- 0 3162 3148"/>
                  <a:gd name="T23" fmla="*/ 3162 h 24"/>
                  <a:gd name="T24" fmla="+- 0 13538 13516"/>
                  <a:gd name="T25" fmla="*/ T24 w 22"/>
                  <a:gd name="T26" fmla="+- 0 3150 3148"/>
                  <a:gd name="T27" fmla="*/ 3150 h 24"/>
                  <a:gd name="T28" fmla="+- 0 13536 13516"/>
                  <a:gd name="T29" fmla="*/ T28 w 22"/>
                  <a:gd name="T30" fmla="+- 0 3150 3148"/>
                  <a:gd name="T31" fmla="*/ 3150 h 24"/>
                  <a:gd name="T32" fmla="+- 0 13536 13516"/>
                  <a:gd name="T33" fmla="*/ T32 w 22"/>
                  <a:gd name="T34" fmla="+- 0 3148 3148"/>
                  <a:gd name="T35" fmla="*/ 314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2" h="24">
                    <a:moveTo>
                      <a:pt x="20" y="0"/>
                    </a:moveTo>
                    <a:lnTo>
                      <a:pt x="10" y="10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12" y="14"/>
                    </a:lnTo>
                    <a:lnTo>
                      <a:pt x="22" y="2"/>
                    </a:lnTo>
                    <a:lnTo>
                      <a:pt x="20" y="2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85" name="Group 369"/>
            <p:cNvGrpSpPr>
              <a:grpSpLocks/>
            </p:cNvGrpSpPr>
            <p:nvPr/>
          </p:nvGrpSpPr>
          <p:grpSpPr bwMode="auto">
            <a:xfrm>
              <a:off x="13518" y="3150"/>
              <a:ext cx="20" cy="22"/>
              <a:chOff x="13518" y="3150"/>
              <a:chExt cx="20" cy="22"/>
            </a:xfrm>
          </p:grpSpPr>
          <p:sp>
            <p:nvSpPr>
              <p:cNvPr id="393" name="Freeform 370"/>
              <p:cNvSpPr>
                <a:spLocks/>
              </p:cNvSpPr>
              <p:nvPr/>
            </p:nvSpPr>
            <p:spPr bwMode="auto">
              <a:xfrm>
                <a:off x="13518" y="3150"/>
                <a:ext cx="20" cy="22"/>
              </a:xfrm>
              <a:custGeom>
                <a:avLst/>
                <a:gdLst>
                  <a:gd name="T0" fmla="+- 0 13538 13518"/>
                  <a:gd name="T1" fmla="*/ T0 w 20"/>
                  <a:gd name="T2" fmla="+- 0 3150 3150"/>
                  <a:gd name="T3" fmla="*/ 3150 h 22"/>
                  <a:gd name="T4" fmla="+- 0 13528 13518"/>
                  <a:gd name="T5" fmla="*/ T4 w 20"/>
                  <a:gd name="T6" fmla="+- 0 3162 3150"/>
                  <a:gd name="T7" fmla="*/ 3162 h 22"/>
                  <a:gd name="T8" fmla="+- 0 13518 13518"/>
                  <a:gd name="T9" fmla="*/ T8 w 20"/>
                  <a:gd name="T10" fmla="+- 0 3172 3150"/>
                  <a:gd name="T11" fmla="*/ 3172 h 22"/>
                  <a:gd name="T12" fmla="+- 0 13520 13518"/>
                  <a:gd name="T13" fmla="*/ T12 w 20"/>
                  <a:gd name="T14" fmla="+- 0 3172 3150"/>
                  <a:gd name="T15" fmla="*/ 3172 h 22"/>
                  <a:gd name="T16" fmla="+- 0 13530 13518"/>
                  <a:gd name="T17" fmla="*/ T16 w 20"/>
                  <a:gd name="T18" fmla="+- 0 3162 3150"/>
                  <a:gd name="T19" fmla="*/ 3162 h 22"/>
                  <a:gd name="T20" fmla="+- 0 13538 13518"/>
                  <a:gd name="T21" fmla="*/ T20 w 20"/>
                  <a:gd name="T22" fmla="+- 0 3152 3150"/>
                  <a:gd name="T23" fmla="*/ 3152 h 22"/>
                  <a:gd name="T24" fmla="+- 0 13538 13518"/>
                  <a:gd name="T25" fmla="*/ T24 w 20"/>
                  <a:gd name="T26" fmla="+- 0 3150 3150"/>
                  <a:gd name="T27" fmla="*/ 315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0" h="22">
                    <a:moveTo>
                      <a:pt x="20" y="0"/>
                    </a:moveTo>
                    <a:lnTo>
                      <a:pt x="10" y="12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12" y="12"/>
                    </a:lnTo>
                    <a:lnTo>
                      <a:pt x="20" y="2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86" name="Group 371"/>
            <p:cNvGrpSpPr>
              <a:grpSpLocks/>
            </p:cNvGrpSpPr>
            <p:nvPr/>
          </p:nvGrpSpPr>
          <p:grpSpPr bwMode="auto">
            <a:xfrm>
              <a:off x="13520" y="3152"/>
              <a:ext cx="20" cy="22"/>
              <a:chOff x="13520" y="3152"/>
              <a:chExt cx="20" cy="22"/>
            </a:xfrm>
          </p:grpSpPr>
          <p:sp>
            <p:nvSpPr>
              <p:cNvPr id="391" name="Freeform 372"/>
              <p:cNvSpPr>
                <a:spLocks/>
              </p:cNvSpPr>
              <p:nvPr/>
            </p:nvSpPr>
            <p:spPr bwMode="auto">
              <a:xfrm>
                <a:off x="13520" y="3152"/>
                <a:ext cx="20" cy="22"/>
              </a:xfrm>
              <a:custGeom>
                <a:avLst/>
                <a:gdLst>
                  <a:gd name="T0" fmla="+- 0 13530 13520"/>
                  <a:gd name="T1" fmla="*/ T0 w 20"/>
                  <a:gd name="T2" fmla="+- 0 3162 3152"/>
                  <a:gd name="T3" fmla="*/ 3162 h 22"/>
                  <a:gd name="T4" fmla="+- 0 13520 13520"/>
                  <a:gd name="T5" fmla="*/ T4 w 20"/>
                  <a:gd name="T6" fmla="+- 0 3172 3152"/>
                  <a:gd name="T7" fmla="*/ 3172 h 22"/>
                  <a:gd name="T8" fmla="+- 0 13520 13520"/>
                  <a:gd name="T9" fmla="*/ T8 w 20"/>
                  <a:gd name="T10" fmla="+- 0 3174 3152"/>
                  <a:gd name="T11" fmla="*/ 3174 h 22"/>
                  <a:gd name="T12" fmla="+- 0 13530 13520"/>
                  <a:gd name="T13" fmla="*/ T12 w 20"/>
                  <a:gd name="T14" fmla="+- 0 3162 3152"/>
                  <a:gd name="T15" fmla="*/ 316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" h="22">
                    <a:moveTo>
                      <a:pt x="10" y="10"/>
                    </a:moveTo>
                    <a:lnTo>
                      <a:pt x="0" y="20"/>
                    </a:lnTo>
                    <a:lnTo>
                      <a:pt x="0" y="22"/>
                    </a:lnTo>
                    <a:lnTo>
                      <a:pt x="10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2" name="Freeform 373"/>
              <p:cNvSpPr>
                <a:spLocks/>
              </p:cNvSpPr>
              <p:nvPr/>
            </p:nvSpPr>
            <p:spPr bwMode="auto">
              <a:xfrm>
                <a:off x="13520" y="3152"/>
                <a:ext cx="20" cy="22"/>
              </a:xfrm>
              <a:custGeom>
                <a:avLst/>
                <a:gdLst>
                  <a:gd name="T0" fmla="+- 0 13540 13520"/>
                  <a:gd name="T1" fmla="*/ T0 w 20"/>
                  <a:gd name="T2" fmla="+- 0 3152 3152"/>
                  <a:gd name="T3" fmla="*/ 3152 h 22"/>
                  <a:gd name="T4" fmla="+- 0 13538 13520"/>
                  <a:gd name="T5" fmla="*/ T4 w 20"/>
                  <a:gd name="T6" fmla="+- 0 3152 3152"/>
                  <a:gd name="T7" fmla="*/ 3152 h 22"/>
                  <a:gd name="T8" fmla="+- 0 13530 13520"/>
                  <a:gd name="T9" fmla="*/ T8 w 20"/>
                  <a:gd name="T10" fmla="+- 0 3162 3152"/>
                  <a:gd name="T11" fmla="*/ 3162 h 22"/>
                  <a:gd name="T12" fmla="+- 0 13540 13520"/>
                  <a:gd name="T13" fmla="*/ T12 w 20"/>
                  <a:gd name="T14" fmla="+- 0 3152 3152"/>
                  <a:gd name="T15" fmla="*/ 315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" h="22">
                    <a:moveTo>
                      <a:pt x="20" y="0"/>
                    </a:moveTo>
                    <a:lnTo>
                      <a:pt x="18" y="0"/>
                    </a:lnTo>
                    <a:lnTo>
                      <a:pt x="10" y="10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87" name="Group 374"/>
            <p:cNvGrpSpPr>
              <a:grpSpLocks/>
            </p:cNvGrpSpPr>
            <p:nvPr/>
          </p:nvGrpSpPr>
          <p:grpSpPr bwMode="auto">
            <a:xfrm>
              <a:off x="13520" y="3152"/>
              <a:ext cx="20" cy="22"/>
              <a:chOff x="13520" y="3152"/>
              <a:chExt cx="20" cy="22"/>
            </a:xfrm>
          </p:grpSpPr>
          <p:sp>
            <p:nvSpPr>
              <p:cNvPr id="390" name="Freeform 375"/>
              <p:cNvSpPr>
                <a:spLocks/>
              </p:cNvSpPr>
              <p:nvPr/>
            </p:nvSpPr>
            <p:spPr bwMode="auto">
              <a:xfrm>
                <a:off x="13520" y="3152"/>
                <a:ext cx="20" cy="22"/>
              </a:xfrm>
              <a:custGeom>
                <a:avLst/>
                <a:gdLst>
                  <a:gd name="T0" fmla="+- 0 13540 13520"/>
                  <a:gd name="T1" fmla="*/ T0 w 20"/>
                  <a:gd name="T2" fmla="+- 0 3152 3152"/>
                  <a:gd name="T3" fmla="*/ 3152 h 22"/>
                  <a:gd name="T4" fmla="+- 0 13530 13520"/>
                  <a:gd name="T5" fmla="*/ T4 w 20"/>
                  <a:gd name="T6" fmla="+- 0 3162 3152"/>
                  <a:gd name="T7" fmla="*/ 3162 h 22"/>
                  <a:gd name="T8" fmla="+- 0 13520 13520"/>
                  <a:gd name="T9" fmla="*/ T8 w 20"/>
                  <a:gd name="T10" fmla="+- 0 3174 3152"/>
                  <a:gd name="T11" fmla="*/ 3174 h 22"/>
                  <a:gd name="T12" fmla="+- 0 13522 13520"/>
                  <a:gd name="T13" fmla="*/ T12 w 20"/>
                  <a:gd name="T14" fmla="+- 0 3174 3152"/>
                  <a:gd name="T15" fmla="*/ 3174 h 22"/>
                  <a:gd name="T16" fmla="+- 0 13530 13520"/>
                  <a:gd name="T17" fmla="*/ T16 w 20"/>
                  <a:gd name="T18" fmla="+- 0 3164 3152"/>
                  <a:gd name="T19" fmla="*/ 3164 h 22"/>
                  <a:gd name="T20" fmla="+- 0 13540 13520"/>
                  <a:gd name="T21" fmla="*/ T20 w 20"/>
                  <a:gd name="T22" fmla="+- 0 3152 3152"/>
                  <a:gd name="T23" fmla="*/ 315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0" h="22">
                    <a:moveTo>
                      <a:pt x="20" y="0"/>
                    </a:moveTo>
                    <a:lnTo>
                      <a:pt x="10" y="10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10" y="12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88" name="Group 376"/>
            <p:cNvGrpSpPr>
              <a:grpSpLocks/>
            </p:cNvGrpSpPr>
            <p:nvPr/>
          </p:nvGrpSpPr>
          <p:grpSpPr bwMode="auto">
            <a:xfrm>
              <a:off x="13530" y="3152"/>
              <a:ext cx="10" cy="12"/>
              <a:chOff x="13530" y="3152"/>
              <a:chExt cx="10" cy="12"/>
            </a:xfrm>
          </p:grpSpPr>
          <p:sp>
            <p:nvSpPr>
              <p:cNvPr id="389" name="Freeform 377"/>
              <p:cNvSpPr>
                <a:spLocks/>
              </p:cNvSpPr>
              <p:nvPr/>
            </p:nvSpPr>
            <p:spPr bwMode="auto">
              <a:xfrm>
                <a:off x="13530" y="3152"/>
                <a:ext cx="10" cy="12"/>
              </a:xfrm>
              <a:custGeom>
                <a:avLst/>
                <a:gdLst>
                  <a:gd name="T0" fmla="+- 0 13540 13530"/>
                  <a:gd name="T1" fmla="*/ T0 w 10"/>
                  <a:gd name="T2" fmla="+- 0 3152 3152"/>
                  <a:gd name="T3" fmla="*/ 3152 h 12"/>
                  <a:gd name="T4" fmla="+- 0 13530 13530"/>
                  <a:gd name="T5" fmla="*/ T4 w 10"/>
                  <a:gd name="T6" fmla="+- 0 3164 3152"/>
                  <a:gd name="T7" fmla="*/ 3164 h 12"/>
                  <a:gd name="T8" fmla="+- 0 13540 13530"/>
                  <a:gd name="T9" fmla="*/ T8 w 10"/>
                  <a:gd name="T10" fmla="+- 0 3154 3152"/>
                  <a:gd name="T11" fmla="*/ 3154 h 12"/>
                  <a:gd name="T12" fmla="+- 0 13540 13530"/>
                  <a:gd name="T13" fmla="*/ T12 w 10"/>
                  <a:gd name="T14" fmla="+- 0 3152 3152"/>
                  <a:gd name="T15" fmla="*/ 3152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lnTo>
                      <a:pt x="0" y="12"/>
                    </a:lnTo>
                    <a:lnTo>
                      <a:pt x="10" y="2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89" name="Group 378"/>
            <p:cNvGrpSpPr>
              <a:grpSpLocks/>
            </p:cNvGrpSpPr>
            <p:nvPr/>
          </p:nvGrpSpPr>
          <p:grpSpPr bwMode="auto">
            <a:xfrm>
              <a:off x="13522" y="3164"/>
              <a:ext cx="14" cy="14"/>
              <a:chOff x="13522" y="3164"/>
              <a:chExt cx="14" cy="14"/>
            </a:xfrm>
          </p:grpSpPr>
          <p:sp>
            <p:nvSpPr>
              <p:cNvPr id="388" name="Freeform 379"/>
              <p:cNvSpPr>
                <a:spLocks/>
              </p:cNvSpPr>
              <p:nvPr/>
            </p:nvSpPr>
            <p:spPr bwMode="auto">
              <a:xfrm>
                <a:off x="13522" y="3164"/>
                <a:ext cx="14" cy="14"/>
              </a:xfrm>
              <a:custGeom>
                <a:avLst/>
                <a:gdLst>
                  <a:gd name="T0" fmla="+- 0 13530 13522"/>
                  <a:gd name="T1" fmla="*/ T0 w 14"/>
                  <a:gd name="T2" fmla="+- 0 3164 3164"/>
                  <a:gd name="T3" fmla="*/ 3164 h 14"/>
                  <a:gd name="T4" fmla="+- 0 13522 13522"/>
                  <a:gd name="T5" fmla="*/ T4 w 14"/>
                  <a:gd name="T6" fmla="+- 0 3174 3164"/>
                  <a:gd name="T7" fmla="*/ 3174 h 14"/>
                  <a:gd name="T8" fmla="+- 0 13526 13522"/>
                  <a:gd name="T9" fmla="*/ T8 w 14"/>
                  <a:gd name="T10" fmla="+- 0 3178 3164"/>
                  <a:gd name="T11" fmla="*/ 3178 h 14"/>
                  <a:gd name="T12" fmla="+- 0 13534 13522"/>
                  <a:gd name="T13" fmla="*/ T12 w 14"/>
                  <a:gd name="T14" fmla="+- 0 3178 3164"/>
                  <a:gd name="T15" fmla="*/ 3178 h 14"/>
                  <a:gd name="T16" fmla="+- 0 13536 13522"/>
                  <a:gd name="T17" fmla="*/ T16 w 14"/>
                  <a:gd name="T18" fmla="+- 0 3176 3164"/>
                  <a:gd name="T19" fmla="*/ 3176 h 14"/>
                  <a:gd name="T20" fmla="+- 0 13530 13522"/>
                  <a:gd name="T21" fmla="*/ T20 w 14"/>
                  <a:gd name="T22" fmla="+- 0 3164 3164"/>
                  <a:gd name="T23" fmla="*/ 3164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4" h="14">
                    <a:moveTo>
                      <a:pt x="8" y="0"/>
                    </a:moveTo>
                    <a:lnTo>
                      <a:pt x="0" y="10"/>
                    </a:lnTo>
                    <a:lnTo>
                      <a:pt x="4" y="14"/>
                    </a:lnTo>
                    <a:lnTo>
                      <a:pt x="12" y="14"/>
                    </a:lnTo>
                    <a:lnTo>
                      <a:pt x="14" y="12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90" name="Group 380"/>
            <p:cNvGrpSpPr>
              <a:grpSpLocks/>
            </p:cNvGrpSpPr>
            <p:nvPr/>
          </p:nvGrpSpPr>
          <p:grpSpPr bwMode="auto">
            <a:xfrm>
              <a:off x="13526" y="3148"/>
              <a:ext cx="16" cy="28"/>
              <a:chOff x="13526" y="3148"/>
              <a:chExt cx="16" cy="28"/>
            </a:xfrm>
          </p:grpSpPr>
          <p:sp>
            <p:nvSpPr>
              <p:cNvPr id="387" name="Freeform 381"/>
              <p:cNvSpPr>
                <a:spLocks/>
              </p:cNvSpPr>
              <p:nvPr/>
            </p:nvSpPr>
            <p:spPr bwMode="auto">
              <a:xfrm>
                <a:off x="13526" y="3148"/>
                <a:ext cx="16" cy="28"/>
              </a:xfrm>
              <a:custGeom>
                <a:avLst/>
                <a:gdLst>
                  <a:gd name="T0" fmla="+- 0 13532 13526"/>
                  <a:gd name="T1" fmla="*/ T0 w 16"/>
                  <a:gd name="T2" fmla="+- 0 3148 3148"/>
                  <a:gd name="T3" fmla="*/ 3148 h 28"/>
                  <a:gd name="T4" fmla="+- 0 13526 13526"/>
                  <a:gd name="T5" fmla="*/ T4 w 16"/>
                  <a:gd name="T6" fmla="+- 0 3150 3148"/>
                  <a:gd name="T7" fmla="*/ 3150 h 28"/>
                  <a:gd name="T8" fmla="+- 0 13530 13526"/>
                  <a:gd name="T9" fmla="*/ T8 w 16"/>
                  <a:gd name="T10" fmla="+- 0 3164 3148"/>
                  <a:gd name="T11" fmla="*/ 3164 h 28"/>
                  <a:gd name="T12" fmla="+- 0 13536 13526"/>
                  <a:gd name="T13" fmla="*/ T12 w 16"/>
                  <a:gd name="T14" fmla="+- 0 3176 3148"/>
                  <a:gd name="T15" fmla="*/ 3176 h 28"/>
                  <a:gd name="T16" fmla="+- 0 13542 13526"/>
                  <a:gd name="T17" fmla="*/ T16 w 16"/>
                  <a:gd name="T18" fmla="+- 0 3174 3148"/>
                  <a:gd name="T19" fmla="*/ 3174 h 28"/>
                  <a:gd name="T20" fmla="+- 0 13538 13526"/>
                  <a:gd name="T21" fmla="*/ T20 w 16"/>
                  <a:gd name="T22" fmla="+- 0 3160 3148"/>
                  <a:gd name="T23" fmla="*/ 3160 h 28"/>
                  <a:gd name="T24" fmla="+- 0 13532 13526"/>
                  <a:gd name="T25" fmla="*/ T24 w 16"/>
                  <a:gd name="T26" fmla="+- 0 3148 3148"/>
                  <a:gd name="T27" fmla="*/ 3148 h 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6" h="28">
                    <a:moveTo>
                      <a:pt x="6" y="0"/>
                    </a:moveTo>
                    <a:lnTo>
                      <a:pt x="0" y="2"/>
                    </a:lnTo>
                    <a:lnTo>
                      <a:pt x="4" y="16"/>
                    </a:lnTo>
                    <a:lnTo>
                      <a:pt x="10" y="28"/>
                    </a:lnTo>
                    <a:lnTo>
                      <a:pt x="16" y="26"/>
                    </a:lnTo>
                    <a:lnTo>
                      <a:pt x="12" y="12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91" name="Group 382"/>
            <p:cNvGrpSpPr>
              <a:grpSpLocks/>
            </p:cNvGrpSpPr>
            <p:nvPr/>
          </p:nvGrpSpPr>
          <p:grpSpPr bwMode="auto">
            <a:xfrm>
              <a:off x="13468" y="3068"/>
              <a:ext cx="244" cy="152"/>
              <a:chOff x="13468" y="3068"/>
              <a:chExt cx="244" cy="152"/>
            </a:xfrm>
          </p:grpSpPr>
          <p:sp>
            <p:nvSpPr>
              <p:cNvPr id="386" name="Freeform 383"/>
              <p:cNvSpPr>
                <a:spLocks/>
              </p:cNvSpPr>
              <p:nvPr/>
            </p:nvSpPr>
            <p:spPr bwMode="auto">
              <a:xfrm>
                <a:off x="13468" y="3068"/>
                <a:ext cx="244" cy="152"/>
              </a:xfrm>
              <a:custGeom>
                <a:avLst/>
                <a:gdLst>
                  <a:gd name="T0" fmla="+- 0 13468 13468"/>
                  <a:gd name="T1" fmla="*/ T0 w 244"/>
                  <a:gd name="T2" fmla="+- 0 3068 3068"/>
                  <a:gd name="T3" fmla="*/ 3068 h 152"/>
                  <a:gd name="T4" fmla="+- 0 13500 13468"/>
                  <a:gd name="T5" fmla="*/ T4 w 244"/>
                  <a:gd name="T6" fmla="+- 0 3220 3068"/>
                  <a:gd name="T7" fmla="*/ 3220 h 152"/>
                  <a:gd name="T8" fmla="+- 0 13712 13468"/>
                  <a:gd name="T9" fmla="*/ T8 w 244"/>
                  <a:gd name="T10" fmla="+- 0 3094 3068"/>
                  <a:gd name="T11" fmla="*/ 3094 h 152"/>
                  <a:gd name="T12" fmla="+- 0 13468 13468"/>
                  <a:gd name="T13" fmla="*/ T12 w 244"/>
                  <a:gd name="T14" fmla="+- 0 3068 3068"/>
                  <a:gd name="T15" fmla="*/ 3068 h 1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4" h="152">
                    <a:moveTo>
                      <a:pt x="0" y="0"/>
                    </a:moveTo>
                    <a:lnTo>
                      <a:pt x="32" y="152"/>
                    </a:lnTo>
                    <a:lnTo>
                      <a:pt x="244" y="2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92" name="Group 384"/>
            <p:cNvGrpSpPr>
              <a:grpSpLocks/>
            </p:cNvGrpSpPr>
            <p:nvPr/>
          </p:nvGrpSpPr>
          <p:grpSpPr bwMode="auto">
            <a:xfrm>
              <a:off x="13086" y="4706"/>
              <a:ext cx="76" cy="74"/>
              <a:chOff x="13086" y="4706"/>
              <a:chExt cx="76" cy="74"/>
            </a:xfrm>
          </p:grpSpPr>
          <p:sp>
            <p:nvSpPr>
              <p:cNvPr id="385" name="Freeform 385"/>
              <p:cNvSpPr>
                <a:spLocks/>
              </p:cNvSpPr>
              <p:nvPr/>
            </p:nvSpPr>
            <p:spPr bwMode="auto">
              <a:xfrm>
                <a:off x="13086" y="4706"/>
                <a:ext cx="76" cy="74"/>
              </a:xfrm>
              <a:custGeom>
                <a:avLst/>
                <a:gdLst>
                  <a:gd name="T0" fmla="+- 0 13135 13086"/>
                  <a:gd name="T1" fmla="*/ T0 w 76"/>
                  <a:gd name="T2" fmla="+- 0 4706 4706"/>
                  <a:gd name="T3" fmla="*/ 4706 h 74"/>
                  <a:gd name="T4" fmla="+- 0 13123 13086"/>
                  <a:gd name="T5" fmla="*/ T4 w 76"/>
                  <a:gd name="T6" fmla="+- 0 4720 4706"/>
                  <a:gd name="T7" fmla="*/ 4720 h 74"/>
                  <a:gd name="T8" fmla="+- 0 13111 13086"/>
                  <a:gd name="T9" fmla="*/ T8 w 76"/>
                  <a:gd name="T10" fmla="+- 0 4735 4706"/>
                  <a:gd name="T11" fmla="*/ 4735 h 74"/>
                  <a:gd name="T12" fmla="+- 0 13099 13086"/>
                  <a:gd name="T13" fmla="*/ T12 w 76"/>
                  <a:gd name="T14" fmla="+- 0 4752 4706"/>
                  <a:gd name="T15" fmla="*/ 4752 h 74"/>
                  <a:gd name="T16" fmla="+- 0 13086 13086"/>
                  <a:gd name="T17" fmla="*/ T16 w 76"/>
                  <a:gd name="T18" fmla="+- 0 4770 4706"/>
                  <a:gd name="T19" fmla="*/ 4770 h 74"/>
                  <a:gd name="T20" fmla="+- 0 13098 13086"/>
                  <a:gd name="T21" fmla="*/ T20 w 76"/>
                  <a:gd name="T22" fmla="+- 0 4778 4706"/>
                  <a:gd name="T23" fmla="*/ 4778 h 74"/>
                  <a:gd name="T24" fmla="+- 0 13114 13086"/>
                  <a:gd name="T25" fmla="*/ T24 w 76"/>
                  <a:gd name="T26" fmla="+- 0 4779 4706"/>
                  <a:gd name="T27" fmla="*/ 4779 h 74"/>
                  <a:gd name="T28" fmla="+- 0 13127 13086"/>
                  <a:gd name="T29" fmla="*/ T28 w 76"/>
                  <a:gd name="T30" fmla="+- 0 4761 4706"/>
                  <a:gd name="T31" fmla="*/ 4761 h 74"/>
                  <a:gd name="T32" fmla="+- 0 13139 13086"/>
                  <a:gd name="T33" fmla="*/ T32 w 76"/>
                  <a:gd name="T34" fmla="+- 0 4745 4706"/>
                  <a:gd name="T35" fmla="*/ 4745 h 74"/>
                  <a:gd name="T36" fmla="+- 0 13151 13086"/>
                  <a:gd name="T37" fmla="*/ T36 w 76"/>
                  <a:gd name="T38" fmla="+- 0 4730 4706"/>
                  <a:gd name="T39" fmla="*/ 4730 h 74"/>
                  <a:gd name="T40" fmla="+- 0 13162 13086"/>
                  <a:gd name="T41" fmla="*/ T40 w 76"/>
                  <a:gd name="T42" fmla="+- 0 4716 4706"/>
                  <a:gd name="T43" fmla="*/ 4716 h 74"/>
                  <a:gd name="T44" fmla="+- 0 13152 13086"/>
                  <a:gd name="T45" fmla="*/ T44 w 76"/>
                  <a:gd name="T46" fmla="+- 0 4708 4706"/>
                  <a:gd name="T47" fmla="*/ 4708 h 74"/>
                  <a:gd name="T48" fmla="+- 0 13135 13086"/>
                  <a:gd name="T49" fmla="*/ T48 w 76"/>
                  <a:gd name="T50" fmla="+- 0 4706 4706"/>
                  <a:gd name="T51" fmla="*/ 4706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76" h="74">
                    <a:moveTo>
                      <a:pt x="49" y="0"/>
                    </a:moveTo>
                    <a:lnTo>
                      <a:pt x="37" y="14"/>
                    </a:lnTo>
                    <a:lnTo>
                      <a:pt x="25" y="29"/>
                    </a:lnTo>
                    <a:lnTo>
                      <a:pt x="13" y="46"/>
                    </a:lnTo>
                    <a:lnTo>
                      <a:pt x="0" y="64"/>
                    </a:lnTo>
                    <a:lnTo>
                      <a:pt x="12" y="72"/>
                    </a:lnTo>
                    <a:lnTo>
                      <a:pt x="28" y="73"/>
                    </a:lnTo>
                    <a:lnTo>
                      <a:pt x="41" y="55"/>
                    </a:lnTo>
                    <a:lnTo>
                      <a:pt x="53" y="39"/>
                    </a:lnTo>
                    <a:lnTo>
                      <a:pt x="65" y="24"/>
                    </a:lnTo>
                    <a:lnTo>
                      <a:pt x="76" y="10"/>
                    </a:lnTo>
                    <a:lnTo>
                      <a:pt x="66" y="2"/>
                    </a:lnTo>
                    <a:lnTo>
                      <a:pt x="4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93" name="Group 386"/>
            <p:cNvGrpSpPr>
              <a:grpSpLocks/>
            </p:cNvGrpSpPr>
            <p:nvPr/>
          </p:nvGrpSpPr>
          <p:grpSpPr bwMode="auto">
            <a:xfrm>
              <a:off x="13142" y="4656"/>
              <a:ext cx="70" cy="55"/>
              <a:chOff x="13142" y="4656"/>
              <a:chExt cx="70" cy="55"/>
            </a:xfrm>
          </p:grpSpPr>
          <p:sp>
            <p:nvSpPr>
              <p:cNvPr id="384" name="Freeform 387"/>
              <p:cNvSpPr>
                <a:spLocks/>
              </p:cNvSpPr>
              <p:nvPr/>
            </p:nvSpPr>
            <p:spPr bwMode="auto">
              <a:xfrm>
                <a:off x="13142" y="4656"/>
                <a:ext cx="70" cy="55"/>
              </a:xfrm>
              <a:custGeom>
                <a:avLst/>
                <a:gdLst>
                  <a:gd name="T0" fmla="+- 0 13187 13142"/>
                  <a:gd name="T1" fmla="*/ T0 w 70"/>
                  <a:gd name="T2" fmla="+- 0 4656 4656"/>
                  <a:gd name="T3" fmla="*/ 4656 h 55"/>
                  <a:gd name="T4" fmla="+- 0 13172 13142"/>
                  <a:gd name="T5" fmla="*/ T4 w 70"/>
                  <a:gd name="T6" fmla="+- 0 4668 4656"/>
                  <a:gd name="T7" fmla="*/ 4668 h 55"/>
                  <a:gd name="T8" fmla="+- 0 13157 13142"/>
                  <a:gd name="T9" fmla="*/ T8 w 70"/>
                  <a:gd name="T10" fmla="+- 0 4682 4656"/>
                  <a:gd name="T11" fmla="*/ 4682 h 55"/>
                  <a:gd name="T12" fmla="+- 0 13142 13142"/>
                  <a:gd name="T13" fmla="*/ T12 w 70"/>
                  <a:gd name="T14" fmla="+- 0 4698 4656"/>
                  <a:gd name="T15" fmla="*/ 4698 h 55"/>
                  <a:gd name="T16" fmla="+- 0 13152 13142"/>
                  <a:gd name="T17" fmla="*/ T16 w 70"/>
                  <a:gd name="T18" fmla="+- 0 4708 4656"/>
                  <a:gd name="T19" fmla="*/ 4708 h 55"/>
                  <a:gd name="T20" fmla="+- 0 13167 13142"/>
                  <a:gd name="T21" fmla="*/ T20 w 70"/>
                  <a:gd name="T22" fmla="+- 0 4711 4656"/>
                  <a:gd name="T23" fmla="*/ 4711 h 55"/>
                  <a:gd name="T24" fmla="+- 0 13183 13142"/>
                  <a:gd name="T25" fmla="*/ T24 w 70"/>
                  <a:gd name="T26" fmla="+- 0 4696 4656"/>
                  <a:gd name="T27" fmla="*/ 4696 h 55"/>
                  <a:gd name="T28" fmla="+- 0 13198 13142"/>
                  <a:gd name="T29" fmla="*/ T28 w 70"/>
                  <a:gd name="T30" fmla="+- 0 4683 4656"/>
                  <a:gd name="T31" fmla="*/ 4683 h 55"/>
                  <a:gd name="T32" fmla="+- 0 13212 13142"/>
                  <a:gd name="T33" fmla="*/ T32 w 70"/>
                  <a:gd name="T34" fmla="+- 0 4672 4656"/>
                  <a:gd name="T35" fmla="*/ 4672 h 55"/>
                  <a:gd name="T36" fmla="+- 0 13202 13142"/>
                  <a:gd name="T37" fmla="*/ T36 w 70"/>
                  <a:gd name="T38" fmla="+- 0 4660 4656"/>
                  <a:gd name="T39" fmla="*/ 4660 h 55"/>
                  <a:gd name="T40" fmla="+- 0 13187 13142"/>
                  <a:gd name="T41" fmla="*/ T40 w 70"/>
                  <a:gd name="T42" fmla="+- 0 4656 4656"/>
                  <a:gd name="T43" fmla="*/ 4656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70" h="55">
                    <a:moveTo>
                      <a:pt x="45" y="0"/>
                    </a:moveTo>
                    <a:lnTo>
                      <a:pt x="30" y="12"/>
                    </a:lnTo>
                    <a:lnTo>
                      <a:pt x="15" y="26"/>
                    </a:lnTo>
                    <a:lnTo>
                      <a:pt x="0" y="42"/>
                    </a:lnTo>
                    <a:lnTo>
                      <a:pt x="10" y="52"/>
                    </a:lnTo>
                    <a:lnTo>
                      <a:pt x="25" y="55"/>
                    </a:lnTo>
                    <a:lnTo>
                      <a:pt x="41" y="40"/>
                    </a:lnTo>
                    <a:lnTo>
                      <a:pt x="56" y="27"/>
                    </a:lnTo>
                    <a:lnTo>
                      <a:pt x="70" y="16"/>
                    </a:lnTo>
                    <a:lnTo>
                      <a:pt x="60" y="4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94" name="Group 388"/>
            <p:cNvGrpSpPr>
              <a:grpSpLocks/>
            </p:cNvGrpSpPr>
            <p:nvPr/>
          </p:nvGrpSpPr>
          <p:grpSpPr bwMode="auto">
            <a:xfrm>
              <a:off x="13194" y="4628"/>
              <a:ext cx="60" cy="39"/>
              <a:chOff x="13194" y="4628"/>
              <a:chExt cx="60" cy="39"/>
            </a:xfrm>
          </p:grpSpPr>
          <p:sp>
            <p:nvSpPr>
              <p:cNvPr id="383" name="Freeform 389"/>
              <p:cNvSpPr>
                <a:spLocks/>
              </p:cNvSpPr>
              <p:nvPr/>
            </p:nvSpPr>
            <p:spPr bwMode="auto">
              <a:xfrm>
                <a:off x="13194" y="4628"/>
                <a:ext cx="60" cy="39"/>
              </a:xfrm>
              <a:custGeom>
                <a:avLst/>
                <a:gdLst>
                  <a:gd name="T0" fmla="+- 0 13229 13194"/>
                  <a:gd name="T1" fmla="*/ T0 w 60"/>
                  <a:gd name="T2" fmla="+- 0 4628 4628"/>
                  <a:gd name="T3" fmla="*/ 4628 h 39"/>
                  <a:gd name="T4" fmla="+- 0 13212 13194"/>
                  <a:gd name="T5" fmla="*/ T4 w 60"/>
                  <a:gd name="T6" fmla="+- 0 4637 4628"/>
                  <a:gd name="T7" fmla="*/ 4637 h 39"/>
                  <a:gd name="T8" fmla="+- 0 13194 13194"/>
                  <a:gd name="T9" fmla="*/ T8 w 60"/>
                  <a:gd name="T10" fmla="+- 0 4650 4628"/>
                  <a:gd name="T11" fmla="*/ 4650 h 39"/>
                  <a:gd name="T12" fmla="+- 0 13202 13194"/>
                  <a:gd name="T13" fmla="*/ T12 w 60"/>
                  <a:gd name="T14" fmla="+- 0 4660 4628"/>
                  <a:gd name="T15" fmla="*/ 4660 h 39"/>
                  <a:gd name="T16" fmla="+- 0 13219 13194"/>
                  <a:gd name="T17" fmla="*/ T16 w 60"/>
                  <a:gd name="T18" fmla="+- 0 4667 4628"/>
                  <a:gd name="T19" fmla="*/ 4667 h 39"/>
                  <a:gd name="T20" fmla="+- 0 13237 13194"/>
                  <a:gd name="T21" fmla="*/ T20 w 60"/>
                  <a:gd name="T22" fmla="+- 0 4656 4628"/>
                  <a:gd name="T23" fmla="*/ 4656 h 39"/>
                  <a:gd name="T24" fmla="+- 0 13254 13194"/>
                  <a:gd name="T25" fmla="*/ T24 w 60"/>
                  <a:gd name="T26" fmla="+- 0 4648 4628"/>
                  <a:gd name="T27" fmla="*/ 4648 h 39"/>
                  <a:gd name="T28" fmla="+- 0 13250 13194"/>
                  <a:gd name="T29" fmla="*/ T28 w 60"/>
                  <a:gd name="T30" fmla="+- 0 4636 4628"/>
                  <a:gd name="T31" fmla="*/ 4636 h 39"/>
                  <a:gd name="T32" fmla="+- 0 13229 13194"/>
                  <a:gd name="T33" fmla="*/ T32 w 60"/>
                  <a:gd name="T34" fmla="+- 0 4628 4628"/>
                  <a:gd name="T35" fmla="*/ 4628 h 3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60" h="39">
                    <a:moveTo>
                      <a:pt x="35" y="0"/>
                    </a:moveTo>
                    <a:lnTo>
                      <a:pt x="18" y="9"/>
                    </a:lnTo>
                    <a:lnTo>
                      <a:pt x="0" y="22"/>
                    </a:lnTo>
                    <a:lnTo>
                      <a:pt x="8" y="32"/>
                    </a:lnTo>
                    <a:lnTo>
                      <a:pt x="25" y="39"/>
                    </a:lnTo>
                    <a:lnTo>
                      <a:pt x="43" y="28"/>
                    </a:lnTo>
                    <a:lnTo>
                      <a:pt x="60" y="20"/>
                    </a:lnTo>
                    <a:lnTo>
                      <a:pt x="56" y="8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95" name="Group 390"/>
            <p:cNvGrpSpPr>
              <a:grpSpLocks/>
            </p:cNvGrpSpPr>
            <p:nvPr/>
          </p:nvGrpSpPr>
          <p:grpSpPr bwMode="auto">
            <a:xfrm>
              <a:off x="13244" y="4614"/>
              <a:ext cx="48" cy="34"/>
              <a:chOff x="13244" y="4614"/>
              <a:chExt cx="48" cy="34"/>
            </a:xfrm>
          </p:grpSpPr>
          <p:sp>
            <p:nvSpPr>
              <p:cNvPr id="382" name="Freeform 391"/>
              <p:cNvSpPr>
                <a:spLocks/>
              </p:cNvSpPr>
              <p:nvPr/>
            </p:nvSpPr>
            <p:spPr bwMode="auto">
              <a:xfrm>
                <a:off x="13244" y="4614"/>
                <a:ext cx="48" cy="34"/>
              </a:xfrm>
              <a:custGeom>
                <a:avLst/>
                <a:gdLst>
                  <a:gd name="T0" fmla="+- 0 13283 13244"/>
                  <a:gd name="T1" fmla="*/ T0 w 48"/>
                  <a:gd name="T2" fmla="+- 0 4614 4614"/>
                  <a:gd name="T3" fmla="*/ 4614 h 34"/>
                  <a:gd name="T4" fmla="+- 0 13264 13244"/>
                  <a:gd name="T5" fmla="*/ T4 w 48"/>
                  <a:gd name="T6" fmla="+- 0 4616 4614"/>
                  <a:gd name="T7" fmla="*/ 4616 h 34"/>
                  <a:gd name="T8" fmla="+- 0 13244 13244"/>
                  <a:gd name="T9" fmla="*/ T8 w 48"/>
                  <a:gd name="T10" fmla="+- 0 4622 4614"/>
                  <a:gd name="T11" fmla="*/ 4622 h 34"/>
                  <a:gd name="T12" fmla="+- 0 13250 13244"/>
                  <a:gd name="T13" fmla="*/ T12 w 48"/>
                  <a:gd name="T14" fmla="+- 0 4636 4614"/>
                  <a:gd name="T15" fmla="*/ 4636 h 34"/>
                  <a:gd name="T16" fmla="+- 0 13254 13244"/>
                  <a:gd name="T17" fmla="*/ T16 w 48"/>
                  <a:gd name="T18" fmla="+- 0 4648 4614"/>
                  <a:gd name="T19" fmla="*/ 4648 h 34"/>
                  <a:gd name="T20" fmla="+- 0 13268 13244"/>
                  <a:gd name="T21" fmla="*/ T20 w 48"/>
                  <a:gd name="T22" fmla="+- 0 4644 4614"/>
                  <a:gd name="T23" fmla="*/ 4644 h 34"/>
                  <a:gd name="T24" fmla="+- 0 13280 13244"/>
                  <a:gd name="T25" fmla="*/ T24 w 48"/>
                  <a:gd name="T26" fmla="+- 0 4642 4614"/>
                  <a:gd name="T27" fmla="*/ 4642 h 34"/>
                  <a:gd name="T28" fmla="+- 0 13292 13244"/>
                  <a:gd name="T29" fmla="*/ T28 w 48"/>
                  <a:gd name="T30" fmla="+- 0 4642 4614"/>
                  <a:gd name="T31" fmla="*/ 4642 h 34"/>
                  <a:gd name="T32" fmla="+- 0 13292 13244"/>
                  <a:gd name="T33" fmla="*/ T32 w 48"/>
                  <a:gd name="T34" fmla="+- 0 4628 4614"/>
                  <a:gd name="T35" fmla="*/ 4628 h 34"/>
                  <a:gd name="T36" fmla="+- 0 13283 13244"/>
                  <a:gd name="T37" fmla="*/ T36 w 48"/>
                  <a:gd name="T38" fmla="+- 0 4614 4614"/>
                  <a:gd name="T39" fmla="*/ 4614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48" h="34">
                    <a:moveTo>
                      <a:pt x="39" y="0"/>
                    </a:moveTo>
                    <a:lnTo>
                      <a:pt x="20" y="2"/>
                    </a:lnTo>
                    <a:lnTo>
                      <a:pt x="0" y="8"/>
                    </a:lnTo>
                    <a:lnTo>
                      <a:pt x="6" y="22"/>
                    </a:lnTo>
                    <a:lnTo>
                      <a:pt x="10" y="34"/>
                    </a:lnTo>
                    <a:lnTo>
                      <a:pt x="24" y="30"/>
                    </a:lnTo>
                    <a:lnTo>
                      <a:pt x="36" y="28"/>
                    </a:lnTo>
                    <a:lnTo>
                      <a:pt x="48" y="28"/>
                    </a:lnTo>
                    <a:lnTo>
                      <a:pt x="48" y="14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96" name="Group 392"/>
            <p:cNvGrpSpPr>
              <a:grpSpLocks/>
            </p:cNvGrpSpPr>
            <p:nvPr/>
          </p:nvGrpSpPr>
          <p:grpSpPr bwMode="auto">
            <a:xfrm>
              <a:off x="13292" y="4614"/>
              <a:ext cx="44" cy="34"/>
              <a:chOff x="13292" y="4614"/>
              <a:chExt cx="44" cy="34"/>
            </a:xfrm>
          </p:grpSpPr>
          <p:sp>
            <p:nvSpPr>
              <p:cNvPr id="381" name="Freeform 393"/>
              <p:cNvSpPr>
                <a:spLocks/>
              </p:cNvSpPr>
              <p:nvPr/>
            </p:nvSpPr>
            <p:spPr bwMode="auto">
              <a:xfrm>
                <a:off x="13292" y="4614"/>
                <a:ext cx="44" cy="34"/>
              </a:xfrm>
              <a:custGeom>
                <a:avLst/>
                <a:gdLst>
                  <a:gd name="T0" fmla="+- 0 13292 13292"/>
                  <a:gd name="T1" fmla="*/ T0 w 44"/>
                  <a:gd name="T2" fmla="+- 0 4614 4614"/>
                  <a:gd name="T3" fmla="*/ 4614 h 34"/>
                  <a:gd name="T4" fmla="+- 0 13292 13292"/>
                  <a:gd name="T5" fmla="*/ T4 w 44"/>
                  <a:gd name="T6" fmla="+- 0 4642 4614"/>
                  <a:gd name="T7" fmla="*/ 4642 h 34"/>
                  <a:gd name="T8" fmla="+- 0 13306 13292"/>
                  <a:gd name="T9" fmla="*/ T8 w 44"/>
                  <a:gd name="T10" fmla="+- 0 4642 4614"/>
                  <a:gd name="T11" fmla="*/ 4642 h 34"/>
                  <a:gd name="T12" fmla="+- 0 13318 13292"/>
                  <a:gd name="T13" fmla="*/ T12 w 44"/>
                  <a:gd name="T14" fmla="+- 0 4644 4614"/>
                  <a:gd name="T15" fmla="*/ 4644 h 34"/>
                  <a:gd name="T16" fmla="+- 0 13330 13292"/>
                  <a:gd name="T17" fmla="*/ T16 w 44"/>
                  <a:gd name="T18" fmla="+- 0 4648 4614"/>
                  <a:gd name="T19" fmla="*/ 4648 h 34"/>
                  <a:gd name="T20" fmla="+- 0 13336 13292"/>
                  <a:gd name="T21" fmla="*/ T20 w 44"/>
                  <a:gd name="T22" fmla="+- 0 4636 4614"/>
                  <a:gd name="T23" fmla="*/ 4636 h 34"/>
                  <a:gd name="T24" fmla="+- 0 13332 13292"/>
                  <a:gd name="T25" fmla="*/ T24 w 44"/>
                  <a:gd name="T26" fmla="+- 0 4619 4614"/>
                  <a:gd name="T27" fmla="*/ 4619 h 34"/>
                  <a:gd name="T28" fmla="+- 0 13312 13292"/>
                  <a:gd name="T29" fmla="*/ T28 w 44"/>
                  <a:gd name="T30" fmla="+- 0 4615 4614"/>
                  <a:gd name="T31" fmla="*/ 4615 h 34"/>
                  <a:gd name="T32" fmla="+- 0 13292 13292"/>
                  <a:gd name="T33" fmla="*/ T32 w 44"/>
                  <a:gd name="T34" fmla="+- 0 4614 4614"/>
                  <a:gd name="T35" fmla="*/ 4614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44" h="34">
                    <a:moveTo>
                      <a:pt x="0" y="0"/>
                    </a:moveTo>
                    <a:lnTo>
                      <a:pt x="0" y="28"/>
                    </a:lnTo>
                    <a:lnTo>
                      <a:pt x="14" y="28"/>
                    </a:lnTo>
                    <a:lnTo>
                      <a:pt x="26" y="30"/>
                    </a:lnTo>
                    <a:lnTo>
                      <a:pt x="38" y="34"/>
                    </a:lnTo>
                    <a:lnTo>
                      <a:pt x="44" y="22"/>
                    </a:lnTo>
                    <a:lnTo>
                      <a:pt x="40" y="5"/>
                    </a:lnTo>
                    <a:lnTo>
                      <a:pt x="2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97" name="Group 394"/>
            <p:cNvGrpSpPr>
              <a:grpSpLocks/>
            </p:cNvGrpSpPr>
            <p:nvPr/>
          </p:nvGrpSpPr>
          <p:grpSpPr bwMode="auto">
            <a:xfrm>
              <a:off x="13330" y="4622"/>
              <a:ext cx="44" cy="48"/>
              <a:chOff x="13330" y="4622"/>
              <a:chExt cx="44" cy="48"/>
            </a:xfrm>
          </p:grpSpPr>
          <p:sp>
            <p:nvSpPr>
              <p:cNvPr id="380" name="Freeform 395"/>
              <p:cNvSpPr>
                <a:spLocks/>
              </p:cNvSpPr>
              <p:nvPr/>
            </p:nvSpPr>
            <p:spPr bwMode="auto">
              <a:xfrm>
                <a:off x="13330" y="4622"/>
                <a:ext cx="44" cy="48"/>
              </a:xfrm>
              <a:custGeom>
                <a:avLst/>
                <a:gdLst>
                  <a:gd name="T0" fmla="+- 0 13340 13330"/>
                  <a:gd name="T1" fmla="*/ T0 w 44"/>
                  <a:gd name="T2" fmla="+- 0 4622 4622"/>
                  <a:gd name="T3" fmla="*/ 4622 h 48"/>
                  <a:gd name="T4" fmla="+- 0 13336 13330"/>
                  <a:gd name="T5" fmla="*/ T4 w 44"/>
                  <a:gd name="T6" fmla="+- 0 4636 4622"/>
                  <a:gd name="T7" fmla="*/ 4636 h 48"/>
                  <a:gd name="T8" fmla="+- 0 13330 13330"/>
                  <a:gd name="T9" fmla="*/ T8 w 44"/>
                  <a:gd name="T10" fmla="+- 0 4648 4622"/>
                  <a:gd name="T11" fmla="*/ 4648 h 48"/>
                  <a:gd name="T12" fmla="+- 0 13348 13330"/>
                  <a:gd name="T13" fmla="*/ T12 w 44"/>
                  <a:gd name="T14" fmla="+- 0 4658 4622"/>
                  <a:gd name="T15" fmla="*/ 4658 h 48"/>
                  <a:gd name="T16" fmla="+- 0 13364 13330"/>
                  <a:gd name="T17" fmla="*/ T16 w 44"/>
                  <a:gd name="T18" fmla="+- 0 4670 4622"/>
                  <a:gd name="T19" fmla="*/ 4670 h 48"/>
                  <a:gd name="T20" fmla="+- 0 13374 13330"/>
                  <a:gd name="T21" fmla="*/ T20 w 44"/>
                  <a:gd name="T22" fmla="+- 0 4658 4622"/>
                  <a:gd name="T23" fmla="*/ 4658 h 48"/>
                  <a:gd name="T24" fmla="+- 0 13375 13330"/>
                  <a:gd name="T25" fmla="*/ T24 w 44"/>
                  <a:gd name="T26" fmla="+- 0 4642 4622"/>
                  <a:gd name="T27" fmla="*/ 4642 h 48"/>
                  <a:gd name="T28" fmla="+- 0 13358 13330"/>
                  <a:gd name="T29" fmla="*/ T28 w 44"/>
                  <a:gd name="T30" fmla="+- 0 4630 4622"/>
                  <a:gd name="T31" fmla="*/ 4630 h 48"/>
                  <a:gd name="T32" fmla="+- 0 13340 13330"/>
                  <a:gd name="T33" fmla="*/ T32 w 44"/>
                  <a:gd name="T34" fmla="+- 0 4622 4622"/>
                  <a:gd name="T35" fmla="*/ 4622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44" h="48">
                    <a:moveTo>
                      <a:pt x="10" y="0"/>
                    </a:moveTo>
                    <a:lnTo>
                      <a:pt x="6" y="14"/>
                    </a:lnTo>
                    <a:lnTo>
                      <a:pt x="0" y="26"/>
                    </a:lnTo>
                    <a:lnTo>
                      <a:pt x="18" y="36"/>
                    </a:lnTo>
                    <a:lnTo>
                      <a:pt x="34" y="48"/>
                    </a:lnTo>
                    <a:lnTo>
                      <a:pt x="44" y="36"/>
                    </a:lnTo>
                    <a:lnTo>
                      <a:pt x="45" y="20"/>
                    </a:lnTo>
                    <a:lnTo>
                      <a:pt x="28" y="8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98" name="Group 396"/>
            <p:cNvGrpSpPr>
              <a:grpSpLocks/>
            </p:cNvGrpSpPr>
            <p:nvPr/>
          </p:nvGrpSpPr>
          <p:grpSpPr bwMode="auto">
            <a:xfrm>
              <a:off x="13369" y="4648"/>
              <a:ext cx="68" cy="86"/>
              <a:chOff x="13369" y="4648"/>
              <a:chExt cx="68" cy="86"/>
            </a:xfrm>
          </p:grpSpPr>
          <p:sp>
            <p:nvSpPr>
              <p:cNvPr id="379" name="Freeform 397"/>
              <p:cNvSpPr>
                <a:spLocks/>
              </p:cNvSpPr>
              <p:nvPr/>
            </p:nvSpPr>
            <p:spPr bwMode="auto">
              <a:xfrm>
                <a:off x="13369" y="4648"/>
                <a:ext cx="68" cy="86"/>
              </a:xfrm>
              <a:custGeom>
                <a:avLst/>
                <a:gdLst>
                  <a:gd name="T0" fmla="+- 0 13382 13369"/>
                  <a:gd name="T1" fmla="*/ T0 w 68"/>
                  <a:gd name="T2" fmla="+- 0 4648 4648"/>
                  <a:gd name="T3" fmla="*/ 4648 h 86"/>
                  <a:gd name="T4" fmla="+- 0 13374 13369"/>
                  <a:gd name="T5" fmla="*/ T4 w 68"/>
                  <a:gd name="T6" fmla="+- 0 4658 4648"/>
                  <a:gd name="T7" fmla="*/ 4658 h 86"/>
                  <a:gd name="T8" fmla="+- 0 13369 13369"/>
                  <a:gd name="T9" fmla="*/ T8 w 68"/>
                  <a:gd name="T10" fmla="+- 0 4674 4648"/>
                  <a:gd name="T11" fmla="*/ 4674 h 86"/>
                  <a:gd name="T12" fmla="+- 0 13384 13369"/>
                  <a:gd name="T13" fmla="*/ T12 w 68"/>
                  <a:gd name="T14" fmla="+- 0 4687 4648"/>
                  <a:gd name="T15" fmla="*/ 4687 h 86"/>
                  <a:gd name="T16" fmla="+- 0 13398 13369"/>
                  <a:gd name="T17" fmla="*/ T16 w 68"/>
                  <a:gd name="T18" fmla="+- 0 4701 4648"/>
                  <a:gd name="T19" fmla="*/ 4701 h 86"/>
                  <a:gd name="T20" fmla="+- 0 13411 13369"/>
                  <a:gd name="T21" fmla="*/ T20 w 68"/>
                  <a:gd name="T22" fmla="+- 0 4717 4648"/>
                  <a:gd name="T23" fmla="*/ 4717 h 86"/>
                  <a:gd name="T24" fmla="+- 0 13422 13369"/>
                  <a:gd name="T25" fmla="*/ T24 w 68"/>
                  <a:gd name="T26" fmla="+- 0 4734 4648"/>
                  <a:gd name="T27" fmla="*/ 4734 h 86"/>
                  <a:gd name="T28" fmla="+- 0 13434 13369"/>
                  <a:gd name="T29" fmla="*/ T28 w 68"/>
                  <a:gd name="T30" fmla="+- 0 4726 4648"/>
                  <a:gd name="T31" fmla="*/ 4726 h 86"/>
                  <a:gd name="T32" fmla="+- 0 13437 13369"/>
                  <a:gd name="T33" fmla="*/ T32 w 68"/>
                  <a:gd name="T34" fmla="+- 0 4706 4648"/>
                  <a:gd name="T35" fmla="*/ 4706 h 86"/>
                  <a:gd name="T36" fmla="+- 0 13425 13369"/>
                  <a:gd name="T37" fmla="*/ T36 w 68"/>
                  <a:gd name="T38" fmla="+- 0 4690 4648"/>
                  <a:gd name="T39" fmla="*/ 4690 h 86"/>
                  <a:gd name="T40" fmla="+- 0 13412 13369"/>
                  <a:gd name="T41" fmla="*/ T40 w 68"/>
                  <a:gd name="T42" fmla="+- 0 4674 4648"/>
                  <a:gd name="T43" fmla="*/ 4674 h 86"/>
                  <a:gd name="T44" fmla="+- 0 13398 13369"/>
                  <a:gd name="T45" fmla="*/ T44 w 68"/>
                  <a:gd name="T46" fmla="+- 0 4660 4648"/>
                  <a:gd name="T47" fmla="*/ 4660 h 86"/>
                  <a:gd name="T48" fmla="+- 0 13382 13369"/>
                  <a:gd name="T49" fmla="*/ T48 w 68"/>
                  <a:gd name="T50" fmla="+- 0 4648 4648"/>
                  <a:gd name="T51" fmla="*/ 4648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68" h="86">
                    <a:moveTo>
                      <a:pt x="13" y="0"/>
                    </a:moveTo>
                    <a:lnTo>
                      <a:pt x="5" y="10"/>
                    </a:lnTo>
                    <a:lnTo>
                      <a:pt x="0" y="26"/>
                    </a:lnTo>
                    <a:lnTo>
                      <a:pt x="15" y="39"/>
                    </a:lnTo>
                    <a:lnTo>
                      <a:pt x="29" y="53"/>
                    </a:lnTo>
                    <a:lnTo>
                      <a:pt x="42" y="69"/>
                    </a:lnTo>
                    <a:lnTo>
                      <a:pt x="53" y="86"/>
                    </a:lnTo>
                    <a:lnTo>
                      <a:pt x="65" y="78"/>
                    </a:lnTo>
                    <a:lnTo>
                      <a:pt x="68" y="58"/>
                    </a:lnTo>
                    <a:lnTo>
                      <a:pt x="56" y="42"/>
                    </a:lnTo>
                    <a:lnTo>
                      <a:pt x="43" y="26"/>
                    </a:lnTo>
                    <a:lnTo>
                      <a:pt x="29" y="12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99" name="Group 398"/>
            <p:cNvGrpSpPr>
              <a:grpSpLocks/>
            </p:cNvGrpSpPr>
            <p:nvPr/>
          </p:nvGrpSpPr>
          <p:grpSpPr bwMode="auto">
            <a:xfrm>
              <a:off x="13431" y="4718"/>
              <a:ext cx="46" cy="82"/>
              <a:chOff x="13431" y="4718"/>
              <a:chExt cx="46" cy="82"/>
            </a:xfrm>
          </p:grpSpPr>
          <p:sp>
            <p:nvSpPr>
              <p:cNvPr id="378" name="Freeform 399"/>
              <p:cNvSpPr>
                <a:spLocks/>
              </p:cNvSpPr>
              <p:nvPr/>
            </p:nvSpPr>
            <p:spPr bwMode="auto">
              <a:xfrm>
                <a:off x="13431" y="4718"/>
                <a:ext cx="46" cy="82"/>
              </a:xfrm>
              <a:custGeom>
                <a:avLst/>
                <a:gdLst>
                  <a:gd name="T0" fmla="+- 0 13446 13431"/>
                  <a:gd name="T1" fmla="*/ T0 w 46"/>
                  <a:gd name="T2" fmla="+- 0 4718 4718"/>
                  <a:gd name="T3" fmla="*/ 4718 h 82"/>
                  <a:gd name="T4" fmla="+- 0 13434 13431"/>
                  <a:gd name="T5" fmla="*/ T4 w 46"/>
                  <a:gd name="T6" fmla="+- 0 4726 4718"/>
                  <a:gd name="T7" fmla="*/ 4726 h 82"/>
                  <a:gd name="T8" fmla="+- 0 13431 13431"/>
                  <a:gd name="T9" fmla="*/ T8 w 46"/>
                  <a:gd name="T10" fmla="+- 0 4748 4718"/>
                  <a:gd name="T11" fmla="*/ 4748 h 82"/>
                  <a:gd name="T12" fmla="+- 0 13442 13431"/>
                  <a:gd name="T13" fmla="*/ T12 w 46"/>
                  <a:gd name="T14" fmla="+- 0 4767 4718"/>
                  <a:gd name="T15" fmla="*/ 4767 h 82"/>
                  <a:gd name="T16" fmla="+- 0 13451 13431"/>
                  <a:gd name="T17" fmla="*/ T16 w 46"/>
                  <a:gd name="T18" fmla="+- 0 4784 4718"/>
                  <a:gd name="T19" fmla="*/ 4784 h 82"/>
                  <a:gd name="T20" fmla="+- 0 13458 13431"/>
                  <a:gd name="T21" fmla="*/ T20 w 46"/>
                  <a:gd name="T22" fmla="+- 0 4800 4718"/>
                  <a:gd name="T23" fmla="*/ 4800 h 82"/>
                  <a:gd name="T24" fmla="+- 0 13472 13431"/>
                  <a:gd name="T25" fmla="*/ T24 w 46"/>
                  <a:gd name="T26" fmla="+- 0 4794 4718"/>
                  <a:gd name="T27" fmla="*/ 4794 h 82"/>
                  <a:gd name="T28" fmla="+- 0 13477 13431"/>
                  <a:gd name="T29" fmla="*/ T28 w 46"/>
                  <a:gd name="T30" fmla="+- 0 4773 4718"/>
                  <a:gd name="T31" fmla="*/ 4773 h 82"/>
                  <a:gd name="T32" fmla="+- 0 13468 13431"/>
                  <a:gd name="T33" fmla="*/ T32 w 46"/>
                  <a:gd name="T34" fmla="+- 0 4756 4718"/>
                  <a:gd name="T35" fmla="*/ 4756 h 82"/>
                  <a:gd name="T36" fmla="+- 0 13458 13431"/>
                  <a:gd name="T37" fmla="*/ T36 w 46"/>
                  <a:gd name="T38" fmla="+- 0 4737 4718"/>
                  <a:gd name="T39" fmla="*/ 4737 h 82"/>
                  <a:gd name="T40" fmla="+- 0 13446 13431"/>
                  <a:gd name="T41" fmla="*/ T40 w 46"/>
                  <a:gd name="T42" fmla="+- 0 4718 4718"/>
                  <a:gd name="T43" fmla="*/ 4718 h 8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46" h="82">
                    <a:moveTo>
                      <a:pt x="15" y="0"/>
                    </a:moveTo>
                    <a:lnTo>
                      <a:pt x="3" y="8"/>
                    </a:lnTo>
                    <a:lnTo>
                      <a:pt x="0" y="30"/>
                    </a:lnTo>
                    <a:lnTo>
                      <a:pt x="11" y="49"/>
                    </a:lnTo>
                    <a:lnTo>
                      <a:pt x="20" y="66"/>
                    </a:lnTo>
                    <a:lnTo>
                      <a:pt x="27" y="82"/>
                    </a:lnTo>
                    <a:lnTo>
                      <a:pt x="41" y="76"/>
                    </a:lnTo>
                    <a:lnTo>
                      <a:pt x="46" y="55"/>
                    </a:lnTo>
                    <a:lnTo>
                      <a:pt x="37" y="38"/>
                    </a:lnTo>
                    <a:lnTo>
                      <a:pt x="27" y="19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00" name="Group 400"/>
            <p:cNvGrpSpPr>
              <a:grpSpLocks/>
            </p:cNvGrpSpPr>
            <p:nvPr/>
          </p:nvGrpSpPr>
          <p:grpSpPr bwMode="auto">
            <a:xfrm>
              <a:off x="13458" y="4788"/>
              <a:ext cx="32" cy="24"/>
              <a:chOff x="13458" y="4788"/>
              <a:chExt cx="32" cy="24"/>
            </a:xfrm>
          </p:grpSpPr>
          <p:sp>
            <p:nvSpPr>
              <p:cNvPr id="377" name="Freeform 401"/>
              <p:cNvSpPr>
                <a:spLocks/>
              </p:cNvSpPr>
              <p:nvPr/>
            </p:nvSpPr>
            <p:spPr bwMode="auto">
              <a:xfrm>
                <a:off x="13458" y="4788"/>
                <a:ext cx="32" cy="24"/>
              </a:xfrm>
              <a:custGeom>
                <a:avLst/>
                <a:gdLst>
                  <a:gd name="T0" fmla="+- 0 13484 13458"/>
                  <a:gd name="T1" fmla="*/ T0 w 32"/>
                  <a:gd name="T2" fmla="+- 0 4788 4788"/>
                  <a:gd name="T3" fmla="*/ 4788 h 24"/>
                  <a:gd name="T4" fmla="+- 0 13472 13458"/>
                  <a:gd name="T5" fmla="*/ T4 w 32"/>
                  <a:gd name="T6" fmla="+- 0 4794 4788"/>
                  <a:gd name="T7" fmla="*/ 4794 h 24"/>
                  <a:gd name="T8" fmla="+- 0 13458 13458"/>
                  <a:gd name="T9" fmla="*/ T8 w 32"/>
                  <a:gd name="T10" fmla="+- 0 4800 4788"/>
                  <a:gd name="T11" fmla="*/ 4800 h 24"/>
                  <a:gd name="T12" fmla="+- 0 13464 13458"/>
                  <a:gd name="T13" fmla="*/ T12 w 32"/>
                  <a:gd name="T14" fmla="+- 0 4812 4788"/>
                  <a:gd name="T15" fmla="*/ 4812 h 24"/>
                  <a:gd name="T16" fmla="+- 0 13476 13458"/>
                  <a:gd name="T17" fmla="*/ T16 w 32"/>
                  <a:gd name="T18" fmla="+- 0 4806 4788"/>
                  <a:gd name="T19" fmla="*/ 4806 h 24"/>
                  <a:gd name="T20" fmla="+- 0 13490 13458"/>
                  <a:gd name="T21" fmla="*/ T20 w 32"/>
                  <a:gd name="T22" fmla="+- 0 4802 4788"/>
                  <a:gd name="T23" fmla="*/ 4802 h 24"/>
                  <a:gd name="T24" fmla="+- 0 13488 13458"/>
                  <a:gd name="T25" fmla="*/ T24 w 32"/>
                  <a:gd name="T26" fmla="+- 0 4798 4788"/>
                  <a:gd name="T27" fmla="*/ 4798 h 24"/>
                  <a:gd name="T28" fmla="+- 0 13486 13458"/>
                  <a:gd name="T29" fmla="*/ T28 w 32"/>
                  <a:gd name="T30" fmla="+- 0 4792 4788"/>
                  <a:gd name="T31" fmla="*/ 4792 h 24"/>
                  <a:gd name="T32" fmla="+- 0 13484 13458"/>
                  <a:gd name="T33" fmla="*/ T32 w 32"/>
                  <a:gd name="T34" fmla="+- 0 4788 4788"/>
                  <a:gd name="T35" fmla="*/ 478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32" h="24">
                    <a:moveTo>
                      <a:pt x="26" y="0"/>
                    </a:moveTo>
                    <a:lnTo>
                      <a:pt x="14" y="6"/>
                    </a:lnTo>
                    <a:lnTo>
                      <a:pt x="0" y="12"/>
                    </a:lnTo>
                    <a:lnTo>
                      <a:pt x="6" y="24"/>
                    </a:lnTo>
                    <a:lnTo>
                      <a:pt x="18" y="18"/>
                    </a:lnTo>
                    <a:lnTo>
                      <a:pt x="32" y="14"/>
                    </a:lnTo>
                    <a:lnTo>
                      <a:pt x="30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01" name="Group 402"/>
            <p:cNvGrpSpPr>
              <a:grpSpLocks/>
            </p:cNvGrpSpPr>
            <p:nvPr/>
          </p:nvGrpSpPr>
          <p:grpSpPr bwMode="auto">
            <a:xfrm>
              <a:off x="13464" y="4802"/>
              <a:ext cx="30" cy="20"/>
              <a:chOff x="13464" y="4802"/>
              <a:chExt cx="30" cy="20"/>
            </a:xfrm>
          </p:grpSpPr>
          <p:sp>
            <p:nvSpPr>
              <p:cNvPr id="376" name="Freeform 403"/>
              <p:cNvSpPr>
                <a:spLocks/>
              </p:cNvSpPr>
              <p:nvPr/>
            </p:nvSpPr>
            <p:spPr bwMode="auto">
              <a:xfrm>
                <a:off x="13464" y="4802"/>
                <a:ext cx="30" cy="20"/>
              </a:xfrm>
              <a:custGeom>
                <a:avLst/>
                <a:gdLst>
                  <a:gd name="T0" fmla="+- 0 13490 13464"/>
                  <a:gd name="T1" fmla="*/ T0 w 30"/>
                  <a:gd name="T2" fmla="+- 0 4802 4802"/>
                  <a:gd name="T3" fmla="*/ 4802 h 20"/>
                  <a:gd name="T4" fmla="+- 0 13476 13464"/>
                  <a:gd name="T5" fmla="*/ T4 w 30"/>
                  <a:gd name="T6" fmla="+- 0 4806 4802"/>
                  <a:gd name="T7" fmla="*/ 4806 h 20"/>
                  <a:gd name="T8" fmla="+- 0 13464 13464"/>
                  <a:gd name="T9" fmla="*/ T8 w 30"/>
                  <a:gd name="T10" fmla="+- 0 4812 4802"/>
                  <a:gd name="T11" fmla="*/ 4812 h 20"/>
                  <a:gd name="T12" fmla="+- 0 13466 13464"/>
                  <a:gd name="T13" fmla="*/ T12 w 30"/>
                  <a:gd name="T14" fmla="+- 0 4816 4802"/>
                  <a:gd name="T15" fmla="*/ 4816 h 20"/>
                  <a:gd name="T16" fmla="+- 0 13466 13464"/>
                  <a:gd name="T17" fmla="*/ T16 w 30"/>
                  <a:gd name="T18" fmla="+- 0 4820 4802"/>
                  <a:gd name="T19" fmla="*/ 4820 h 20"/>
                  <a:gd name="T20" fmla="+- 0 13468 13464"/>
                  <a:gd name="T21" fmla="*/ T20 w 30"/>
                  <a:gd name="T22" fmla="+- 0 4822 4802"/>
                  <a:gd name="T23" fmla="*/ 4822 h 20"/>
                  <a:gd name="T24" fmla="+- 0 13480 13464"/>
                  <a:gd name="T25" fmla="*/ T24 w 30"/>
                  <a:gd name="T26" fmla="+- 0 4816 4802"/>
                  <a:gd name="T27" fmla="*/ 4816 h 20"/>
                  <a:gd name="T28" fmla="+- 0 13494 13464"/>
                  <a:gd name="T29" fmla="*/ T28 w 30"/>
                  <a:gd name="T30" fmla="+- 0 4812 4802"/>
                  <a:gd name="T31" fmla="*/ 4812 h 20"/>
                  <a:gd name="T32" fmla="+- 0 13492 13464"/>
                  <a:gd name="T33" fmla="*/ T32 w 30"/>
                  <a:gd name="T34" fmla="+- 0 4808 4802"/>
                  <a:gd name="T35" fmla="*/ 4808 h 20"/>
                  <a:gd name="T36" fmla="+- 0 13492 13464"/>
                  <a:gd name="T37" fmla="*/ T36 w 30"/>
                  <a:gd name="T38" fmla="+- 0 4806 4802"/>
                  <a:gd name="T39" fmla="*/ 4806 h 20"/>
                  <a:gd name="T40" fmla="+- 0 13490 13464"/>
                  <a:gd name="T41" fmla="*/ T40 w 30"/>
                  <a:gd name="T42" fmla="+- 0 4802 4802"/>
                  <a:gd name="T43" fmla="*/ 4802 h 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30" h="20">
                    <a:moveTo>
                      <a:pt x="26" y="0"/>
                    </a:moveTo>
                    <a:lnTo>
                      <a:pt x="12" y="4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16" y="14"/>
                    </a:lnTo>
                    <a:lnTo>
                      <a:pt x="30" y="10"/>
                    </a:lnTo>
                    <a:lnTo>
                      <a:pt x="28" y="6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02" name="Group 404"/>
            <p:cNvGrpSpPr>
              <a:grpSpLocks/>
            </p:cNvGrpSpPr>
            <p:nvPr/>
          </p:nvGrpSpPr>
          <p:grpSpPr bwMode="auto">
            <a:xfrm>
              <a:off x="13468" y="4812"/>
              <a:ext cx="28" cy="14"/>
              <a:chOff x="13468" y="4812"/>
              <a:chExt cx="28" cy="14"/>
            </a:xfrm>
          </p:grpSpPr>
          <p:sp>
            <p:nvSpPr>
              <p:cNvPr id="375" name="Freeform 405"/>
              <p:cNvSpPr>
                <a:spLocks/>
              </p:cNvSpPr>
              <p:nvPr/>
            </p:nvSpPr>
            <p:spPr bwMode="auto">
              <a:xfrm>
                <a:off x="13468" y="4812"/>
                <a:ext cx="28" cy="14"/>
              </a:xfrm>
              <a:custGeom>
                <a:avLst/>
                <a:gdLst>
                  <a:gd name="T0" fmla="+- 0 13494 13468"/>
                  <a:gd name="T1" fmla="*/ T0 w 28"/>
                  <a:gd name="T2" fmla="+- 0 4812 4812"/>
                  <a:gd name="T3" fmla="*/ 4812 h 14"/>
                  <a:gd name="T4" fmla="+- 0 13480 13468"/>
                  <a:gd name="T5" fmla="*/ T4 w 28"/>
                  <a:gd name="T6" fmla="+- 0 4816 4812"/>
                  <a:gd name="T7" fmla="*/ 4816 h 14"/>
                  <a:gd name="T8" fmla="+- 0 13468 13468"/>
                  <a:gd name="T9" fmla="*/ T8 w 28"/>
                  <a:gd name="T10" fmla="+- 0 4822 4812"/>
                  <a:gd name="T11" fmla="*/ 4822 h 14"/>
                  <a:gd name="T12" fmla="+- 0 13468 13468"/>
                  <a:gd name="T13" fmla="*/ T12 w 28"/>
                  <a:gd name="T14" fmla="+- 0 4824 4812"/>
                  <a:gd name="T15" fmla="*/ 4824 h 14"/>
                  <a:gd name="T16" fmla="+- 0 13470 13468"/>
                  <a:gd name="T17" fmla="*/ T16 w 28"/>
                  <a:gd name="T18" fmla="+- 0 4826 4812"/>
                  <a:gd name="T19" fmla="*/ 4826 h 14"/>
                  <a:gd name="T20" fmla="+- 0 13482 13468"/>
                  <a:gd name="T21" fmla="*/ T20 w 28"/>
                  <a:gd name="T22" fmla="+- 0 4820 4812"/>
                  <a:gd name="T23" fmla="*/ 4820 h 14"/>
                  <a:gd name="T24" fmla="+- 0 13496 13468"/>
                  <a:gd name="T25" fmla="*/ T24 w 28"/>
                  <a:gd name="T26" fmla="+- 0 4814 4812"/>
                  <a:gd name="T27" fmla="*/ 4814 h 14"/>
                  <a:gd name="T28" fmla="+- 0 13494 13468"/>
                  <a:gd name="T29" fmla="*/ T28 w 28"/>
                  <a:gd name="T30" fmla="+- 0 4814 4812"/>
                  <a:gd name="T31" fmla="*/ 4814 h 14"/>
                  <a:gd name="T32" fmla="+- 0 13494 13468"/>
                  <a:gd name="T33" fmla="*/ T32 w 28"/>
                  <a:gd name="T34" fmla="+- 0 4812 4812"/>
                  <a:gd name="T35" fmla="*/ 4812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8" h="14">
                    <a:moveTo>
                      <a:pt x="26" y="0"/>
                    </a:moveTo>
                    <a:lnTo>
                      <a:pt x="12" y="4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14" y="8"/>
                    </a:lnTo>
                    <a:lnTo>
                      <a:pt x="28" y="2"/>
                    </a:lnTo>
                    <a:lnTo>
                      <a:pt x="26" y="2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03" name="Group 406"/>
            <p:cNvGrpSpPr>
              <a:grpSpLocks/>
            </p:cNvGrpSpPr>
            <p:nvPr/>
          </p:nvGrpSpPr>
          <p:grpSpPr bwMode="auto">
            <a:xfrm>
              <a:off x="13470" y="4814"/>
              <a:ext cx="26" cy="14"/>
              <a:chOff x="13470" y="4814"/>
              <a:chExt cx="26" cy="14"/>
            </a:xfrm>
          </p:grpSpPr>
          <p:sp>
            <p:nvSpPr>
              <p:cNvPr id="374" name="Freeform 407"/>
              <p:cNvSpPr>
                <a:spLocks/>
              </p:cNvSpPr>
              <p:nvPr/>
            </p:nvSpPr>
            <p:spPr bwMode="auto">
              <a:xfrm>
                <a:off x="13470" y="4814"/>
                <a:ext cx="26" cy="14"/>
              </a:xfrm>
              <a:custGeom>
                <a:avLst/>
                <a:gdLst>
                  <a:gd name="T0" fmla="+- 0 13496 13470"/>
                  <a:gd name="T1" fmla="*/ T0 w 26"/>
                  <a:gd name="T2" fmla="+- 0 4814 4814"/>
                  <a:gd name="T3" fmla="*/ 4814 h 14"/>
                  <a:gd name="T4" fmla="+- 0 13482 13470"/>
                  <a:gd name="T5" fmla="*/ T4 w 26"/>
                  <a:gd name="T6" fmla="+- 0 4820 4814"/>
                  <a:gd name="T7" fmla="*/ 4820 h 14"/>
                  <a:gd name="T8" fmla="+- 0 13470 13470"/>
                  <a:gd name="T9" fmla="*/ T8 w 26"/>
                  <a:gd name="T10" fmla="+- 0 4826 4814"/>
                  <a:gd name="T11" fmla="*/ 4826 h 14"/>
                  <a:gd name="T12" fmla="+- 0 13470 13470"/>
                  <a:gd name="T13" fmla="*/ T12 w 26"/>
                  <a:gd name="T14" fmla="+- 0 4828 4814"/>
                  <a:gd name="T15" fmla="*/ 4828 h 14"/>
                  <a:gd name="T16" fmla="+- 0 13484 13470"/>
                  <a:gd name="T17" fmla="*/ T16 w 26"/>
                  <a:gd name="T18" fmla="+- 0 4822 4814"/>
                  <a:gd name="T19" fmla="*/ 4822 h 14"/>
                  <a:gd name="T20" fmla="+- 0 13496 13470"/>
                  <a:gd name="T21" fmla="*/ T20 w 26"/>
                  <a:gd name="T22" fmla="+- 0 4818 4814"/>
                  <a:gd name="T23" fmla="*/ 4818 h 14"/>
                  <a:gd name="T24" fmla="+- 0 13496 13470"/>
                  <a:gd name="T25" fmla="*/ T24 w 26"/>
                  <a:gd name="T26" fmla="+- 0 4814 4814"/>
                  <a:gd name="T27" fmla="*/ 4814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6" h="14">
                    <a:moveTo>
                      <a:pt x="26" y="0"/>
                    </a:moveTo>
                    <a:lnTo>
                      <a:pt x="12" y="6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14" y="8"/>
                    </a:lnTo>
                    <a:lnTo>
                      <a:pt x="26" y="4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04" name="Group 408"/>
            <p:cNvGrpSpPr>
              <a:grpSpLocks/>
            </p:cNvGrpSpPr>
            <p:nvPr/>
          </p:nvGrpSpPr>
          <p:grpSpPr bwMode="auto">
            <a:xfrm>
              <a:off x="13470" y="4818"/>
              <a:ext cx="26" cy="10"/>
              <a:chOff x="13470" y="4818"/>
              <a:chExt cx="26" cy="10"/>
            </a:xfrm>
          </p:grpSpPr>
          <p:sp>
            <p:nvSpPr>
              <p:cNvPr id="373" name="Freeform 409"/>
              <p:cNvSpPr>
                <a:spLocks/>
              </p:cNvSpPr>
              <p:nvPr/>
            </p:nvSpPr>
            <p:spPr bwMode="auto">
              <a:xfrm>
                <a:off x="13470" y="4818"/>
                <a:ext cx="26" cy="10"/>
              </a:xfrm>
              <a:custGeom>
                <a:avLst/>
                <a:gdLst>
                  <a:gd name="T0" fmla="+- 0 13496 13470"/>
                  <a:gd name="T1" fmla="*/ T0 w 26"/>
                  <a:gd name="T2" fmla="+- 0 4818 4818"/>
                  <a:gd name="T3" fmla="*/ 4818 h 10"/>
                  <a:gd name="T4" fmla="+- 0 13484 13470"/>
                  <a:gd name="T5" fmla="*/ T4 w 26"/>
                  <a:gd name="T6" fmla="+- 0 4822 4818"/>
                  <a:gd name="T7" fmla="*/ 4822 h 10"/>
                  <a:gd name="T8" fmla="+- 0 13470 13470"/>
                  <a:gd name="T9" fmla="*/ T8 w 26"/>
                  <a:gd name="T10" fmla="+- 0 4828 4818"/>
                  <a:gd name="T11" fmla="*/ 4828 h 10"/>
                  <a:gd name="T12" fmla="+- 0 13484 13470"/>
                  <a:gd name="T13" fmla="*/ T12 w 26"/>
                  <a:gd name="T14" fmla="+- 0 4824 4818"/>
                  <a:gd name="T15" fmla="*/ 4824 h 10"/>
                  <a:gd name="T16" fmla="+- 0 13496 13470"/>
                  <a:gd name="T17" fmla="*/ T16 w 26"/>
                  <a:gd name="T18" fmla="+- 0 4818 4818"/>
                  <a:gd name="T19" fmla="*/ 4818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10">
                    <a:moveTo>
                      <a:pt x="26" y="0"/>
                    </a:moveTo>
                    <a:lnTo>
                      <a:pt x="14" y="4"/>
                    </a:lnTo>
                    <a:lnTo>
                      <a:pt x="0" y="10"/>
                    </a:lnTo>
                    <a:lnTo>
                      <a:pt x="14" y="6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05" name="Group 410"/>
            <p:cNvGrpSpPr>
              <a:grpSpLocks/>
            </p:cNvGrpSpPr>
            <p:nvPr/>
          </p:nvGrpSpPr>
          <p:grpSpPr bwMode="auto">
            <a:xfrm>
              <a:off x="13470" y="4818"/>
              <a:ext cx="26" cy="12"/>
              <a:chOff x="13470" y="4818"/>
              <a:chExt cx="26" cy="12"/>
            </a:xfrm>
          </p:grpSpPr>
          <p:sp>
            <p:nvSpPr>
              <p:cNvPr id="371" name="Freeform 411"/>
              <p:cNvSpPr>
                <a:spLocks/>
              </p:cNvSpPr>
              <p:nvPr/>
            </p:nvSpPr>
            <p:spPr bwMode="auto">
              <a:xfrm>
                <a:off x="13470" y="4818"/>
                <a:ext cx="26" cy="12"/>
              </a:xfrm>
              <a:custGeom>
                <a:avLst/>
                <a:gdLst>
                  <a:gd name="T0" fmla="+- 0 13484 13470"/>
                  <a:gd name="T1" fmla="*/ T0 w 26"/>
                  <a:gd name="T2" fmla="+- 0 4824 4818"/>
                  <a:gd name="T3" fmla="*/ 4824 h 12"/>
                  <a:gd name="T4" fmla="+- 0 13470 13470"/>
                  <a:gd name="T5" fmla="*/ T4 w 26"/>
                  <a:gd name="T6" fmla="+- 0 4828 4818"/>
                  <a:gd name="T7" fmla="*/ 4828 h 12"/>
                  <a:gd name="T8" fmla="+- 0 13470 13470"/>
                  <a:gd name="T9" fmla="*/ T8 w 26"/>
                  <a:gd name="T10" fmla="+- 0 4830 4818"/>
                  <a:gd name="T11" fmla="*/ 4830 h 12"/>
                  <a:gd name="T12" fmla="+- 0 13484 13470"/>
                  <a:gd name="T13" fmla="*/ T12 w 26"/>
                  <a:gd name="T14" fmla="+- 0 4824 4818"/>
                  <a:gd name="T15" fmla="*/ 4824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12">
                    <a:moveTo>
                      <a:pt x="14" y="6"/>
                    </a:moveTo>
                    <a:lnTo>
                      <a:pt x="0" y="10"/>
                    </a:lnTo>
                    <a:lnTo>
                      <a:pt x="0" y="12"/>
                    </a:lnTo>
                    <a:lnTo>
                      <a:pt x="14" y="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2" name="Freeform 412"/>
              <p:cNvSpPr>
                <a:spLocks/>
              </p:cNvSpPr>
              <p:nvPr/>
            </p:nvSpPr>
            <p:spPr bwMode="auto">
              <a:xfrm>
                <a:off x="13470" y="4818"/>
                <a:ext cx="26" cy="12"/>
              </a:xfrm>
              <a:custGeom>
                <a:avLst/>
                <a:gdLst>
                  <a:gd name="T0" fmla="+- 0 13496 13470"/>
                  <a:gd name="T1" fmla="*/ T0 w 26"/>
                  <a:gd name="T2" fmla="+- 0 4818 4818"/>
                  <a:gd name="T3" fmla="*/ 4818 h 12"/>
                  <a:gd name="T4" fmla="+- 0 13484 13470"/>
                  <a:gd name="T5" fmla="*/ T4 w 26"/>
                  <a:gd name="T6" fmla="+- 0 4824 4818"/>
                  <a:gd name="T7" fmla="*/ 4824 h 12"/>
                  <a:gd name="T8" fmla="+- 0 13496 13470"/>
                  <a:gd name="T9" fmla="*/ T8 w 26"/>
                  <a:gd name="T10" fmla="+- 0 4820 4818"/>
                  <a:gd name="T11" fmla="*/ 4820 h 12"/>
                  <a:gd name="T12" fmla="+- 0 13496 13470"/>
                  <a:gd name="T13" fmla="*/ T12 w 26"/>
                  <a:gd name="T14" fmla="+- 0 4818 4818"/>
                  <a:gd name="T15" fmla="*/ 4818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12">
                    <a:moveTo>
                      <a:pt x="26" y="0"/>
                    </a:moveTo>
                    <a:lnTo>
                      <a:pt x="14" y="6"/>
                    </a:lnTo>
                    <a:lnTo>
                      <a:pt x="26" y="2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06" name="Group 413"/>
            <p:cNvGrpSpPr>
              <a:grpSpLocks/>
            </p:cNvGrpSpPr>
            <p:nvPr/>
          </p:nvGrpSpPr>
          <p:grpSpPr bwMode="auto">
            <a:xfrm>
              <a:off x="13470" y="4820"/>
              <a:ext cx="28" cy="10"/>
              <a:chOff x="13470" y="4820"/>
              <a:chExt cx="28" cy="10"/>
            </a:xfrm>
          </p:grpSpPr>
          <p:sp>
            <p:nvSpPr>
              <p:cNvPr id="370" name="Freeform 414"/>
              <p:cNvSpPr>
                <a:spLocks/>
              </p:cNvSpPr>
              <p:nvPr/>
            </p:nvSpPr>
            <p:spPr bwMode="auto">
              <a:xfrm>
                <a:off x="13470" y="4820"/>
                <a:ext cx="28" cy="10"/>
              </a:xfrm>
              <a:custGeom>
                <a:avLst/>
                <a:gdLst>
                  <a:gd name="T0" fmla="+- 0 13498 13470"/>
                  <a:gd name="T1" fmla="*/ T0 w 28"/>
                  <a:gd name="T2" fmla="+- 0 4820 4820"/>
                  <a:gd name="T3" fmla="*/ 4820 h 10"/>
                  <a:gd name="T4" fmla="+- 0 13496 13470"/>
                  <a:gd name="T5" fmla="*/ T4 w 28"/>
                  <a:gd name="T6" fmla="+- 0 4820 4820"/>
                  <a:gd name="T7" fmla="*/ 4820 h 10"/>
                  <a:gd name="T8" fmla="+- 0 13484 13470"/>
                  <a:gd name="T9" fmla="*/ T8 w 28"/>
                  <a:gd name="T10" fmla="+- 0 4824 4820"/>
                  <a:gd name="T11" fmla="*/ 4824 h 10"/>
                  <a:gd name="T12" fmla="+- 0 13470 13470"/>
                  <a:gd name="T13" fmla="*/ T12 w 28"/>
                  <a:gd name="T14" fmla="+- 0 4830 4820"/>
                  <a:gd name="T15" fmla="*/ 4830 h 10"/>
                  <a:gd name="T16" fmla="+- 0 13484 13470"/>
                  <a:gd name="T17" fmla="*/ T16 w 28"/>
                  <a:gd name="T18" fmla="+- 0 4826 4820"/>
                  <a:gd name="T19" fmla="*/ 4826 h 10"/>
                  <a:gd name="T20" fmla="+- 0 13498 13470"/>
                  <a:gd name="T21" fmla="*/ T20 w 28"/>
                  <a:gd name="T22" fmla="+- 0 4820 4820"/>
                  <a:gd name="T23" fmla="*/ 482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8" h="10">
                    <a:moveTo>
                      <a:pt x="28" y="0"/>
                    </a:moveTo>
                    <a:lnTo>
                      <a:pt x="26" y="0"/>
                    </a:lnTo>
                    <a:lnTo>
                      <a:pt x="14" y="4"/>
                    </a:lnTo>
                    <a:lnTo>
                      <a:pt x="0" y="10"/>
                    </a:lnTo>
                    <a:lnTo>
                      <a:pt x="14" y="6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07" name="Group 415"/>
            <p:cNvGrpSpPr>
              <a:grpSpLocks/>
            </p:cNvGrpSpPr>
            <p:nvPr/>
          </p:nvGrpSpPr>
          <p:grpSpPr bwMode="auto">
            <a:xfrm>
              <a:off x="13470" y="4820"/>
              <a:ext cx="28" cy="12"/>
              <a:chOff x="13470" y="4820"/>
              <a:chExt cx="28" cy="12"/>
            </a:xfrm>
          </p:grpSpPr>
          <p:sp>
            <p:nvSpPr>
              <p:cNvPr id="368" name="Freeform 416"/>
              <p:cNvSpPr>
                <a:spLocks/>
              </p:cNvSpPr>
              <p:nvPr/>
            </p:nvSpPr>
            <p:spPr bwMode="auto">
              <a:xfrm>
                <a:off x="13470" y="4820"/>
                <a:ext cx="28" cy="12"/>
              </a:xfrm>
              <a:custGeom>
                <a:avLst/>
                <a:gdLst>
                  <a:gd name="T0" fmla="+- 0 13484 13470"/>
                  <a:gd name="T1" fmla="*/ T0 w 28"/>
                  <a:gd name="T2" fmla="+- 0 4826 4820"/>
                  <a:gd name="T3" fmla="*/ 4826 h 12"/>
                  <a:gd name="T4" fmla="+- 0 13470 13470"/>
                  <a:gd name="T5" fmla="*/ T4 w 28"/>
                  <a:gd name="T6" fmla="+- 0 4830 4820"/>
                  <a:gd name="T7" fmla="*/ 4830 h 12"/>
                  <a:gd name="T8" fmla="+- 0 13470 13470"/>
                  <a:gd name="T9" fmla="*/ T8 w 28"/>
                  <a:gd name="T10" fmla="+- 0 4832 4820"/>
                  <a:gd name="T11" fmla="*/ 4832 h 12"/>
                  <a:gd name="T12" fmla="+- 0 13484 13470"/>
                  <a:gd name="T13" fmla="*/ T12 w 28"/>
                  <a:gd name="T14" fmla="+- 0 4826 4820"/>
                  <a:gd name="T15" fmla="*/ 4826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" h="12">
                    <a:moveTo>
                      <a:pt x="14" y="6"/>
                    </a:moveTo>
                    <a:lnTo>
                      <a:pt x="0" y="10"/>
                    </a:lnTo>
                    <a:lnTo>
                      <a:pt x="0" y="12"/>
                    </a:lnTo>
                    <a:lnTo>
                      <a:pt x="14" y="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9" name="Freeform 417"/>
              <p:cNvSpPr>
                <a:spLocks/>
              </p:cNvSpPr>
              <p:nvPr/>
            </p:nvSpPr>
            <p:spPr bwMode="auto">
              <a:xfrm>
                <a:off x="13470" y="4820"/>
                <a:ext cx="28" cy="12"/>
              </a:xfrm>
              <a:custGeom>
                <a:avLst/>
                <a:gdLst>
                  <a:gd name="T0" fmla="+- 0 13498 13470"/>
                  <a:gd name="T1" fmla="*/ T0 w 28"/>
                  <a:gd name="T2" fmla="+- 0 4820 4820"/>
                  <a:gd name="T3" fmla="*/ 4820 h 12"/>
                  <a:gd name="T4" fmla="+- 0 13484 13470"/>
                  <a:gd name="T5" fmla="*/ T4 w 28"/>
                  <a:gd name="T6" fmla="+- 0 4826 4820"/>
                  <a:gd name="T7" fmla="*/ 4826 h 12"/>
                  <a:gd name="T8" fmla="+- 0 13498 13470"/>
                  <a:gd name="T9" fmla="*/ T8 w 28"/>
                  <a:gd name="T10" fmla="+- 0 4822 4820"/>
                  <a:gd name="T11" fmla="*/ 4822 h 12"/>
                  <a:gd name="T12" fmla="+- 0 13498 13470"/>
                  <a:gd name="T13" fmla="*/ T12 w 28"/>
                  <a:gd name="T14" fmla="+- 0 4820 4820"/>
                  <a:gd name="T15" fmla="*/ 4820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lnTo>
                      <a:pt x="14" y="6"/>
                    </a:lnTo>
                    <a:lnTo>
                      <a:pt x="28" y="2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08" name="Group 418"/>
            <p:cNvGrpSpPr>
              <a:grpSpLocks/>
            </p:cNvGrpSpPr>
            <p:nvPr/>
          </p:nvGrpSpPr>
          <p:grpSpPr bwMode="auto">
            <a:xfrm>
              <a:off x="13470" y="4822"/>
              <a:ext cx="28" cy="10"/>
              <a:chOff x="13470" y="4822"/>
              <a:chExt cx="28" cy="10"/>
            </a:xfrm>
          </p:grpSpPr>
          <p:sp>
            <p:nvSpPr>
              <p:cNvPr id="367" name="Freeform 419"/>
              <p:cNvSpPr>
                <a:spLocks/>
              </p:cNvSpPr>
              <p:nvPr/>
            </p:nvSpPr>
            <p:spPr bwMode="auto">
              <a:xfrm>
                <a:off x="13470" y="4822"/>
                <a:ext cx="28" cy="10"/>
              </a:xfrm>
              <a:custGeom>
                <a:avLst/>
                <a:gdLst>
                  <a:gd name="T0" fmla="+- 0 13498 13470"/>
                  <a:gd name="T1" fmla="*/ T0 w 28"/>
                  <a:gd name="T2" fmla="+- 0 4822 4822"/>
                  <a:gd name="T3" fmla="*/ 4822 h 10"/>
                  <a:gd name="T4" fmla="+- 0 13484 13470"/>
                  <a:gd name="T5" fmla="*/ T4 w 28"/>
                  <a:gd name="T6" fmla="+- 0 4826 4822"/>
                  <a:gd name="T7" fmla="*/ 4826 h 10"/>
                  <a:gd name="T8" fmla="+- 0 13470 13470"/>
                  <a:gd name="T9" fmla="*/ T8 w 28"/>
                  <a:gd name="T10" fmla="+- 0 4832 4822"/>
                  <a:gd name="T11" fmla="*/ 4832 h 10"/>
                  <a:gd name="T12" fmla="+- 0 13472 13470"/>
                  <a:gd name="T13" fmla="*/ T12 w 28"/>
                  <a:gd name="T14" fmla="+- 0 4832 4822"/>
                  <a:gd name="T15" fmla="*/ 4832 h 10"/>
                  <a:gd name="T16" fmla="+- 0 13484 13470"/>
                  <a:gd name="T17" fmla="*/ T16 w 28"/>
                  <a:gd name="T18" fmla="+- 0 4828 4822"/>
                  <a:gd name="T19" fmla="*/ 4828 h 10"/>
                  <a:gd name="T20" fmla="+- 0 13498 13470"/>
                  <a:gd name="T21" fmla="*/ T20 w 28"/>
                  <a:gd name="T22" fmla="+- 0 4822 4822"/>
                  <a:gd name="T23" fmla="*/ 482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8" h="10">
                    <a:moveTo>
                      <a:pt x="28" y="0"/>
                    </a:moveTo>
                    <a:lnTo>
                      <a:pt x="14" y="4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14" y="6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09" name="Group 420"/>
            <p:cNvGrpSpPr>
              <a:grpSpLocks/>
            </p:cNvGrpSpPr>
            <p:nvPr/>
          </p:nvGrpSpPr>
          <p:grpSpPr bwMode="auto">
            <a:xfrm>
              <a:off x="13472" y="4822"/>
              <a:ext cx="28" cy="14"/>
              <a:chOff x="13472" y="4822"/>
              <a:chExt cx="28" cy="14"/>
            </a:xfrm>
          </p:grpSpPr>
          <p:sp>
            <p:nvSpPr>
              <p:cNvPr id="366" name="Freeform 421"/>
              <p:cNvSpPr>
                <a:spLocks/>
              </p:cNvSpPr>
              <p:nvPr/>
            </p:nvSpPr>
            <p:spPr bwMode="auto">
              <a:xfrm>
                <a:off x="13472" y="4822"/>
                <a:ext cx="28" cy="14"/>
              </a:xfrm>
              <a:custGeom>
                <a:avLst/>
                <a:gdLst>
                  <a:gd name="T0" fmla="+- 0 13498 13472"/>
                  <a:gd name="T1" fmla="*/ T0 w 28"/>
                  <a:gd name="T2" fmla="+- 0 4822 4822"/>
                  <a:gd name="T3" fmla="*/ 4822 h 14"/>
                  <a:gd name="T4" fmla="+- 0 13484 13472"/>
                  <a:gd name="T5" fmla="*/ T4 w 28"/>
                  <a:gd name="T6" fmla="+- 0 4828 4822"/>
                  <a:gd name="T7" fmla="*/ 4828 h 14"/>
                  <a:gd name="T8" fmla="+- 0 13472 13472"/>
                  <a:gd name="T9" fmla="*/ T8 w 28"/>
                  <a:gd name="T10" fmla="+- 0 4832 4822"/>
                  <a:gd name="T11" fmla="*/ 4832 h 14"/>
                  <a:gd name="T12" fmla="+- 0 13472 13472"/>
                  <a:gd name="T13" fmla="*/ T12 w 28"/>
                  <a:gd name="T14" fmla="+- 0 4836 4822"/>
                  <a:gd name="T15" fmla="*/ 4836 h 14"/>
                  <a:gd name="T16" fmla="+- 0 13486 13472"/>
                  <a:gd name="T17" fmla="*/ T16 w 28"/>
                  <a:gd name="T18" fmla="+- 0 4830 4822"/>
                  <a:gd name="T19" fmla="*/ 4830 h 14"/>
                  <a:gd name="T20" fmla="+- 0 13500 13472"/>
                  <a:gd name="T21" fmla="*/ T20 w 28"/>
                  <a:gd name="T22" fmla="+- 0 4826 4822"/>
                  <a:gd name="T23" fmla="*/ 4826 h 14"/>
                  <a:gd name="T24" fmla="+- 0 13498 13472"/>
                  <a:gd name="T25" fmla="*/ T24 w 28"/>
                  <a:gd name="T26" fmla="+- 0 4824 4822"/>
                  <a:gd name="T27" fmla="*/ 4824 h 14"/>
                  <a:gd name="T28" fmla="+- 0 13498 13472"/>
                  <a:gd name="T29" fmla="*/ T28 w 28"/>
                  <a:gd name="T30" fmla="+- 0 4822 4822"/>
                  <a:gd name="T31" fmla="*/ 4822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28" h="14">
                    <a:moveTo>
                      <a:pt x="26" y="0"/>
                    </a:moveTo>
                    <a:lnTo>
                      <a:pt x="1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14" y="8"/>
                    </a:lnTo>
                    <a:lnTo>
                      <a:pt x="28" y="4"/>
                    </a:lnTo>
                    <a:lnTo>
                      <a:pt x="26" y="2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10" name="Group 422"/>
            <p:cNvGrpSpPr>
              <a:grpSpLocks/>
            </p:cNvGrpSpPr>
            <p:nvPr/>
          </p:nvGrpSpPr>
          <p:grpSpPr bwMode="auto">
            <a:xfrm>
              <a:off x="13472" y="4826"/>
              <a:ext cx="28" cy="12"/>
              <a:chOff x="13472" y="4826"/>
              <a:chExt cx="28" cy="12"/>
            </a:xfrm>
          </p:grpSpPr>
          <p:sp>
            <p:nvSpPr>
              <p:cNvPr id="365" name="Freeform 423"/>
              <p:cNvSpPr>
                <a:spLocks/>
              </p:cNvSpPr>
              <p:nvPr/>
            </p:nvSpPr>
            <p:spPr bwMode="auto">
              <a:xfrm>
                <a:off x="13472" y="4826"/>
                <a:ext cx="28" cy="12"/>
              </a:xfrm>
              <a:custGeom>
                <a:avLst/>
                <a:gdLst>
                  <a:gd name="T0" fmla="+- 0 13500 13472"/>
                  <a:gd name="T1" fmla="*/ T0 w 28"/>
                  <a:gd name="T2" fmla="+- 0 4826 4826"/>
                  <a:gd name="T3" fmla="*/ 4826 h 12"/>
                  <a:gd name="T4" fmla="+- 0 13486 13472"/>
                  <a:gd name="T5" fmla="*/ T4 w 28"/>
                  <a:gd name="T6" fmla="+- 0 4830 4826"/>
                  <a:gd name="T7" fmla="*/ 4830 h 12"/>
                  <a:gd name="T8" fmla="+- 0 13472 13472"/>
                  <a:gd name="T9" fmla="*/ T8 w 28"/>
                  <a:gd name="T10" fmla="+- 0 4836 4826"/>
                  <a:gd name="T11" fmla="*/ 4836 h 12"/>
                  <a:gd name="T12" fmla="+- 0 13474 13472"/>
                  <a:gd name="T13" fmla="*/ T12 w 28"/>
                  <a:gd name="T14" fmla="+- 0 4836 4826"/>
                  <a:gd name="T15" fmla="*/ 4836 h 12"/>
                  <a:gd name="T16" fmla="+- 0 13474 13472"/>
                  <a:gd name="T17" fmla="*/ T16 w 28"/>
                  <a:gd name="T18" fmla="+- 0 4838 4826"/>
                  <a:gd name="T19" fmla="*/ 4838 h 12"/>
                  <a:gd name="T20" fmla="+- 0 13488 13472"/>
                  <a:gd name="T21" fmla="*/ T20 w 28"/>
                  <a:gd name="T22" fmla="+- 0 4834 4826"/>
                  <a:gd name="T23" fmla="*/ 4834 h 12"/>
                  <a:gd name="T24" fmla="+- 0 13500 13472"/>
                  <a:gd name="T25" fmla="*/ T24 w 28"/>
                  <a:gd name="T26" fmla="+- 0 4828 4826"/>
                  <a:gd name="T27" fmla="*/ 4828 h 12"/>
                  <a:gd name="T28" fmla="+- 0 13500 13472"/>
                  <a:gd name="T29" fmla="*/ T28 w 28"/>
                  <a:gd name="T30" fmla="+- 0 4826 4826"/>
                  <a:gd name="T31" fmla="*/ 4826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lnTo>
                      <a:pt x="14" y="4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16" y="8"/>
                    </a:lnTo>
                    <a:lnTo>
                      <a:pt x="28" y="2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11" name="Group 424"/>
            <p:cNvGrpSpPr>
              <a:grpSpLocks/>
            </p:cNvGrpSpPr>
            <p:nvPr/>
          </p:nvGrpSpPr>
          <p:grpSpPr bwMode="auto">
            <a:xfrm>
              <a:off x="13474" y="4828"/>
              <a:ext cx="30" cy="20"/>
              <a:chOff x="13474" y="4828"/>
              <a:chExt cx="30" cy="20"/>
            </a:xfrm>
          </p:grpSpPr>
          <p:sp>
            <p:nvSpPr>
              <p:cNvPr id="364" name="Freeform 425"/>
              <p:cNvSpPr>
                <a:spLocks/>
              </p:cNvSpPr>
              <p:nvPr/>
            </p:nvSpPr>
            <p:spPr bwMode="auto">
              <a:xfrm>
                <a:off x="13474" y="4828"/>
                <a:ext cx="30" cy="20"/>
              </a:xfrm>
              <a:custGeom>
                <a:avLst/>
                <a:gdLst>
                  <a:gd name="T0" fmla="+- 0 13500 13474"/>
                  <a:gd name="T1" fmla="*/ T0 w 30"/>
                  <a:gd name="T2" fmla="+- 0 4828 4828"/>
                  <a:gd name="T3" fmla="*/ 4828 h 20"/>
                  <a:gd name="T4" fmla="+- 0 13488 13474"/>
                  <a:gd name="T5" fmla="*/ T4 w 30"/>
                  <a:gd name="T6" fmla="+- 0 4834 4828"/>
                  <a:gd name="T7" fmla="*/ 4834 h 20"/>
                  <a:gd name="T8" fmla="+- 0 13474 13474"/>
                  <a:gd name="T9" fmla="*/ T8 w 30"/>
                  <a:gd name="T10" fmla="+- 0 4838 4828"/>
                  <a:gd name="T11" fmla="*/ 4838 h 20"/>
                  <a:gd name="T12" fmla="+- 0 13476 13474"/>
                  <a:gd name="T13" fmla="*/ T12 w 30"/>
                  <a:gd name="T14" fmla="+- 0 4842 4828"/>
                  <a:gd name="T15" fmla="*/ 4842 h 20"/>
                  <a:gd name="T16" fmla="+- 0 13476 13474"/>
                  <a:gd name="T17" fmla="*/ T16 w 30"/>
                  <a:gd name="T18" fmla="+- 0 4844 4828"/>
                  <a:gd name="T19" fmla="*/ 4844 h 20"/>
                  <a:gd name="T20" fmla="+- 0 13478 13474"/>
                  <a:gd name="T21" fmla="*/ T20 w 30"/>
                  <a:gd name="T22" fmla="+- 0 4848 4828"/>
                  <a:gd name="T23" fmla="*/ 4848 h 20"/>
                  <a:gd name="T24" fmla="+- 0 13492 13474"/>
                  <a:gd name="T25" fmla="*/ T24 w 30"/>
                  <a:gd name="T26" fmla="+- 0 4844 4828"/>
                  <a:gd name="T27" fmla="*/ 4844 h 20"/>
                  <a:gd name="T28" fmla="+- 0 13504 13474"/>
                  <a:gd name="T29" fmla="*/ T28 w 30"/>
                  <a:gd name="T30" fmla="+- 0 4838 4828"/>
                  <a:gd name="T31" fmla="*/ 4838 h 20"/>
                  <a:gd name="T32" fmla="+- 0 13502 13474"/>
                  <a:gd name="T33" fmla="*/ T32 w 30"/>
                  <a:gd name="T34" fmla="+- 0 4834 4828"/>
                  <a:gd name="T35" fmla="*/ 4834 h 20"/>
                  <a:gd name="T36" fmla="+- 0 13502 13474"/>
                  <a:gd name="T37" fmla="*/ T36 w 30"/>
                  <a:gd name="T38" fmla="+- 0 4830 4828"/>
                  <a:gd name="T39" fmla="*/ 4830 h 20"/>
                  <a:gd name="T40" fmla="+- 0 13500 13474"/>
                  <a:gd name="T41" fmla="*/ T40 w 30"/>
                  <a:gd name="T42" fmla="+- 0 4828 4828"/>
                  <a:gd name="T43" fmla="*/ 4828 h 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30" h="20">
                    <a:moveTo>
                      <a:pt x="26" y="0"/>
                    </a:moveTo>
                    <a:lnTo>
                      <a:pt x="14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18" y="16"/>
                    </a:lnTo>
                    <a:lnTo>
                      <a:pt x="30" y="10"/>
                    </a:lnTo>
                    <a:lnTo>
                      <a:pt x="28" y="6"/>
                    </a:lnTo>
                    <a:lnTo>
                      <a:pt x="28" y="2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12" name="Group 426"/>
            <p:cNvGrpSpPr>
              <a:grpSpLocks/>
            </p:cNvGrpSpPr>
            <p:nvPr/>
          </p:nvGrpSpPr>
          <p:grpSpPr bwMode="auto">
            <a:xfrm>
              <a:off x="13478" y="4838"/>
              <a:ext cx="32" cy="24"/>
              <a:chOff x="13478" y="4838"/>
              <a:chExt cx="32" cy="24"/>
            </a:xfrm>
          </p:grpSpPr>
          <p:sp>
            <p:nvSpPr>
              <p:cNvPr id="363" name="Freeform 427"/>
              <p:cNvSpPr>
                <a:spLocks/>
              </p:cNvSpPr>
              <p:nvPr/>
            </p:nvSpPr>
            <p:spPr bwMode="auto">
              <a:xfrm>
                <a:off x="13478" y="4838"/>
                <a:ext cx="32" cy="24"/>
              </a:xfrm>
              <a:custGeom>
                <a:avLst/>
                <a:gdLst>
                  <a:gd name="T0" fmla="+- 0 13504 13478"/>
                  <a:gd name="T1" fmla="*/ T0 w 32"/>
                  <a:gd name="T2" fmla="+- 0 4838 4838"/>
                  <a:gd name="T3" fmla="*/ 4838 h 24"/>
                  <a:gd name="T4" fmla="+- 0 13492 13478"/>
                  <a:gd name="T5" fmla="*/ T4 w 32"/>
                  <a:gd name="T6" fmla="+- 0 4844 4838"/>
                  <a:gd name="T7" fmla="*/ 4844 h 24"/>
                  <a:gd name="T8" fmla="+- 0 13478 13478"/>
                  <a:gd name="T9" fmla="*/ T8 w 32"/>
                  <a:gd name="T10" fmla="+- 0 4848 4838"/>
                  <a:gd name="T11" fmla="*/ 4848 h 24"/>
                  <a:gd name="T12" fmla="+- 0 13482 13478"/>
                  <a:gd name="T13" fmla="*/ T12 w 32"/>
                  <a:gd name="T14" fmla="+- 0 4856 4838"/>
                  <a:gd name="T15" fmla="*/ 4856 h 24"/>
                  <a:gd name="T16" fmla="+- 0 13484 13478"/>
                  <a:gd name="T17" fmla="*/ T16 w 32"/>
                  <a:gd name="T18" fmla="+- 0 4862 4838"/>
                  <a:gd name="T19" fmla="*/ 4862 h 24"/>
                  <a:gd name="T20" fmla="+- 0 13496 13478"/>
                  <a:gd name="T21" fmla="*/ T20 w 32"/>
                  <a:gd name="T22" fmla="+- 0 4856 4838"/>
                  <a:gd name="T23" fmla="*/ 4856 h 24"/>
                  <a:gd name="T24" fmla="+- 0 13510 13478"/>
                  <a:gd name="T25" fmla="*/ T24 w 32"/>
                  <a:gd name="T26" fmla="+- 0 4850 4838"/>
                  <a:gd name="T27" fmla="*/ 4850 h 24"/>
                  <a:gd name="T28" fmla="+- 0 13504 13478"/>
                  <a:gd name="T29" fmla="*/ T28 w 32"/>
                  <a:gd name="T30" fmla="+- 0 4838 4838"/>
                  <a:gd name="T31" fmla="*/ 483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32" h="24">
                    <a:moveTo>
                      <a:pt x="26" y="0"/>
                    </a:moveTo>
                    <a:lnTo>
                      <a:pt x="14" y="6"/>
                    </a:lnTo>
                    <a:lnTo>
                      <a:pt x="0" y="10"/>
                    </a:lnTo>
                    <a:lnTo>
                      <a:pt x="4" y="18"/>
                    </a:lnTo>
                    <a:lnTo>
                      <a:pt x="6" y="24"/>
                    </a:lnTo>
                    <a:lnTo>
                      <a:pt x="18" y="18"/>
                    </a:lnTo>
                    <a:lnTo>
                      <a:pt x="32" y="12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13" name="Group 428"/>
            <p:cNvGrpSpPr>
              <a:grpSpLocks/>
            </p:cNvGrpSpPr>
            <p:nvPr/>
          </p:nvGrpSpPr>
          <p:grpSpPr bwMode="auto">
            <a:xfrm>
              <a:off x="13491" y="4850"/>
              <a:ext cx="46" cy="82"/>
              <a:chOff x="13491" y="4850"/>
              <a:chExt cx="46" cy="82"/>
            </a:xfrm>
          </p:grpSpPr>
          <p:sp>
            <p:nvSpPr>
              <p:cNvPr id="362" name="Freeform 429"/>
              <p:cNvSpPr>
                <a:spLocks/>
              </p:cNvSpPr>
              <p:nvPr/>
            </p:nvSpPr>
            <p:spPr bwMode="auto">
              <a:xfrm>
                <a:off x="13491" y="4850"/>
                <a:ext cx="46" cy="82"/>
              </a:xfrm>
              <a:custGeom>
                <a:avLst/>
                <a:gdLst>
                  <a:gd name="T0" fmla="+- 0 13510 13491"/>
                  <a:gd name="T1" fmla="*/ T0 w 46"/>
                  <a:gd name="T2" fmla="+- 0 4850 4850"/>
                  <a:gd name="T3" fmla="*/ 4850 h 82"/>
                  <a:gd name="T4" fmla="+- 0 13496 13491"/>
                  <a:gd name="T5" fmla="*/ T4 w 46"/>
                  <a:gd name="T6" fmla="+- 0 4856 4850"/>
                  <a:gd name="T7" fmla="*/ 4856 h 82"/>
                  <a:gd name="T8" fmla="+- 0 13491 13491"/>
                  <a:gd name="T9" fmla="*/ T8 w 46"/>
                  <a:gd name="T10" fmla="+- 0 4877 4850"/>
                  <a:gd name="T11" fmla="*/ 4877 h 82"/>
                  <a:gd name="T12" fmla="+- 0 13500 13491"/>
                  <a:gd name="T13" fmla="*/ T12 w 46"/>
                  <a:gd name="T14" fmla="+- 0 4894 4850"/>
                  <a:gd name="T15" fmla="*/ 4894 h 82"/>
                  <a:gd name="T16" fmla="+- 0 13510 13491"/>
                  <a:gd name="T17" fmla="*/ T16 w 46"/>
                  <a:gd name="T18" fmla="+- 0 4913 4850"/>
                  <a:gd name="T19" fmla="*/ 4913 h 82"/>
                  <a:gd name="T20" fmla="+- 0 13522 13491"/>
                  <a:gd name="T21" fmla="*/ T20 w 46"/>
                  <a:gd name="T22" fmla="+- 0 4932 4850"/>
                  <a:gd name="T23" fmla="*/ 4932 h 82"/>
                  <a:gd name="T24" fmla="+- 0 13534 13491"/>
                  <a:gd name="T25" fmla="*/ T24 w 46"/>
                  <a:gd name="T26" fmla="+- 0 4924 4850"/>
                  <a:gd name="T27" fmla="*/ 4924 h 82"/>
                  <a:gd name="T28" fmla="+- 0 13537 13491"/>
                  <a:gd name="T29" fmla="*/ T28 w 46"/>
                  <a:gd name="T30" fmla="+- 0 4902 4850"/>
                  <a:gd name="T31" fmla="*/ 4902 h 82"/>
                  <a:gd name="T32" fmla="+- 0 13526 13491"/>
                  <a:gd name="T33" fmla="*/ T32 w 46"/>
                  <a:gd name="T34" fmla="+- 0 4883 4850"/>
                  <a:gd name="T35" fmla="*/ 4883 h 82"/>
                  <a:gd name="T36" fmla="+- 0 13517 13491"/>
                  <a:gd name="T37" fmla="*/ T36 w 46"/>
                  <a:gd name="T38" fmla="+- 0 4866 4850"/>
                  <a:gd name="T39" fmla="*/ 4866 h 82"/>
                  <a:gd name="T40" fmla="+- 0 13510 13491"/>
                  <a:gd name="T41" fmla="*/ T40 w 46"/>
                  <a:gd name="T42" fmla="+- 0 4850 4850"/>
                  <a:gd name="T43" fmla="*/ 4850 h 8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46" h="82">
                    <a:moveTo>
                      <a:pt x="19" y="0"/>
                    </a:moveTo>
                    <a:lnTo>
                      <a:pt x="5" y="6"/>
                    </a:lnTo>
                    <a:lnTo>
                      <a:pt x="0" y="27"/>
                    </a:lnTo>
                    <a:lnTo>
                      <a:pt x="9" y="44"/>
                    </a:lnTo>
                    <a:lnTo>
                      <a:pt x="19" y="63"/>
                    </a:lnTo>
                    <a:lnTo>
                      <a:pt x="31" y="82"/>
                    </a:lnTo>
                    <a:lnTo>
                      <a:pt x="43" y="74"/>
                    </a:lnTo>
                    <a:lnTo>
                      <a:pt x="46" y="52"/>
                    </a:lnTo>
                    <a:lnTo>
                      <a:pt x="35" y="33"/>
                    </a:lnTo>
                    <a:lnTo>
                      <a:pt x="26" y="16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14" name="Group 430"/>
            <p:cNvGrpSpPr>
              <a:grpSpLocks/>
            </p:cNvGrpSpPr>
            <p:nvPr/>
          </p:nvGrpSpPr>
          <p:grpSpPr bwMode="auto">
            <a:xfrm>
              <a:off x="13531" y="4916"/>
              <a:ext cx="68" cy="86"/>
              <a:chOff x="13531" y="4916"/>
              <a:chExt cx="68" cy="86"/>
            </a:xfrm>
          </p:grpSpPr>
          <p:sp>
            <p:nvSpPr>
              <p:cNvPr id="361" name="Freeform 431"/>
              <p:cNvSpPr>
                <a:spLocks/>
              </p:cNvSpPr>
              <p:nvPr/>
            </p:nvSpPr>
            <p:spPr bwMode="auto">
              <a:xfrm>
                <a:off x="13531" y="4916"/>
                <a:ext cx="68" cy="86"/>
              </a:xfrm>
              <a:custGeom>
                <a:avLst/>
                <a:gdLst>
                  <a:gd name="T0" fmla="+- 0 13546 13531"/>
                  <a:gd name="T1" fmla="*/ T0 w 68"/>
                  <a:gd name="T2" fmla="+- 0 4916 4916"/>
                  <a:gd name="T3" fmla="*/ 4916 h 86"/>
                  <a:gd name="T4" fmla="+- 0 13534 13531"/>
                  <a:gd name="T5" fmla="*/ T4 w 68"/>
                  <a:gd name="T6" fmla="+- 0 4924 4916"/>
                  <a:gd name="T7" fmla="*/ 4924 h 86"/>
                  <a:gd name="T8" fmla="+- 0 13531 13531"/>
                  <a:gd name="T9" fmla="*/ T8 w 68"/>
                  <a:gd name="T10" fmla="+- 0 4944 4916"/>
                  <a:gd name="T11" fmla="*/ 4944 h 86"/>
                  <a:gd name="T12" fmla="+- 0 13543 13531"/>
                  <a:gd name="T13" fmla="*/ T12 w 68"/>
                  <a:gd name="T14" fmla="+- 0 4960 4916"/>
                  <a:gd name="T15" fmla="*/ 4960 h 86"/>
                  <a:gd name="T16" fmla="+- 0 13556 13531"/>
                  <a:gd name="T17" fmla="*/ T16 w 68"/>
                  <a:gd name="T18" fmla="+- 0 4976 4916"/>
                  <a:gd name="T19" fmla="*/ 4976 h 86"/>
                  <a:gd name="T20" fmla="+- 0 13570 13531"/>
                  <a:gd name="T21" fmla="*/ T20 w 68"/>
                  <a:gd name="T22" fmla="+- 0 4990 4916"/>
                  <a:gd name="T23" fmla="*/ 4990 h 86"/>
                  <a:gd name="T24" fmla="+- 0 13586 13531"/>
                  <a:gd name="T25" fmla="*/ T24 w 68"/>
                  <a:gd name="T26" fmla="+- 0 5002 4916"/>
                  <a:gd name="T27" fmla="*/ 5002 h 86"/>
                  <a:gd name="T28" fmla="+- 0 13594 13531"/>
                  <a:gd name="T29" fmla="*/ T28 w 68"/>
                  <a:gd name="T30" fmla="+- 0 4992 4916"/>
                  <a:gd name="T31" fmla="*/ 4992 h 86"/>
                  <a:gd name="T32" fmla="+- 0 13599 13531"/>
                  <a:gd name="T33" fmla="*/ T32 w 68"/>
                  <a:gd name="T34" fmla="+- 0 4976 4916"/>
                  <a:gd name="T35" fmla="*/ 4976 h 86"/>
                  <a:gd name="T36" fmla="+- 0 13584 13531"/>
                  <a:gd name="T37" fmla="*/ T36 w 68"/>
                  <a:gd name="T38" fmla="+- 0 4962 4916"/>
                  <a:gd name="T39" fmla="*/ 4962 h 86"/>
                  <a:gd name="T40" fmla="+- 0 13570 13531"/>
                  <a:gd name="T41" fmla="*/ T40 w 68"/>
                  <a:gd name="T42" fmla="+- 0 4948 4916"/>
                  <a:gd name="T43" fmla="*/ 4948 h 86"/>
                  <a:gd name="T44" fmla="+- 0 13557 13531"/>
                  <a:gd name="T45" fmla="*/ T44 w 68"/>
                  <a:gd name="T46" fmla="+- 0 4932 4916"/>
                  <a:gd name="T47" fmla="*/ 4932 h 86"/>
                  <a:gd name="T48" fmla="+- 0 13546 13531"/>
                  <a:gd name="T49" fmla="*/ T48 w 68"/>
                  <a:gd name="T50" fmla="+- 0 4916 4916"/>
                  <a:gd name="T51" fmla="*/ 4916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68" h="86">
                    <a:moveTo>
                      <a:pt x="15" y="0"/>
                    </a:moveTo>
                    <a:lnTo>
                      <a:pt x="3" y="8"/>
                    </a:lnTo>
                    <a:lnTo>
                      <a:pt x="0" y="28"/>
                    </a:lnTo>
                    <a:lnTo>
                      <a:pt x="12" y="44"/>
                    </a:lnTo>
                    <a:lnTo>
                      <a:pt x="25" y="60"/>
                    </a:lnTo>
                    <a:lnTo>
                      <a:pt x="39" y="74"/>
                    </a:lnTo>
                    <a:lnTo>
                      <a:pt x="55" y="86"/>
                    </a:lnTo>
                    <a:lnTo>
                      <a:pt x="63" y="76"/>
                    </a:lnTo>
                    <a:lnTo>
                      <a:pt x="68" y="60"/>
                    </a:lnTo>
                    <a:lnTo>
                      <a:pt x="53" y="46"/>
                    </a:lnTo>
                    <a:lnTo>
                      <a:pt x="39" y="32"/>
                    </a:lnTo>
                    <a:lnTo>
                      <a:pt x="26" y="16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15" name="Group 432"/>
            <p:cNvGrpSpPr>
              <a:grpSpLocks/>
            </p:cNvGrpSpPr>
            <p:nvPr/>
          </p:nvGrpSpPr>
          <p:grpSpPr bwMode="auto">
            <a:xfrm>
              <a:off x="13593" y="4980"/>
              <a:ext cx="45" cy="46"/>
              <a:chOff x="13593" y="4980"/>
              <a:chExt cx="45" cy="46"/>
            </a:xfrm>
          </p:grpSpPr>
          <p:sp>
            <p:nvSpPr>
              <p:cNvPr id="360" name="Freeform 433"/>
              <p:cNvSpPr>
                <a:spLocks/>
              </p:cNvSpPr>
              <p:nvPr/>
            </p:nvSpPr>
            <p:spPr bwMode="auto">
              <a:xfrm>
                <a:off x="13593" y="4980"/>
                <a:ext cx="45" cy="46"/>
              </a:xfrm>
              <a:custGeom>
                <a:avLst/>
                <a:gdLst>
                  <a:gd name="T0" fmla="+- 0 13604 13593"/>
                  <a:gd name="T1" fmla="*/ T0 w 45"/>
                  <a:gd name="T2" fmla="+- 0 4980 4980"/>
                  <a:gd name="T3" fmla="*/ 4980 h 46"/>
                  <a:gd name="T4" fmla="+- 0 13594 13593"/>
                  <a:gd name="T5" fmla="*/ T4 w 45"/>
                  <a:gd name="T6" fmla="+- 0 4992 4980"/>
                  <a:gd name="T7" fmla="*/ 4992 h 46"/>
                  <a:gd name="T8" fmla="+- 0 13593 13593"/>
                  <a:gd name="T9" fmla="*/ T8 w 45"/>
                  <a:gd name="T10" fmla="+- 0 5007 4980"/>
                  <a:gd name="T11" fmla="*/ 5007 h 46"/>
                  <a:gd name="T12" fmla="+- 0 13610 13593"/>
                  <a:gd name="T13" fmla="*/ T12 w 45"/>
                  <a:gd name="T14" fmla="+- 0 5018 4980"/>
                  <a:gd name="T15" fmla="*/ 5018 h 46"/>
                  <a:gd name="T16" fmla="+- 0 13628 13593"/>
                  <a:gd name="T17" fmla="*/ T16 w 45"/>
                  <a:gd name="T18" fmla="+- 0 5026 4980"/>
                  <a:gd name="T19" fmla="*/ 5026 h 46"/>
                  <a:gd name="T20" fmla="+- 0 13632 13593"/>
                  <a:gd name="T21" fmla="*/ T20 w 45"/>
                  <a:gd name="T22" fmla="+- 0 5014 4980"/>
                  <a:gd name="T23" fmla="*/ 5014 h 46"/>
                  <a:gd name="T24" fmla="+- 0 13638 13593"/>
                  <a:gd name="T25" fmla="*/ T24 w 45"/>
                  <a:gd name="T26" fmla="+- 0 5000 4980"/>
                  <a:gd name="T27" fmla="*/ 5000 h 46"/>
                  <a:gd name="T28" fmla="+- 0 13626 13593"/>
                  <a:gd name="T29" fmla="*/ T28 w 45"/>
                  <a:gd name="T30" fmla="+- 0 4996 4980"/>
                  <a:gd name="T31" fmla="*/ 4996 h 46"/>
                  <a:gd name="T32" fmla="+- 0 13614 13593"/>
                  <a:gd name="T33" fmla="*/ T32 w 45"/>
                  <a:gd name="T34" fmla="+- 0 4988 4980"/>
                  <a:gd name="T35" fmla="*/ 4988 h 46"/>
                  <a:gd name="T36" fmla="+- 0 13604 13593"/>
                  <a:gd name="T37" fmla="*/ T36 w 45"/>
                  <a:gd name="T38" fmla="+- 0 4980 4980"/>
                  <a:gd name="T39" fmla="*/ 4980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45" h="46">
                    <a:moveTo>
                      <a:pt x="11" y="0"/>
                    </a:moveTo>
                    <a:lnTo>
                      <a:pt x="1" y="12"/>
                    </a:lnTo>
                    <a:lnTo>
                      <a:pt x="0" y="27"/>
                    </a:lnTo>
                    <a:lnTo>
                      <a:pt x="17" y="38"/>
                    </a:lnTo>
                    <a:lnTo>
                      <a:pt x="35" y="46"/>
                    </a:lnTo>
                    <a:lnTo>
                      <a:pt x="39" y="34"/>
                    </a:lnTo>
                    <a:lnTo>
                      <a:pt x="45" y="20"/>
                    </a:lnTo>
                    <a:lnTo>
                      <a:pt x="33" y="16"/>
                    </a:lnTo>
                    <a:lnTo>
                      <a:pt x="21" y="8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16" name="Group 434"/>
            <p:cNvGrpSpPr>
              <a:grpSpLocks/>
            </p:cNvGrpSpPr>
            <p:nvPr/>
          </p:nvGrpSpPr>
          <p:grpSpPr bwMode="auto">
            <a:xfrm>
              <a:off x="13632" y="5000"/>
              <a:ext cx="44" cy="36"/>
              <a:chOff x="13632" y="5000"/>
              <a:chExt cx="44" cy="36"/>
            </a:xfrm>
          </p:grpSpPr>
          <p:sp>
            <p:nvSpPr>
              <p:cNvPr id="359" name="Freeform 435"/>
              <p:cNvSpPr>
                <a:spLocks/>
              </p:cNvSpPr>
              <p:nvPr/>
            </p:nvSpPr>
            <p:spPr bwMode="auto">
              <a:xfrm>
                <a:off x="13632" y="5000"/>
                <a:ext cx="44" cy="36"/>
              </a:xfrm>
              <a:custGeom>
                <a:avLst/>
                <a:gdLst>
                  <a:gd name="T0" fmla="+- 0 13638 13632"/>
                  <a:gd name="T1" fmla="*/ T0 w 44"/>
                  <a:gd name="T2" fmla="+- 0 5000 5000"/>
                  <a:gd name="T3" fmla="*/ 5000 h 36"/>
                  <a:gd name="T4" fmla="+- 0 13632 13632"/>
                  <a:gd name="T5" fmla="*/ T4 w 44"/>
                  <a:gd name="T6" fmla="+- 0 5014 5000"/>
                  <a:gd name="T7" fmla="*/ 5014 h 36"/>
                  <a:gd name="T8" fmla="+- 0 13637 13632"/>
                  <a:gd name="T9" fmla="*/ T8 w 44"/>
                  <a:gd name="T10" fmla="+- 0 5030 5000"/>
                  <a:gd name="T11" fmla="*/ 5030 h 36"/>
                  <a:gd name="T12" fmla="+- 0 13656 13632"/>
                  <a:gd name="T13" fmla="*/ T12 w 44"/>
                  <a:gd name="T14" fmla="+- 0 5035 5000"/>
                  <a:gd name="T15" fmla="*/ 5035 h 36"/>
                  <a:gd name="T16" fmla="+- 0 13676 13632"/>
                  <a:gd name="T17" fmla="*/ T16 w 44"/>
                  <a:gd name="T18" fmla="+- 0 5036 5000"/>
                  <a:gd name="T19" fmla="*/ 5036 h 36"/>
                  <a:gd name="T20" fmla="+- 0 13676 13632"/>
                  <a:gd name="T21" fmla="*/ T20 w 44"/>
                  <a:gd name="T22" fmla="+- 0 5008 5000"/>
                  <a:gd name="T23" fmla="*/ 5008 h 36"/>
                  <a:gd name="T24" fmla="+- 0 13662 13632"/>
                  <a:gd name="T25" fmla="*/ T24 w 44"/>
                  <a:gd name="T26" fmla="+- 0 5008 5000"/>
                  <a:gd name="T27" fmla="*/ 5008 h 36"/>
                  <a:gd name="T28" fmla="+- 0 13650 13632"/>
                  <a:gd name="T29" fmla="*/ T28 w 44"/>
                  <a:gd name="T30" fmla="+- 0 5006 5000"/>
                  <a:gd name="T31" fmla="*/ 5006 h 36"/>
                  <a:gd name="T32" fmla="+- 0 13638 13632"/>
                  <a:gd name="T33" fmla="*/ T32 w 44"/>
                  <a:gd name="T34" fmla="+- 0 5000 5000"/>
                  <a:gd name="T35" fmla="*/ 5000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44" h="36">
                    <a:moveTo>
                      <a:pt x="6" y="0"/>
                    </a:moveTo>
                    <a:lnTo>
                      <a:pt x="0" y="14"/>
                    </a:lnTo>
                    <a:lnTo>
                      <a:pt x="5" y="30"/>
                    </a:lnTo>
                    <a:lnTo>
                      <a:pt x="24" y="35"/>
                    </a:lnTo>
                    <a:lnTo>
                      <a:pt x="44" y="36"/>
                    </a:lnTo>
                    <a:lnTo>
                      <a:pt x="44" y="8"/>
                    </a:lnTo>
                    <a:lnTo>
                      <a:pt x="30" y="8"/>
                    </a:lnTo>
                    <a:lnTo>
                      <a:pt x="18" y="6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17" name="Group 436"/>
            <p:cNvGrpSpPr>
              <a:grpSpLocks/>
            </p:cNvGrpSpPr>
            <p:nvPr/>
          </p:nvGrpSpPr>
          <p:grpSpPr bwMode="auto">
            <a:xfrm>
              <a:off x="13676" y="5002"/>
              <a:ext cx="48" cy="34"/>
              <a:chOff x="13676" y="5002"/>
              <a:chExt cx="48" cy="34"/>
            </a:xfrm>
          </p:grpSpPr>
          <p:sp>
            <p:nvSpPr>
              <p:cNvPr id="358" name="Freeform 437"/>
              <p:cNvSpPr>
                <a:spLocks/>
              </p:cNvSpPr>
              <p:nvPr/>
            </p:nvSpPr>
            <p:spPr bwMode="auto">
              <a:xfrm>
                <a:off x="13676" y="5002"/>
                <a:ext cx="48" cy="34"/>
              </a:xfrm>
              <a:custGeom>
                <a:avLst/>
                <a:gdLst>
                  <a:gd name="T0" fmla="+- 0 13714 13676"/>
                  <a:gd name="T1" fmla="*/ T0 w 48"/>
                  <a:gd name="T2" fmla="+- 0 5002 5002"/>
                  <a:gd name="T3" fmla="*/ 5002 h 34"/>
                  <a:gd name="T4" fmla="+- 0 13700 13676"/>
                  <a:gd name="T5" fmla="*/ T4 w 48"/>
                  <a:gd name="T6" fmla="+- 0 5006 5002"/>
                  <a:gd name="T7" fmla="*/ 5006 h 34"/>
                  <a:gd name="T8" fmla="+- 0 13688 13676"/>
                  <a:gd name="T9" fmla="*/ T8 w 48"/>
                  <a:gd name="T10" fmla="+- 0 5008 5002"/>
                  <a:gd name="T11" fmla="*/ 5008 h 34"/>
                  <a:gd name="T12" fmla="+- 0 13676 13676"/>
                  <a:gd name="T13" fmla="*/ T12 w 48"/>
                  <a:gd name="T14" fmla="+- 0 5008 5002"/>
                  <a:gd name="T15" fmla="*/ 5008 h 34"/>
                  <a:gd name="T16" fmla="+- 0 13676 13676"/>
                  <a:gd name="T17" fmla="*/ T16 w 48"/>
                  <a:gd name="T18" fmla="+- 0 5022 5002"/>
                  <a:gd name="T19" fmla="*/ 5022 h 34"/>
                  <a:gd name="T20" fmla="+- 0 13685 13676"/>
                  <a:gd name="T21" fmla="*/ T20 w 48"/>
                  <a:gd name="T22" fmla="+- 0 5036 5002"/>
                  <a:gd name="T23" fmla="*/ 5036 h 34"/>
                  <a:gd name="T24" fmla="+- 0 13704 13676"/>
                  <a:gd name="T25" fmla="*/ T24 w 48"/>
                  <a:gd name="T26" fmla="+- 0 5034 5002"/>
                  <a:gd name="T27" fmla="*/ 5034 h 34"/>
                  <a:gd name="T28" fmla="+- 0 13724 13676"/>
                  <a:gd name="T29" fmla="*/ T28 w 48"/>
                  <a:gd name="T30" fmla="+- 0 5028 5002"/>
                  <a:gd name="T31" fmla="*/ 5028 h 34"/>
                  <a:gd name="T32" fmla="+- 0 13720 13676"/>
                  <a:gd name="T33" fmla="*/ T32 w 48"/>
                  <a:gd name="T34" fmla="+- 0 5014 5002"/>
                  <a:gd name="T35" fmla="*/ 5014 h 34"/>
                  <a:gd name="T36" fmla="+- 0 13714 13676"/>
                  <a:gd name="T37" fmla="*/ T36 w 48"/>
                  <a:gd name="T38" fmla="+- 0 5002 5002"/>
                  <a:gd name="T39" fmla="*/ 5002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48" h="34">
                    <a:moveTo>
                      <a:pt x="38" y="0"/>
                    </a:moveTo>
                    <a:lnTo>
                      <a:pt x="24" y="4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0" y="20"/>
                    </a:lnTo>
                    <a:lnTo>
                      <a:pt x="9" y="34"/>
                    </a:lnTo>
                    <a:lnTo>
                      <a:pt x="28" y="32"/>
                    </a:lnTo>
                    <a:lnTo>
                      <a:pt x="48" y="26"/>
                    </a:lnTo>
                    <a:lnTo>
                      <a:pt x="44" y="12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18" name="Group 438"/>
            <p:cNvGrpSpPr>
              <a:grpSpLocks/>
            </p:cNvGrpSpPr>
            <p:nvPr/>
          </p:nvGrpSpPr>
          <p:grpSpPr bwMode="auto">
            <a:xfrm>
              <a:off x="13714" y="4984"/>
              <a:ext cx="60" cy="38"/>
              <a:chOff x="13714" y="4984"/>
              <a:chExt cx="60" cy="38"/>
            </a:xfrm>
          </p:grpSpPr>
          <p:sp>
            <p:nvSpPr>
              <p:cNvPr id="357" name="Freeform 439"/>
              <p:cNvSpPr>
                <a:spLocks/>
              </p:cNvSpPr>
              <p:nvPr/>
            </p:nvSpPr>
            <p:spPr bwMode="auto">
              <a:xfrm>
                <a:off x="13714" y="4984"/>
                <a:ext cx="60" cy="38"/>
              </a:xfrm>
              <a:custGeom>
                <a:avLst/>
                <a:gdLst>
                  <a:gd name="T0" fmla="+- 0 13749 13714"/>
                  <a:gd name="T1" fmla="*/ T0 w 60"/>
                  <a:gd name="T2" fmla="+- 0 4984 4984"/>
                  <a:gd name="T3" fmla="*/ 4984 h 38"/>
                  <a:gd name="T4" fmla="+- 0 13731 13714"/>
                  <a:gd name="T5" fmla="*/ T4 w 60"/>
                  <a:gd name="T6" fmla="+- 0 4994 4984"/>
                  <a:gd name="T7" fmla="*/ 4994 h 38"/>
                  <a:gd name="T8" fmla="+- 0 13714 13714"/>
                  <a:gd name="T9" fmla="*/ T8 w 60"/>
                  <a:gd name="T10" fmla="+- 0 5002 4984"/>
                  <a:gd name="T11" fmla="*/ 5002 h 38"/>
                  <a:gd name="T12" fmla="+- 0 13720 13714"/>
                  <a:gd name="T13" fmla="*/ T12 w 60"/>
                  <a:gd name="T14" fmla="+- 0 5014 4984"/>
                  <a:gd name="T15" fmla="*/ 5014 h 38"/>
                  <a:gd name="T16" fmla="+- 0 13739 13714"/>
                  <a:gd name="T17" fmla="*/ T16 w 60"/>
                  <a:gd name="T18" fmla="+- 0 5022 4984"/>
                  <a:gd name="T19" fmla="*/ 5022 h 38"/>
                  <a:gd name="T20" fmla="+- 0 13756 13714"/>
                  <a:gd name="T21" fmla="*/ T20 w 60"/>
                  <a:gd name="T22" fmla="+- 0 5013 4984"/>
                  <a:gd name="T23" fmla="*/ 5013 h 38"/>
                  <a:gd name="T24" fmla="+- 0 13774 13714"/>
                  <a:gd name="T25" fmla="*/ T24 w 60"/>
                  <a:gd name="T26" fmla="+- 0 5000 4984"/>
                  <a:gd name="T27" fmla="*/ 5000 h 38"/>
                  <a:gd name="T28" fmla="+- 0 13766 13714"/>
                  <a:gd name="T29" fmla="*/ T28 w 60"/>
                  <a:gd name="T30" fmla="+- 0 4988 4984"/>
                  <a:gd name="T31" fmla="*/ 4988 h 38"/>
                  <a:gd name="T32" fmla="+- 0 13749 13714"/>
                  <a:gd name="T33" fmla="*/ T32 w 60"/>
                  <a:gd name="T34" fmla="+- 0 4984 4984"/>
                  <a:gd name="T35" fmla="*/ 4984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60" h="38">
                    <a:moveTo>
                      <a:pt x="35" y="0"/>
                    </a:moveTo>
                    <a:lnTo>
                      <a:pt x="17" y="10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25" y="38"/>
                    </a:lnTo>
                    <a:lnTo>
                      <a:pt x="42" y="29"/>
                    </a:lnTo>
                    <a:lnTo>
                      <a:pt x="60" y="16"/>
                    </a:lnTo>
                    <a:lnTo>
                      <a:pt x="52" y="4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19" name="Group 440"/>
            <p:cNvGrpSpPr>
              <a:grpSpLocks/>
            </p:cNvGrpSpPr>
            <p:nvPr/>
          </p:nvGrpSpPr>
          <p:grpSpPr bwMode="auto">
            <a:xfrm>
              <a:off x="13758" y="4938"/>
              <a:ext cx="68" cy="57"/>
              <a:chOff x="13758" y="4938"/>
              <a:chExt cx="68" cy="57"/>
            </a:xfrm>
          </p:grpSpPr>
          <p:sp>
            <p:nvSpPr>
              <p:cNvPr id="356" name="Freeform 441"/>
              <p:cNvSpPr>
                <a:spLocks/>
              </p:cNvSpPr>
              <p:nvPr/>
            </p:nvSpPr>
            <p:spPr bwMode="auto">
              <a:xfrm>
                <a:off x="13758" y="4938"/>
                <a:ext cx="68" cy="57"/>
              </a:xfrm>
              <a:custGeom>
                <a:avLst/>
                <a:gdLst>
                  <a:gd name="T0" fmla="+- 0 13801 13758"/>
                  <a:gd name="T1" fmla="*/ T0 w 68"/>
                  <a:gd name="T2" fmla="+- 0 4938 4938"/>
                  <a:gd name="T3" fmla="*/ 4938 h 57"/>
                  <a:gd name="T4" fmla="+- 0 13785 13758"/>
                  <a:gd name="T5" fmla="*/ T4 w 68"/>
                  <a:gd name="T6" fmla="+- 0 4953 4938"/>
                  <a:gd name="T7" fmla="*/ 4953 h 57"/>
                  <a:gd name="T8" fmla="+- 0 13771 13758"/>
                  <a:gd name="T9" fmla="*/ T8 w 68"/>
                  <a:gd name="T10" fmla="+- 0 4967 4938"/>
                  <a:gd name="T11" fmla="*/ 4967 h 57"/>
                  <a:gd name="T12" fmla="+- 0 13758 13758"/>
                  <a:gd name="T13" fmla="*/ T12 w 68"/>
                  <a:gd name="T14" fmla="+- 0 4978 4938"/>
                  <a:gd name="T15" fmla="*/ 4978 h 57"/>
                  <a:gd name="T16" fmla="+- 0 13766 13758"/>
                  <a:gd name="T17" fmla="*/ T16 w 68"/>
                  <a:gd name="T18" fmla="+- 0 4988 4938"/>
                  <a:gd name="T19" fmla="*/ 4988 h 57"/>
                  <a:gd name="T20" fmla="+- 0 13782 13758"/>
                  <a:gd name="T21" fmla="*/ T20 w 68"/>
                  <a:gd name="T22" fmla="+- 0 4994 4938"/>
                  <a:gd name="T23" fmla="*/ 4994 h 57"/>
                  <a:gd name="T24" fmla="+- 0 13797 13758"/>
                  <a:gd name="T25" fmla="*/ T24 w 68"/>
                  <a:gd name="T26" fmla="+- 0 4982 4938"/>
                  <a:gd name="T27" fmla="*/ 4982 h 57"/>
                  <a:gd name="T28" fmla="+- 0 13811 13758"/>
                  <a:gd name="T29" fmla="*/ T28 w 68"/>
                  <a:gd name="T30" fmla="+- 0 4968 4938"/>
                  <a:gd name="T31" fmla="*/ 4968 h 57"/>
                  <a:gd name="T32" fmla="+- 0 13826 13758"/>
                  <a:gd name="T33" fmla="*/ T32 w 68"/>
                  <a:gd name="T34" fmla="+- 0 4952 4938"/>
                  <a:gd name="T35" fmla="*/ 4952 h 57"/>
                  <a:gd name="T36" fmla="+- 0 13816 13758"/>
                  <a:gd name="T37" fmla="*/ T36 w 68"/>
                  <a:gd name="T38" fmla="+- 0 4942 4938"/>
                  <a:gd name="T39" fmla="*/ 4942 h 57"/>
                  <a:gd name="T40" fmla="+- 0 13801 13758"/>
                  <a:gd name="T41" fmla="*/ T40 w 68"/>
                  <a:gd name="T42" fmla="+- 0 4938 4938"/>
                  <a:gd name="T43" fmla="*/ 4938 h 5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68" h="57">
                    <a:moveTo>
                      <a:pt x="43" y="0"/>
                    </a:moveTo>
                    <a:lnTo>
                      <a:pt x="27" y="15"/>
                    </a:lnTo>
                    <a:lnTo>
                      <a:pt x="13" y="29"/>
                    </a:lnTo>
                    <a:lnTo>
                      <a:pt x="0" y="40"/>
                    </a:lnTo>
                    <a:lnTo>
                      <a:pt x="8" y="50"/>
                    </a:lnTo>
                    <a:lnTo>
                      <a:pt x="24" y="56"/>
                    </a:lnTo>
                    <a:lnTo>
                      <a:pt x="39" y="44"/>
                    </a:lnTo>
                    <a:lnTo>
                      <a:pt x="53" y="30"/>
                    </a:lnTo>
                    <a:lnTo>
                      <a:pt x="68" y="14"/>
                    </a:lnTo>
                    <a:lnTo>
                      <a:pt x="58" y="4"/>
                    </a:lnTo>
                    <a:lnTo>
                      <a:pt x="4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20" name="Group 442"/>
            <p:cNvGrpSpPr>
              <a:grpSpLocks/>
            </p:cNvGrpSpPr>
            <p:nvPr/>
          </p:nvGrpSpPr>
          <p:grpSpPr bwMode="auto">
            <a:xfrm>
              <a:off x="13806" y="4869"/>
              <a:ext cx="76" cy="75"/>
              <a:chOff x="13806" y="4869"/>
              <a:chExt cx="76" cy="75"/>
            </a:xfrm>
          </p:grpSpPr>
          <p:sp>
            <p:nvSpPr>
              <p:cNvPr id="355" name="Freeform 443"/>
              <p:cNvSpPr>
                <a:spLocks/>
              </p:cNvSpPr>
              <p:nvPr/>
            </p:nvSpPr>
            <p:spPr bwMode="auto">
              <a:xfrm>
                <a:off x="13806" y="4869"/>
                <a:ext cx="76" cy="75"/>
              </a:xfrm>
              <a:custGeom>
                <a:avLst/>
                <a:gdLst>
                  <a:gd name="T0" fmla="+- 0 13854 13806"/>
                  <a:gd name="T1" fmla="*/ T0 w 76"/>
                  <a:gd name="T2" fmla="+- 0 4869 4869"/>
                  <a:gd name="T3" fmla="*/ 4869 h 75"/>
                  <a:gd name="T4" fmla="+- 0 13842 13806"/>
                  <a:gd name="T5" fmla="*/ T4 w 76"/>
                  <a:gd name="T6" fmla="+- 0 4888 4869"/>
                  <a:gd name="T7" fmla="*/ 4888 h 75"/>
                  <a:gd name="T8" fmla="+- 0 13830 13806"/>
                  <a:gd name="T9" fmla="*/ T8 w 76"/>
                  <a:gd name="T10" fmla="+- 0 4904 4869"/>
                  <a:gd name="T11" fmla="*/ 4904 h 75"/>
                  <a:gd name="T12" fmla="+- 0 13818 13806"/>
                  <a:gd name="T13" fmla="*/ T12 w 76"/>
                  <a:gd name="T14" fmla="+- 0 4919 4869"/>
                  <a:gd name="T15" fmla="*/ 4919 h 75"/>
                  <a:gd name="T16" fmla="+- 0 13806 13806"/>
                  <a:gd name="T17" fmla="*/ T16 w 76"/>
                  <a:gd name="T18" fmla="+- 0 4932 4869"/>
                  <a:gd name="T19" fmla="*/ 4932 h 75"/>
                  <a:gd name="T20" fmla="+- 0 13816 13806"/>
                  <a:gd name="T21" fmla="*/ T20 w 76"/>
                  <a:gd name="T22" fmla="+- 0 4942 4869"/>
                  <a:gd name="T23" fmla="*/ 4942 h 75"/>
                  <a:gd name="T24" fmla="+- 0 13869 13806"/>
                  <a:gd name="T25" fmla="*/ T24 w 76"/>
                  <a:gd name="T26" fmla="+- 0 4898 4869"/>
                  <a:gd name="T27" fmla="*/ 4898 h 75"/>
                  <a:gd name="T28" fmla="+- 0 13882 13806"/>
                  <a:gd name="T29" fmla="*/ T28 w 76"/>
                  <a:gd name="T30" fmla="+- 0 4880 4869"/>
                  <a:gd name="T31" fmla="*/ 4880 h 75"/>
                  <a:gd name="T32" fmla="+- 0 13870 13806"/>
                  <a:gd name="T33" fmla="*/ T32 w 76"/>
                  <a:gd name="T34" fmla="+- 0 4872 4869"/>
                  <a:gd name="T35" fmla="*/ 4872 h 75"/>
                  <a:gd name="T36" fmla="+- 0 13854 13806"/>
                  <a:gd name="T37" fmla="*/ T36 w 76"/>
                  <a:gd name="T38" fmla="+- 0 4869 4869"/>
                  <a:gd name="T39" fmla="*/ 4869 h 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76" h="75">
                    <a:moveTo>
                      <a:pt x="48" y="0"/>
                    </a:moveTo>
                    <a:lnTo>
                      <a:pt x="36" y="19"/>
                    </a:lnTo>
                    <a:lnTo>
                      <a:pt x="24" y="35"/>
                    </a:lnTo>
                    <a:lnTo>
                      <a:pt x="12" y="50"/>
                    </a:lnTo>
                    <a:lnTo>
                      <a:pt x="0" y="63"/>
                    </a:lnTo>
                    <a:lnTo>
                      <a:pt x="10" y="73"/>
                    </a:lnTo>
                    <a:lnTo>
                      <a:pt x="63" y="29"/>
                    </a:lnTo>
                    <a:lnTo>
                      <a:pt x="76" y="11"/>
                    </a:lnTo>
                    <a:lnTo>
                      <a:pt x="64" y="3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21" name="Group 444"/>
            <p:cNvGrpSpPr>
              <a:grpSpLocks/>
            </p:cNvGrpSpPr>
            <p:nvPr/>
          </p:nvGrpSpPr>
          <p:grpSpPr bwMode="auto">
            <a:xfrm>
              <a:off x="13858" y="4799"/>
              <a:ext cx="76" cy="74"/>
              <a:chOff x="13858" y="4799"/>
              <a:chExt cx="76" cy="74"/>
            </a:xfrm>
          </p:grpSpPr>
          <p:sp>
            <p:nvSpPr>
              <p:cNvPr id="354" name="Freeform 445"/>
              <p:cNvSpPr>
                <a:spLocks/>
              </p:cNvSpPr>
              <p:nvPr/>
            </p:nvSpPr>
            <p:spPr bwMode="auto">
              <a:xfrm>
                <a:off x="13858" y="4799"/>
                <a:ext cx="76" cy="74"/>
              </a:xfrm>
              <a:custGeom>
                <a:avLst/>
                <a:gdLst>
                  <a:gd name="T0" fmla="+- 0 13906 13858"/>
                  <a:gd name="T1" fmla="*/ T0 w 76"/>
                  <a:gd name="T2" fmla="+- 0 4799 4799"/>
                  <a:gd name="T3" fmla="*/ 4799 h 74"/>
                  <a:gd name="T4" fmla="+- 0 13894 13858"/>
                  <a:gd name="T5" fmla="*/ T4 w 76"/>
                  <a:gd name="T6" fmla="+- 0 4813 4799"/>
                  <a:gd name="T7" fmla="*/ 4813 h 74"/>
                  <a:gd name="T8" fmla="+- 0 13882 13858"/>
                  <a:gd name="T9" fmla="*/ T8 w 76"/>
                  <a:gd name="T10" fmla="+- 0 4829 4799"/>
                  <a:gd name="T11" fmla="*/ 4829 h 74"/>
                  <a:gd name="T12" fmla="+- 0 13870 13858"/>
                  <a:gd name="T13" fmla="*/ T12 w 76"/>
                  <a:gd name="T14" fmla="+- 0 4846 4799"/>
                  <a:gd name="T15" fmla="*/ 4846 h 74"/>
                  <a:gd name="T16" fmla="+- 0 13858 13858"/>
                  <a:gd name="T17" fmla="*/ T16 w 76"/>
                  <a:gd name="T18" fmla="+- 0 4864 4799"/>
                  <a:gd name="T19" fmla="*/ 4864 h 74"/>
                  <a:gd name="T20" fmla="+- 0 13870 13858"/>
                  <a:gd name="T21" fmla="*/ T20 w 76"/>
                  <a:gd name="T22" fmla="+- 0 4872 4799"/>
                  <a:gd name="T23" fmla="*/ 4872 h 74"/>
                  <a:gd name="T24" fmla="+- 0 13886 13858"/>
                  <a:gd name="T25" fmla="*/ T24 w 76"/>
                  <a:gd name="T26" fmla="+- 0 4873 4799"/>
                  <a:gd name="T27" fmla="*/ 4873 h 74"/>
                  <a:gd name="T28" fmla="+- 0 13897 13858"/>
                  <a:gd name="T29" fmla="*/ T28 w 76"/>
                  <a:gd name="T30" fmla="+- 0 4855 4799"/>
                  <a:gd name="T31" fmla="*/ 4855 h 74"/>
                  <a:gd name="T32" fmla="+- 0 13909 13858"/>
                  <a:gd name="T33" fmla="*/ T32 w 76"/>
                  <a:gd name="T34" fmla="+- 0 4839 4799"/>
                  <a:gd name="T35" fmla="*/ 4839 h 74"/>
                  <a:gd name="T36" fmla="+- 0 13922 13858"/>
                  <a:gd name="T37" fmla="*/ T36 w 76"/>
                  <a:gd name="T38" fmla="+- 0 4824 4799"/>
                  <a:gd name="T39" fmla="*/ 4824 h 74"/>
                  <a:gd name="T40" fmla="+- 0 13934 13858"/>
                  <a:gd name="T41" fmla="*/ T40 w 76"/>
                  <a:gd name="T42" fmla="+- 0 4810 4799"/>
                  <a:gd name="T43" fmla="*/ 4810 h 74"/>
                  <a:gd name="T44" fmla="+- 0 13922 13858"/>
                  <a:gd name="T45" fmla="*/ T44 w 76"/>
                  <a:gd name="T46" fmla="+- 0 4802 4799"/>
                  <a:gd name="T47" fmla="*/ 4802 h 74"/>
                  <a:gd name="T48" fmla="+- 0 13906 13858"/>
                  <a:gd name="T49" fmla="*/ T48 w 76"/>
                  <a:gd name="T50" fmla="+- 0 4799 4799"/>
                  <a:gd name="T51" fmla="*/ 4799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76" h="74">
                    <a:moveTo>
                      <a:pt x="48" y="0"/>
                    </a:moveTo>
                    <a:lnTo>
                      <a:pt x="36" y="14"/>
                    </a:lnTo>
                    <a:lnTo>
                      <a:pt x="24" y="30"/>
                    </a:lnTo>
                    <a:lnTo>
                      <a:pt x="12" y="47"/>
                    </a:lnTo>
                    <a:lnTo>
                      <a:pt x="0" y="65"/>
                    </a:lnTo>
                    <a:lnTo>
                      <a:pt x="12" y="73"/>
                    </a:lnTo>
                    <a:lnTo>
                      <a:pt x="28" y="74"/>
                    </a:lnTo>
                    <a:lnTo>
                      <a:pt x="39" y="56"/>
                    </a:lnTo>
                    <a:lnTo>
                      <a:pt x="51" y="40"/>
                    </a:lnTo>
                    <a:lnTo>
                      <a:pt x="64" y="25"/>
                    </a:lnTo>
                    <a:lnTo>
                      <a:pt x="76" y="11"/>
                    </a:lnTo>
                    <a:lnTo>
                      <a:pt x="64" y="3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22" name="Group 446"/>
            <p:cNvGrpSpPr>
              <a:grpSpLocks/>
            </p:cNvGrpSpPr>
            <p:nvPr/>
          </p:nvGrpSpPr>
          <p:grpSpPr bwMode="auto">
            <a:xfrm>
              <a:off x="13912" y="4749"/>
              <a:ext cx="70" cy="57"/>
              <a:chOff x="13912" y="4749"/>
              <a:chExt cx="70" cy="57"/>
            </a:xfrm>
          </p:grpSpPr>
          <p:sp>
            <p:nvSpPr>
              <p:cNvPr id="353" name="Freeform 447"/>
              <p:cNvSpPr>
                <a:spLocks/>
              </p:cNvSpPr>
              <p:nvPr/>
            </p:nvSpPr>
            <p:spPr bwMode="auto">
              <a:xfrm>
                <a:off x="13912" y="4749"/>
                <a:ext cx="70" cy="57"/>
              </a:xfrm>
              <a:custGeom>
                <a:avLst/>
                <a:gdLst>
                  <a:gd name="T0" fmla="+- 0 13956 13912"/>
                  <a:gd name="T1" fmla="*/ T0 w 70"/>
                  <a:gd name="T2" fmla="+- 0 4749 4749"/>
                  <a:gd name="T3" fmla="*/ 4749 h 57"/>
                  <a:gd name="T4" fmla="+- 0 13942 13912"/>
                  <a:gd name="T5" fmla="*/ T4 w 70"/>
                  <a:gd name="T6" fmla="+- 0 4762 4749"/>
                  <a:gd name="T7" fmla="*/ 4762 h 57"/>
                  <a:gd name="T8" fmla="+- 0 13927 13912"/>
                  <a:gd name="T9" fmla="*/ T8 w 70"/>
                  <a:gd name="T10" fmla="+- 0 4776 4749"/>
                  <a:gd name="T11" fmla="*/ 4776 h 57"/>
                  <a:gd name="T12" fmla="+- 0 13912 13912"/>
                  <a:gd name="T13" fmla="*/ T12 w 70"/>
                  <a:gd name="T14" fmla="+- 0 4792 4749"/>
                  <a:gd name="T15" fmla="*/ 4792 h 57"/>
                  <a:gd name="T16" fmla="+- 0 13922 13912"/>
                  <a:gd name="T17" fmla="*/ T16 w 70"/>
                  <a:gd name="T18" fmla="+- 0 4802 4749"/>
                  <a:gd name="T19" fmla="*/ 4802 h 57"/>
                  <a:gd name="T20" fmla="+- 0 13938 13912"/>
                  <a:gd name="T21" fmla="*/ T20 w 70"/>
                  <a:gd name="T22" fmla="+- 0 4806 4749"/>
                  <a:gd name="T23" fmla="*/ 4806 h 57"/>
                  <a:gd name="T24" fmla="+- 0 13953 13912"/>
                  <a:gd name="T25" fmla="*/ T24 w 70"/>
                  <a:gd name="T26" fmla="+- 0 4791 4749"/>
                  <a:gd name="T27" fmla="*/ 4791 h 57"/>
                  <a:gd name="T28" fmla="+- 0 13967 13912"/>
                  <a:gd name="T29" fmla="*/ T28 w 70"/>
                  <a:gd name="T30" fmla="+- 0 4778 4749"/>
                  <a:gd name="T31" fmla="*/ 4778 h 57"/>
                  <a:gd name="T32" fmla="+- 0 13982 13912"/>
                  <a:gd name="T33" fmla="*/ T32 w 70"/>
                  <a:gd name="T34" fmla="+- 0 4766 4749"/>
                  <a:gd name="T35" fmla="*/ 4766 h 57"/>
                  <a:gd name="T36" fmla="+- 0 13974 13912"/>
                  <a:gd name="T37" fmla="*/ T36 w 70"/>
                  <a:gd name="T38" fmla="+- 0 4754 4749"/>
                  <a:gd name="T39" fmla="*/ 4754 h 57"/>
                  <a:gd name="T40" fmla="+- 0 13956 13912"/>
                  <a:gd name="T41" fmla="*/ T40 w 70"/>
                  <a:gd name="T42" fmla="+- 0 4749 4749"/>
                  <a:gd name="T43" fmla="*/ 4749 h 5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70" h="57">
                    <a:moveTo>
                      <a:pt x="44" y="0"/>
                    </a:moveTo>
                    <a:lnTo>
                      <a:pt x="30" y="13"/>
                    </a:lnTo>
                    <a:lnTo>
                      <a:pt x="15" y="27"/>
                    </a:lnTo>
                    <a:lnTo>
                      <a:pt x="0" y="43"/>
                    </a:lnTo>
                    <a:lnTo>
                      <a:pt x="10" y="53"/>
                    </a:lnTo>
                    <a:lnTo>
                      <a:pt x="26" y="57"/>
                    </a:lnTo>
                    <a:lnTo>
                      <a:pt x="41" y="42"/>
                    </a:lnTo>
                    <a:lnTo>
                      <a:pt x="55" y="29"/>
                    </a:lnTo>
                    <a:lnTo>
                      <a:pt x="70" y="17"/>
                    </a:lnTo>
                    <a:lnTo>
                      <a:pt x="62" y="5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23" name="Group 448"/>
            <p:cNvGrpSpPr>
              <a:grpSpLocks/>
            </p:cNvGrpSpPr>
            <p:nvPr/>
          </p:nvGrpSpPr>
          <p:grpSpPr bwMode="auto">
            <a:xfrm>
              <a:off x="13964" y="4722"/>
              <a:ext cx="60" cy="38"/>
              <a:chOff x="13964" y="4722"/>
              <a:chExt cx="60" cy="38"/>
            </a:xfrm>
          </p:grpSpPr>
          <p:sp>
            <p:nvSpPr>
              <p:cNvPr id="352" name="Freeform 449"/>
              <p:cNvSpPr>
                <a:spLocks/>
              </p:cNvSpPr>
              <p:nvPr/>
            </p:nvSpPr>
            <p:spPr bwMode="auto">
              <a:xfrm>
                <a:off x="13964" y="4722"/>
                <a:ext cx="60" cy="38"/>
              </a:xfrm>
              <a:custGeom>
                <a:avLst/>
                <a:gdLst>
                  <a:gd name="T0" fmla="+- 0 14000 13964"/>
                  <a:gd name="T1" fmla="*/ T0 w 60"/>
                  <a:gd name="T2" fmla="+- 0 4722 4722"/>
                  <a:gd name="T3" fmla="*/ 4722 h 38"/>
                  <a:gd name="T4" fmla="+- 0 13982 13964"/>
                  <a:gd name="T5" fmla="*/ T4 w 60"/>
                  <a:gd name="T6" fmla="+- 0 4731 4722"/>
                  <a:gd name="T7" fmla="*/ 4731 h 38"/>
                  <a:gd name="T8" fmla="+- 0 13964 13964"/>
                  <a:gd name="T9" fmla="*/ T8 w 60"/>
                  <a:gd name="T10" fmla="+- 0 4742 4722"/>
                  <a:gd name="T11" fmla="*/ 4742 h 38"/>
                  <a:gd name="T12" fmla="+- 0 13974 13964"/>
                  <a:gd name="T13" fmla="*/ T12 w 60"/>
                  <a:gd name="T14" fmla="+- 0 4754 4722"/>
                  <a:gd name="T15" fmla="*/ 4754 h 38"/>
                  <a:gd name="T16" fmla="+- 0 13989 13964"/>
                  <a:gd name="T17" fmla="*/ T16 w 60"/>
                  <a:gd name="T18" fmla="+- 0 4760 4722"/>
                  <a:gd name="T19" fmla="*/ 4760 h 38"/>
                  <a:gd name="T20" fmla="+- 0 14007 13964"/>
                  <a:gd name="T21" fmla="*/ T20 w 60"/>
                  <a:gd name="T22" fmla="+- 0 4750 4722"/>
                  <a:gd name="T23" fmla="*/ 4750 h 38"/>
                  <a:gd name="T24" fmla="+- 0 14024 13964"/>
                  <a:gd name="T25" fmla="*/ T24 w 60"/>
                  <a:gd name="T26" fmla="+- 0 4742 4722"/>
                  <a:gd name="T27" fmla="*/ 4742 h 38"/>
                  <a:gd name="T28" fmla="+- 0 14020 13964"/>
                  <a:gd name="T29" fmla="*/ T28 w 60"/>
                  <a:gd name="T30" fmla="+- 0 4728 4722"/>
                  <a:gd name="T31" fmla="*/ 4728 h 38"/>
                  <a:gd name="T32" fmla="+- 0 14000 13964"/>
                  <a:gd name="T33" fmla="*/ T32 w 60"/>
                  <a:gd name="T34" fmla="+- 0 4722 4722"/>
                  <a:gd name="T35" fmla="*/ 4722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60" h="38">
                    <a:moveTo>
                      <a:pt x="36" y="0"/>
                    </a:moveTo>
                    <a:lnTo>
                      <a:pt x="18" y="9"/>
                    </a:lnTo>
                    <a:lnTo>
                      <a:pt x="0" y="20"/>
                    </a:lnTo>
                    <a:lnTo>
                      <a:pt x="10" y="32"/>
                    </a:lnTo>
                    <a:lnTo>
                      <a:pt x="25" y="38"/>
                    </a:lnTo>
                    <a:lnTo>
                      <a:pt x="43" y="28"/>
                    </a:lnTo>
                    <a:lnTo>
                      <a:pt x="60" y="20"/>
                    </a:lnTo>
                    <a:lnTo>
                      <a:pt x="56" y="6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24" name="Group 450"/>
            <p:cNvGrpSpPr>
              <a:grpSpLocks/>
            </p:cNvGrpSpPr>
            <p:nvPr/>
          </p:nvGrpSpPr>
          <p:grpSpPr bwMode="auto">
            <a:xfrm>
              <a:off x="14014" y="4708"/>
              <a:ext cx="48" cy="34"/>
              <a:chOff x="14014" y="4708"/>
              <a:chExt cx="48" cy="34"/>
            </a:xfrm>
          </p:grpSpPr>
          <p:sp>
            <p:nvSpPr>
              <p:cNvPr id="351" name="Freeform 451"/>
              <p:cNvSpPr>
                <a:spLocks/>
              </p:cNvSpPr>
              <p:nvPr/>
            </p:nvSpPr>
            <p:spPr bwMode="auto">
              <a:xfrm>
                <a:off x="14014" y="4708"/>
                <a:ext cx="48" cy="34"/>
              </a:xfrm>
              <a:custGeom>
                <a:avLst/>
                <a:gdLst>
                  <a:gd name="T0" fmla="+- 0 14053 14014"/>
                  <a:gd name="T1" fmla="*/ T0 w 48"/>
                  <a:gd name="T2" fmla="+- 0 4708 4708"/>
                  <a:gd name="T3" fmla="*/ 4708 h 34"/>
                  <a:gd name="T4" fmla="+- 0 14034 14014"/>
                  <a:gd name="T5" fmla="*/ T4 w 48"/>
                  <a:gd name="T6" fmla="+- 0 4710 4708"/>
                  <a:gd name="T7" fmla="*/ 4710 h 34"/>
                  <a:gd name="T8" fmla="+- 0 14014 14014"/>
                  <a:gd name="T9" fmla="*/ T8 w 48"/>
                  <a:gd name="T10" fmla="+- 0 4716 4708"/>
                  <a:gd name="T11" fmla="*/ 4716 h 34"/>
                  <a:gd name="T12" fmla="+- 0 14020 14014"/>
                  <a:gd name="T13" fmla="*/ T12 w 48"/>
                  <a:gd name="T14" fmla="+- 0 4728 4708"/>
                  <a:gd name="T15" fmla="*/ 4728 h 34"/>
                  <a:gd name="T16" fmla="+- 0 14024 14014"/>
                  <a:gd name="T17" fmla="*/ T16 w 48"/>
                  <a:gd name="T18" fmla="+- 0 4742 4708"/>
                  <a:gd name="T19" fmla="*/ 4742 h 34"/>
                  <a:gd name="T20" fmla="+- 0 14038 14014"/>
                  <a:gd name="T21" fmla="*/ T20 w 48"/>
                  <a:gd name="T22" fmla="+- 0 4738 4708"/>
                  <a:gd name="T23" fmla="*/ 4738 h 34"/>
                  <a:gd name="T24" fmla="+- 0 14050 14014"/>
                  <a:gd name="T25" fmla="*/ T24 w 48"/>
                  <a:gd name="T26" fmla="+- 0 4736 4708"/>
                  <a:gd name="T27" fmla="*/ 4736 h 34"/>
                  <a:gd name="T28" fmla="+- 0 14062 14014"/>
                  <a:gd name="T29" fmla="*/ T28 w 48"/>
                  <a:gd name="T30" fmla="+- 0 4736 4708"/>
                  <a:gd name="T31" fmla="*/ 4736 h 34"/>
                  <a:gd name="T32" fmla="+- 0 14062 14014"/>
                  <a:gd name="T33" fmla="*/ T32 w 48"/>
                  <a:gd name="T34" fmla="+- 0 4722 4708"/>
                  <a:gd name="T35" fmla="*/ 4722 h 34"/>
                  <a:gd name="T36" fmla="+- 0 14053 14014"/>
                  <a:gd name="T37" fmla="*/ T36 w 48"/>
                  <a:gd name="T38" fmla="+- 0 4708 4708"/>
                  <a:gd name="T39" fmla="*/ 4708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48" h="34">
                    <a:moveTo>
                      <a:pt x="39" y="0"/>
                    </a:moveTo>
                    <a:lnTo>
                      <a:pt x="20" y="2"/>
                    </a:lnTo>
                    <a:lnTo>
                      <a:pt x="0" y="8"/>
                    </a:lnTo>
                    <a:lnTo>
                      <a:pt x="6" y="20"/>
                    </a:lnTo>
                    <a:lnTo>
                      <a:pt x="10" y="34"/>
                    </a:lnTo>
                    <a:lnTo>
                      <a:pt x="24" y="30"/>
                    </a:lnTo>
                    <a:lnTo>
                      <a:pt x="36" y="28"/>
                    </a:lnTo>
                    <a:lnTo>
                      <a:pt x="48" y="28"/>
                    </a:lnTo>
                    <a:lnTo>
                      <a:pt x="48" y="14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25" name="Group 452"/>
            <p:cNvGrpSpPr>
              <a:grpSpLocks/>
            </p:cNvGrpSpPr>
            <p:nvPr/>
          </p:nvGrpSpPr>
          <p:grpSpPr bwMode="auto">
            <a:xfrm>
              <a:off x="14062" y="4708"/>
              <a:ext cx="44" cy="34"/>
              <a:chOff x="14062" y="4708"/>
              <a:chExt cx="44" cy="34"/>
            </a:xfrm>
          </p:grpSpPr>
          <p:sp>
            <p:nvSpPr>
              <p:cNvPr id="350" name="Freeform 453"/>
              <p:cNvSpPr>
                <a:spLocks/>
              </p:cNvSpPr>
              <p:nvPr/>
            </p:nvSpPr>
            <p:spPr bwMode="auto">
              <a:xfrm>
                <a:off x="14062" y="4708"/>
                <a:ext cx="44" cy="34"/>
              </a:xfrm>
              <a:custGeom>
                <a:avLst/>
                <a:gdLst>
                  <a:gd name="T0" fmla="+- 0 14062 14062"/>
                  <a:gd name="T1" fmla="*/ T0 w 44"/>
                  <a:gd name="T2" fmla="+- 0 4708 4708"/>
                  <a:gd name="T3" fmla="*/ 4708 h 34"/>
                  <a:gd name="T4" fmla="+- 0 14062 14062"/>
                  <a:gd name="T5" fmla="*/ T4 w 44"/>
                  <a:gd name="T6" fmla="+- 0 4736 4708"/>
                  <a:gd name="T7" fmla="*/ 4736 h 34"/>
                  <a:gd name="T8" fmla="+- 0 14076 14062"/>
                  <a:gd name="T9" fmla="*/ T8 w 44"/>
                  <a:gd name="T10" fmla="+- 0 4736 4708"/>
                  <a:gd name="T11" fmla="*/ 4736 h 34"/>
                  <a:gd name="T12" fmla="+- 0 14088 14062"/>
                  <a:gd name="T13" fmla="*/ T12 w 44"/>
                  <a:gd name="T14" fmla="+- 0 4738 4708"/>
                  <a:gd name="T15" fmla="*/ 4738 h 34"/>
                  <a:gd name="T16" fmla="+- 0 14100 14062"/>
                  <a:gd name="T17" fmla="*/ T16 w 44"/>
                  <a:gd name="T18" fmla="+- 0 4742 4708"/>
                  <a:gd name="T19" fmla="*/ 4742 h 34"/>
                  <a:gd name="T20" fmla="+- 0 14106 14062"/>
                  <a:gd name="T21" fmla="*/ T20 w 44"/>
                  <a:gd name="T22" fmla="+- 0 4730 4708"/>
                  <a:gd name="T23" fmla="*/ 4730 h 34"/>
                  <a:gd name="T24" fmla="+- 0 14102 14062"/>
                  <a:gd name="T25" fmla="*/ T24 w 44"/>
                  <a:gd name="T26" fmla="+- 0 4713 4708"/>
                  <a:gd name="T27" fmla="*/ 4713 h 34"/>
                  <a:gd name="T28" fmla="+- 0 14083 14062"/>
                  <a:gd name="T29" fmla="*/ T28 w 44"/>
                  <a:gd name="T30" fmla="+- 0 4709 4708"/>
                  <a:gd name="T31" fmla="*/ 4709 h 34"/>
                  <a:gd name="T32" fmla="+- 0 14062 14062"/>
                  <a:gd name="T33" fmla="*/ T32 w 44"/>
                  <a:gd name="T34" fmla="+- 0 4708 4708"/>
                  <a:gd name="T35" fmla="*/ 4708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44" h="34">
                    <a:moveTo>
                      <a:pt x="0" y="0"/>
                    </a:moveTo>
                    <a:lnTo>
                      <a:pt x="0" y="28"/>
                    </a:lnTo>
                    <a:lnTo>
                      <a:pt x="14" y="28"/>
                    </a:lnTo>
                    <a:lnTo>
                      <a:pt x="26" y="30"/>
                    </a:lnTo>
                    <a:lnTo>
                      <a:pt x="38" y="34"/>
                    </a:lnTo>
                    <a:lnTo>
                      <a:pt x="44" y="22"/>
                    </a:lnTo>
                    <a:lnTo>
                      <a:pt x="40" y="5"/>
                    </a:lnTo>
                    <a:lnTo>
                      <a:pt x="21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26" name="Group 454"/>
            <p:cNvGrpSpPr>
              <a:grpSpLocks/>
            </p:cNvGrpSpPr>
            <p:nvPr/>
          </p:nvGrpSpPr>
          <p:grpSpPr bwMode="auto">
            <a:xfrm>
              <a:off x="14100" y="4716"/>
              <a:ext cx="45" cy="48"/>
              <a:chOff x="14100" y="4716"/>
              <a:chExt cx="45" cy="48"/>
            </a:xfrm>
          </p:grpSpPr>
          <p:sp>
            <p:nvSpPr>
              <p:cNvPr id="349" name="Freeform 455"/>
              <p:cNvSpPr>
                <a:spLocks/>
              </p:cNvSpPr>
              <p:nvPr/>
            </p:nvSpPr>
            <p:spPr bwMode="auto">
              <a:xfrm>
                <a:off x="14100" y="4716"/>
                <a:ext cx="45" cy="48"/>
              </a:xfrm>
              <a:custGeom>
                <a:avLst/>
                <a:gdLst>
                  <a:gd name="T0" fmla="+- 0 14110 14100"/>
                  <a:gd name="T1" fmla="*/ T0 w 45"/>
                  <a:gd name="T2" fmla="+- 0 4716 4716"/>
                  <a:gd name="T3" fmla="*/ 4716 h 48"/>
                  <a:gd name="T4" fmla="+- 0 14106 14100"/>
                  <a:gd name="T5" fmla="*/ T4 w 45"/>
                  <a:gd name="T6" fmla="+- 0 4730 4716"/>
                  <a:gd name="T7" fmla="*/ 4730 h 48"/>
                  <a:gd name="T8" fmla="+- 0 14100 14100"/>
                  <a:gd name="T9" fmla="*/ T8 w 45"/>
                  <a:gd name="T10" fmla="+- 0 4742 4716"/>
                  <a:gd name="T11" fmla="*/ 4742 h 48"/>
                  <a:gd name="T12" fmla="+- 0 14118 14100"/>
                  <a:gd name="T13" fmla="*/ T12 w 45"/>
                  <a:gd name="T14" fmla="+- 0 4752 4716"/>
                  <a:gd name="T15" fmla="*/ 4752 h 48"/>
                  <a:gd name="T16" fmla="+- 0 14134 14100"/>
                  <a:gd name="T17" fmla="*/ T16 w 45"/>
                  <a:gd name="T18" fmla="+- 0 4764 4716"/>
                  <a:gd name="T19" fmla="*/ 4764 h 48"/>
                  <a:gd name="T20" fmla="+- 0 14144 14100"/>
                  <a:gd name="T21" fmla="*/ T20 w 45"/>
                  <a:gd name="T22" fmla="+- 0 4752 4716"/>
                  <a:gd name="T23" fmla="*/ 4752 h 48"/>
                  <a:gd name="T24" fmla="+- 0 14146 14100"/>
                  <a:gd name="T25" fmla="*/ T24 w 45"/>
                  <a:gd name="T26" fmla="+- 0 4736 4716"/>
                  <a:gd name="T27" fmla="*/ 4736 h 48"/>
                  <a:gd name="T28" fmla="+- 0 14129 14100"/>
                  <a:gd name="T29" fmla="*/ T28 w 45"/>
                  <a:gd name="T30" fmla="+- 0 4725 4716"/>
                  <a:gd name="T31" fmla="*/ 4725 h 48"/>
                  <a:gd name="T32" fmla="+- 0 14110 14100"/>
                  <a:gd name="T33" fmla="*/ T32 w 45"/>
                  <a:gd name="T34" fmla="+- 0 4716 4716"/>
                  <a:gd name="T35" fmla="*/ 4716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45" h="48">
                    <a:moveTo>
                      <a:pt x="10" y="0"/>
                    </a:moveTo>
                    <a:lnTo>
                      <a:pt x="6" y="14"/>
                    </a:lnTo>
                    <a:lnTo>
                      <a:pt x="0" y="26"/>
                    </a:lnTo>
                    <a:lnTo>
                      <a:pt x="18" y="36"/>
                    </a:lnTo>
                    <a:lnTo>
                      <a:pt x="34" y="48"/>
                    </a:lnTo>
                    <a:lnTo>
                      <a:pt x="44" y="36"/>
                    </a:lnTo>
                    <a:lnTo>
                      <a:pt x="46" y="20"/>
                    </a:lnTo>
                    <a:lnTo>
                      <a:pt x="29" y="9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27" name="Group 456"/>
            <p:cNvGrpSpPr>
              <a:grpSpLocks/>
            </p:cNvGrpSpPr>
            <p:nvPr/>
          </p:nvGrpSpPr>
          <p:grpSpPr bwMode="auto">
            <a:xfrm>
              <a:off x="14139" y="4740"/>
              <a:ext cx="67" cy="88"/>
              <a:chOff x="14139" y="4740"/>
              <a:chExt cx="67" cy="88"/>
            </a:xfrm>
          </p:grpSpPr>
          <p:sp>
            <p:nvSpPr>
              <p:cNvPr id="348" name="Freeform 457"/>
              <p:cNvSpPr>
                <a:spLocks/>
              </p:cNvSpPr>
              <p:nvPr/>
            </p:nvSpPr>
            <p:spPr bwMode="auto">
              <a:xfrm>
                <a:off x="14139" y="4740"/>
                <a:ext cx="67" cy="88"/>
              </a:xfrm>
              <a:custGeom>
                <a:avLst/>
                <a:gdLst>
                  <a:gd name="T0" fmla="+- 0 14152 14139"/>
                  <a:gd name="T1" fmla="*/ T0 w 67"/>
                  <a:gd name="T2" fmla="+- 0 4740 4740"/>
                  <a:gd name="T3" fmla="*/ 4740 h 88"/>
                  <a:gd name="T4" fmla="+- 0 14144 14139"/>
                  <a:gd name="T5" fmla="*/ T4 w 67"/>
                  <a:gd name="T6" fmla="+- 0 4752 4740"/>
                  <a:gd name="T7" fmla="*/ 4752 h 88"/>
                  <a:gd name="T8" fmla="+- 0 14139 14139"/>
                  <a:gd name="T9" fmla="*/ T8 w 67"/>
                  <a:gd name="T10" fmla="+- 0 4768 4740"/>
                  <a:gd name="T11" fmla="*/ 4768 h 88"/>
                  <a:gd name="T12" fmla="+- 0 14154 14139"/>
                  <a:gd name="T13" fmla="*/ T12 w 67"/>
                  <a:gd name="T14" fmla="+- 0 4781 4740"/>
                  <a:gd name="T15" fmla="*/ 4781 h 88"/>
                  <a:gd name="T16" fmla="+- 0 14168 14139"/>
                  <a:gd name="T17" fmla="*/ T16 w 67"/>
                  <a:gd name="T18" fmla="+- 0 4795 4740"/>
                  <a:gd name="T19" fmla="*/ 4795 h 88"/>
                  <a:gd name="T20" fmla="+- 0 14181 14139"/>
                  <a:gd name="T21" fmla="*/ T20 w 67"/>
                  <a:gd name="T22" fmla="+- 0 4811 4740"/>
                  <a:gd name="T23" fmla="*/ 4811 h 88"/>
                  <a:gd name="T24" fmla="+- 0 14192 14139"/>
                  <a:gd name="T25" fmla="*/ T24 w 67"/>
                  <a:gd name="T26" fmla="+- 0 4828 4740"/>
                  <a:gd name="T27" fmla="*/ 4828 h 88"/>
                  <a:gd name="T28" fmla="+- 0 14204 14139"/>
                  <a:gd name="T29" fmla="*/ T28 w 67"/>
                  <a:gd name="T30" fmla="+- 0 4820 4740"/>
                  <a:gd name="T31" fmla="*/ 4820 h 88"/>
                  <a:gd name="T32" fmla="+- 0 14207 14139"/>
                  <a:gd name="T33" fmla="*/ T32 w 67"/>
                  <a:gd name="T34" fmla="+- 0 4799 4740"/>
                  <a:gd name="T35" fmla="*/ 4799 h 88"/>
                  <a:gd name="T36" fmla="+- 0 14195 14139"/>
                  <a:gd name="T37" fmla="*/ T36 w 67"/>
                  <a:gd name="T38" fmla="+- 0 4783 4740"/>
                  <a:gd name="T39" fmla="*/ 4783 h 88"/>
                  <a:gd name="T40" fmla="+- 0 14182 14139"/>
                  <a:gd name="T41" fmla="*/ T40 w 67"/>
                  <a:gd name="T42" fmla="+- 0 4768 4740"/>
                  <a:gd name="T43" fmla="*/ 4768 h 88"/>
                  <a:gd name="T44" fmla="+- 0 14167 14139"/>
                  <a:gd name="T45" fmla="*/ T44 w 67"/>
                  <a:gd name="T46" fmla="+- 0 4753 4740"/>
                  <a:gd name="T47" fmla="*/ 4753 h 88"/>
                  <a:gd name="T48" fmla="+- 0 14152 14139"/>
                  <a:gd name="T49" fmla="*/ T48 w 67"/>
                  <a:gd name="T50" fmla="+- 0 4740 4740"/>
                  <a:gd name="T51" fmla="*/ 4740 h 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67" h="88">
                    <a:moveTo>
                      <a:pt x="13" y="0"/>
                    </a:moveTo>
                    <a:lnTo>
                      <a:pt x="5" y="12"/>
                    </a:lnTo>
                    <a:lnTo>
                      <a:pt x="0" y="28"/>
                    </a:lnTo>
                    <a:lnTo>
                      <a:pt x="15" y="41"/>
                    </a:lnTo>
                    <a:lnTo>
                      <a:pt x="29" y="55"/>
                    </a:lnTo>
                    <a:lnTo>
                      <a:pt x="42" y="71"/>
                    </a:lnTo>
                    <a:lnTo>
                      <a:pt x="53" y="88"/>
                    </a:lnTo>
                    <a:lnTo>
                      <a:pt x="65" y="80"/>
                    </a:lnTo>
                    <a:lnTo>
                      <a:pt x="68" y="59"/>
                    </a:lnTo>
                    <a:lnTo>
                      <a:pt x="56" y="43"/>
                    </a:lnTo>
                    <a:lnTo>
                      <a:pt x="43" y="28"/>
                    </a:lnTo>
                    <a:lnTo>
                      <a:pt x="28" y="1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28" name="Group 458"/>
            <p:cNvGrpSpPr>
              <a:grpSpLocks/>
            </p:cNvGrpSpPr>
            <p:nvPr/>
          </p:nvGrpSpPr>
          <p:grpSpPr bwMode="auto">
            <a:xfrm>
              <a:off x="14201" y="4812"/>
              <a:ext cx="46" cy="82"/>
              <a:chOff x="14201" y="4812"/>
              <a:chExt cx="46" cy="82"/>
            </a:xfrm>
          </p:grpSpPr>
          <p:sp>
            <p:nvSpPr>
              <p:cNvPr id="347" name="Freeform 459"/>
              <p:cNvSpPr>
                <a:spLocks/>
              </p:cNvSpPr>
              <p:nvPr/>
            </p:nvSpPr>
            <p:spPr bwMode="auto">
              <a:xfrm>
                <a:off x="14201" y="4812"/>
                <a:ext cx="46" cy="82"/>
              </a:xfrm>
              <a:custGeom>
                <a:avLst/>
                <a:gdLst>
                  <a:gd name="T0" fmla="+- 0 14216 14201"/>
                  <a:gd name="T1" fmla="*/ T0 w 46"/>
                  <a:gd name="T2" fmla="+- 0 4812 4812"/>
                  <a:gd name="T3" fmla="*/ 4812 h 82"/>
                  <a:gd name="T4" fmla="+- 0 14204 14201"/>
                  <a:gd name="T5" fmla="*/ T4 w 46"/>
                  <a:gd name="T6" fmla="+- 0 4820 4812"/>
                  <a:gd name="T7" fmla="*/ 4820 h 82"/>
                  <a:gd name="T8" fmla="+- 0 14201 14201"/>
                  <a:gd name="T9" fmla="*/ T8 w 46"/>
                  <a:gd name="T10" fmla="+- 0 4842 4812"/>
                  <a:gd name="T11" fmla="*/ 4842 h 82"/>
                  <a:gd name="T12" fmla="+- 0 14212 14201"/>
                  <a:gd name="T13" fmla="*/ T12 w 46"/>
                  <a:gd name="T14" fmla="+- 0 4861 4812"/>
                  <a:gd name="T15" fmla="*/ 4861 h 82"/>
                  <a:gd name="T16" fmla="+- 0 14221 14201"/>
                  <a:gd name="T17" fmla="*/ T16 w 46"/>
                  <a:gd name="T18" fmla="+- 0 4878 4812"/>
                  <a:gd name="T19" fmla="*/ 4878 h 82"/>
                  <a:gd name="T20" fmla="+- 0 14228 14201"/>
                  <a:gd name="T21" fmla="*/ T20 w 46"/>
                  <a:gd name="T22" fmla="+- 0 4894 4812"/>
                  <a:gd name="T23" fmla="*/ 4894 h 82"/>
                  <a:gd name="T24" fmla="+- 0 14242 14201"/>
                  <a:gd name="T25" fmla="*/ T24 w 46"/>
                  <a:gd name="T26" fmla="+- 0 4888 4812"/>
                  <a:gd name="T27" fmla="*/ 4888 h 82"/>
                  <a:gd name="T28" fmla="+- 0 14247 14201"/>
                  <a:gd name="T29" fmla="*/ T28 w 46"/>
                  <a:gd name="T30" fmla="+- 0 4867 4812"/>
                  <a:gd name="T31" fmla="*/ 4867 h 82"/>
                  <a:gd name="T32" fmla="+- 0 14238 14201"/>
                  <a:gd name="T33" fmla="*/ T32 w 46"/>
                  <a:gd name="T34" fmla="+- 0 4850 4812"/>
                  <a:gd name="T35" fmla="*/ 4850 h 82"/>
                  <a:gd name="T36" fmla="+- 0 14228 14201"/>
                  <a:gd name="T37" fmla="*/ T36 w 46"/>
                  <a:gd name="T38" fmla="+- 0 4831 4812"/>
                  <a:gd name="T39" fmla="*/ 4831 h 82"/>
                  <a:gd name="T40" fmla="+- 0 14216 14201"/>
                  <a:gd name="T41" fmla="*/ T40 w 46"/>
                  <a:gd name="T42" fmla="+- 0 4812 4812"/>
                  <a:gd name="T43" fmla="*/ 4812 h 8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46" h="82">
                    <a:moveTo>
                      <a:pt x="15" y="0"/>
                    </a:moveTo>
                    <a:lnTo>
                      <a:pt x="3" y="8"/>
                    </a:lnTo>
                    <a:lnTo>
                      <a:pt x="0" y="30"/>
                    </a:lnTo>
                    <a:lnTo>
                      <a:pt x="11" y="49"/>
                    </a:lnTo>
                    <a:lnTo>
                      <a:pt x="20" y="66"/>
                    </a:lnTo>
                    <a:lnTo>
                      <a:pt x="27" y="82"/>
                    </a:lnTo>
                    <a:lnTo>
                      <a:pt x="41" y="76"/>
                    </a:lnTo>
                    <a:lnTo>
                      <a:pt x="46" y="55"/>
                    </a:lnTo>
                    <a:lnTo>
                      <a:pt x="37" y="38"/>
                    </a:lnTo>
                    <a:lnTo>
                      <a:pt x="27" y="19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29" name="Group 460"/>
            <p:cNvGrpSpPr>
              <a:grpSpLocks/>
            </p:cNvGrpSpPr>
            <p:nvPr/>
          </p:nvGrpSpPr>
          <p:grpSpPr bwMode="auto">
            <a:xfrm>
              <a:off x="14228" y="4882"/>
              <a:ext cx="32" cy="24"/>
              <a:chOff x="14228" y="4882"/>
              <a:chExt cx="32" cy="24"/>
            </a:xfrm>
          </p:grpSpPr>
          <p:sp>
            <p:nvSpPr>
              <p:cNvPr id="346" name="Freeform 461"/>
              <p:cNvSpPr>
                <a:spLocks/>
              </p:cNvSpPr>
              <p:nvPr/>
            </p:nvSpPr>
            <p:spPr bwMode="auto">
              <a:xfrm>
                <a:off x="14228" y="4882"/>
                <a:ext cx="32" cy="24"/>
              </a:xfrm>
              <a:custGeom>
                <a:avLst/>
                <a:gdLst>
                  <a:gd name="T0" fmla="+- 0 14254 14228"/>
                  <a:gd name="T1" fmla="*/ T0 w 32"/>
                  <a:gd name="T2" fmla="+- 0 4882 4882"/>
                  <a:gd name="T3" fmla="*/ 4882 h 24"/>
                  <a:gd name="T4" fmla="+- 0 14242 14228"/>
                  <a:gd name="T5" fmla="*/ T4 w 32"/>
                  <a:gd name="T6" fmla="+- 0 4888 4882"/>
                  <a:gd name="T7" fmla="*/ 4888 h 24"/>
                  <a:gd name="T8" fmla="+- 0 14228 14228"/>
                  <a:gd name="T9" fmla="*/ T8 w 32"/>
                  <a:gd name="T10" fmla="+- 0 4894 4882"/>
                  <a:gd name="T11" fmla="*/ 4894 h 24"/>
                  <a:gd name="T12" fmla="+- 0 14234 14228"/>
                  <a:gd name="T13" fmla="*/ T12 w 32"/>
                  <a:gd name="T14" fmla="+- 0 4906 4882"/>
                  <a:gd name="T15" fmla="*/ 4906 h 24"/>
                  <a:gd name="T16" fmla="+- 0 14246 14228"/>
                  <a:gd name="T17" fmla="*/ T16 w 32"/>
                  <a:gd name="T18" fmla="+- 0 4900 4882"/>
                  <a:gd name="T19" fmla="*/ 4900 h 24"/>
                  <a:gd name="T20" fmla="+- 0 14260 14228"/>
                  <a:gd name="T21" fmla="*/ T20 w 32"/>
                  <a:gd name="T22" fmla="+- 0 4894 4882"/>
                  <a:gd name="T23" fmla="*/ 4894 h 24"/>
                  <a:gd name="T24" fmla="+- 0 14254 14228"/>
                  <a:gd name="T25" fmla="*/ T24 w 32"/>
                  <a:gd name="T26" fmla="+- 0 4882 4882"/>
                  <a:gd name="T27" fmla="*/ 4882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32" h="24">
                    <a:moveTo>
                      <a:pt x="26" y="0"/>
                    </a:moveTo>
                    <a:lnTo>
                      <a:pt x="14" y="6"/>
                    </a:lnTo>
                    <a:lnTo>
                      <a:pt x="0" y="12"/>
                    </a:lnTo>
                    <a:lnTo>
                      <a:pt x="6" y="24"/>
                    </a:lnTo>
                    <a:lnTo>
                      <a:pt x="18" y="18"/>
                    </a:lnTo>
                    <a:lnTo>
                      <a:pt x="32" y="12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30" name="Group 462"/>
            <p:cNvGrpSpPr>
              <a:grpSpLocks/>
            </p:cNvGrpSpPr>
            <p:nvPr/>
          </p:nvGrpSpPr>
          <p:grpSpPr bwMode="auto">
            <a:xfrm>
              <a:off x="14234" y="4894"/>
              <a:ext cx="30" cy="22"/>
              <a:chOff x="14234" y="4894"/>
              <a:chExt cx="30" cy="22"/>
            </a:xfrm>
          </p:grpSpPr>
          <p:sp>
            <p:nvSpPr>
              <p:cNvPr id="345" name="Freeform 463"/>
              <p:cNvSpPr>
                <a:spLocks/>
              </p:cNvSpPr>
              <p:nvPr/>
            </p:nvSpPr>
            <p:spPr bwMode="auto">
              <a:xfrm>
                <a:off x="14234" y="4894"/>
                <a:ext cx="30" cy="22"/>
              </a:xfrm>
              <a:custGeom>
                <a:avLst/>
                <a:gdLst>
                  <a:gd name="T0" fmla="+- 0 14260 14234"/>
                  <a:gd name="T1" fmla="*/ T0 w 30"/>
                  <a:gd name="T2" fmla="+- 0 4894 4894"/>
                  <a:gd name="T3" fmla="*/ 4894 h 22"/>
                  <a:gd name="T4" fmla="+- 0 14246 14234"/>
                  <a:gd name="T5" fmla="*/ T4 w 30"/>
                  <a:gd name="T6" fmla="+- 0 4900 4894"/>
                  <a:gd name="T7" fmla="*/ 4900 h 22"/>
                  <a:gd name="T8" fmla="+- 0 14234 14234"/>
                  <a:gd name="T9" fmla="*/ T8 w 30"/>
                  <a:gd name="T10" fmla="+- 0 4906 4894"/>
                  <a:gd name="T11" fmla="*/ 4906 h 22"/>
                  <a:gd name="T12" fmla="+- 0 14236 14234"/>
                  <a:gd name="T13" fmla="*/ T12 w 30"/>
                  <a:gd name="T14" fmla="+- 0 4910 4894"/>
                  <a:gd name="T15" fmla="*/ 4910 h 22"/>
                  <a:gd name="T16" fmla="+- 0 14236 14234"/>
                  <a:gd name="T17" fmla="*/ T16 w 30"/>
                  <a:gd name="T18" fmla="+- 0 4914 4894"/>
                  <a:gd name="T19" fmla="*/ 4914 h 22"/>
                  <a:gd name="T20" fmla="+- 0 14238 14234"/>
                  <a:gd name="T21" fmla="*/ T20 w 30"/>
                  <a:gd name="T22" fmla="+- 0 4916 4894"/>
                  <a:gd name="T23" fmla="*/ 4916 h 22"/>
                  <a:gd name="T24" fmla="+- 0 14250 14234"/>
                  <a:gd name="T25" fmla="*/ T24 w 30"/>
                  <a:gd name="T26" fmla="+- 0 4910 4894"/>
                  <a:gd name="T27" fmla="*/ 4910 h 22"/>
                  <a:gd name="T28" fmla="+- 0 14264 14234"/>
                  <a:gd name="T29" fmla="*/ T28 w 30"/>
                  <a:gd name="T30" fmla="+- 0 4906 4894"/>
                  <a:gd name="T31" fmla="*/ 4906 h 22"/>
                  <a:gd name="T32" fmla="+- 0 14262 14234"/>
                  <a:gd name="T33" fmla="*/ T32 w 30"/>
                  <a:gd name="T34" fmla="+- 0 4902 4894"/>
                  <a:gd name="T35" fmla="*/ 4902 h 22"/>
                  <a:gd name="T36" fmla="+- 0 14262 14234"/>
                  <a:gd name="T37" fmla="*/ T36 w 30"/>
                  <a:gd name="T38" fmla="+- 0 4898 4894"/>
                  <a:gd name="T39" fmla="*/ 4898 h 22"/>
                  <a:gd name="T40" fmla="+- 0 14260 14234"/>
                  <a:gd name="T41" fmla="*/ T40 w 30"/>
                  <a:gd name="T42" fmla="+- 0 4894 4894"/>
                  <a:gd name="T43" fmla="*/ 4894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30" h="22">
                    <a:moveTo>
                      <a:pt x="26" y="0"/>
                    </a:moveTo>
                    <a:lnTo>
                      <a:pt x="12" y="6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2" y="20"/>
                    </a:lnTo>
                    <a:lnTo>
                      <a:pt x="4" y="22"/>
                    </a:lnTo>
                    <a:lnTo>
                      <a:pt x="16" y="16"/>
                    </a:lnTo>
                    <a:lnTo>
                      <a:pt x="30" y="12"/>
                    </a:lnTo>
                    <a:lnTo>
                      <a:pt x="28" y="8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31" name="Group 464"/>
            <p:cNvGrpSpPr>
              <a:grpSpLocks/>
            </p:cNvGrpSpPr>
            <p:nvPr/>
          </p:nvGrpSpPr>
          <p:grpSpPr bwMode="auto">
            <a:xfrm>
              <a:off x="14238" y="4906"/>
              <a:ext cx="28" cy="12"/>
              <a:chOff x="14238" y="4906"/>
              <a:chExt cx="28" cy="12"/>
            </a:xfrm>
          </p:grpSpPr>
          <p:sp>
            <p:nvSpPr>
              <p:cNvPr id="344" name="Freeform 465"/>
              <p:cNvSpPr>
                <a:spLocks/>
              </p:cNvSpPr>
              <p:nvPr/>
            </p:nvSpPr>
            <p:spPr bwMode="auto">
              <a:xfrm>
                <a:off x="14238" y="4906"/>
                <a:ext cx="28" cy="12"/>
              </a:xfrm>
              <a:custGeom>
                <a:avLst/>
                <a:gdLst>
                  <a:gd name="T0" fmla="+- 0 14264 14238"/>
                  <a:gd name="T1" fmla="*/ T0 w 28"/>
                  <a:gd name="T2" fmla="+- 0 4906 4906"/>
                  <a:gd name="T3" fmla="*/ 4906 h 12"/>
                  <a:gd name="T4" fmla="+- 0 14250 14238"/>
                  <a:gd name="T5" fmla="*/ T4 w 28"/>
                  <a:gd name="T6" fmla="+- 0 4910 4906"/>
                  <a:gd name="T7" fmla="*/ 4910 h 12"/>
                  <a:gd name="T8" fmla="+- 0 14238 14238"/>
                  <a:gd name="T9" fmla="*/ T8 w 28"/>
                  <a:gd name="T10" fmla="+- 0 4916 4906"/>
                  <a:gd name="T11" fmla="*/ 4916 h 12"/>
                  <a:gd name="T12" fmla="+- 0 14238 14238"/>
                  <a:gd name="T13" fmla="*/ T12 w 28"/>
                  <a:gd name="T14" fmla="+- 0 4918 4906"/>
                  <a:gd name="T15" fmla="*/ 4918 h 12"/>
                  <a:gd name="T16" fmla="+- 0 14252 14238"/>
                  <a:gd name="T17" fmla="*/ T16 w 28"/>
                  <a:gd name="T18" fmla="+- 0 4914 4906"/>
                  <a:gd name="T19" fmla="*/ 4914 h 12"/>
                  <a:gd name="T20" fmla="+- 0 14266 14238"/>
                  <a:gd name="T21" fmla="*/ T20 w 28"/>
                  <a:gd name="T22" fmla="+- 0 4908 4906"/>
                  <a:gd name="T23" fmla="*/ 4908 h 12"/>
                  <a:gd name="T24" fmla="+- 0 14264 14238"/>
                  <a:gd name="T25" fmla="*/ T24 w 28"/>
                  <a:gd name="T26" fmla="+- 0 4906 4906"/>
                  <a:gd name="T27" fmla="*/ 4906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8" h="12">
                    <a:moveTo>
                      <a:pt x="26" y="0"/>
                    </a:moveTo>
                    <a:lnTo>
                      <a:pt x="12" y="4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14" y="8"/>
                    </a:lnTo>
                    <a:lnTo>
                      <a:pt x="28" y="2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32" name="Group 466"/>
            <p:cNvGrpSpPr>
              <a:grpSpLocks/>
            </p:cNvGrpSpPr>
            <p:nvPr/>
          </p:nvGrpSpPr>
          <p:grpSpPr bwMode="auto">
            <a:xfrm>
              <a:off x="14238" y="4908"/>
              <a:ext cx="28" cy="14"/>
              <a:chOff x="14238" y="4908"/>
              <a:chExt cx="28" cy="14"/>
            </a:xfrm>
          </p:grpSpPr>
          <p:sp>
            <p:nvSpPr>
              <p:cNvPr id="343" name="Freeform 467"/>
              <p:cNvSpPr>
                <a:spLocks/>
              </p:cNvSpPr>
              <p:nvPr/>
            </p:nvSpPr>
            <p:spPr bwMode="auto">
              <a:xfrm>
                <a:off x="14238" y="4908"/>
                <a:ext cx="28" cy="14"/>
              </a:xfrm>
              <a:custGeom>
                <a:avLst/>
                <a:gdLst>
                  <a:gd name="T0" fmla="+- 0 14266 14238"/>
                  <a:gd name="T1" fmla="*/ T0 w 28"/>
                  <a:gd name="T2" fmla="+- 0 4908 4908"/>
                  <a:gd name="T3" fmla="*/ 4908 h 14"/>
                  <a:gd name="T4" fmla="+- 0 14252 14238"/>
                  <a:gd name="T5" fmla="*/ T4 w 28"/>
                  <a:gd name="T6" fmla="+- 0 4914 4908"/>
                  <a:gd name="T7" fmla="*/ 4914 h 14"/>
                  <a:gd name="T8" fmla="+- 0 14238 14238"/>
                  <a:gd name="T9" fmla="*/ T8 w 28"/>
                  <a:gd name="T10" fmla="+- 0 4918 4908"/>
                  <a:gd name="T11" fmla="*/ 4918 h 14"/>
                  <a:gd name="T12" fmla="+- 0 14240 14238"/>
                  <a:gd name="T13" fmla="*/ T12 w 28"/>
                  <a:gd name="T14" fmla="+- 0 4920 4908"/>
                  <a:gd name="T15" fmla="*/ 4920 h 14"/>
                  <a:gd name="T16" fmla="+- 0 14240 14238"/>
                  <a:gd name="T17" fmla="*/ T16 w 28"/>
                  <a:gd name="T18" fmla="+- 0 4922 4908"/>
                  <a:gd name="T19" fmla="*/ 4922 h 14"/>
                  <a:gd name="T20" fmla="+- 0 14254 14238"/>
                  <a:gd name="T21" fmla="*/ T20 w 28"/>
                  <a:gd name="T22" fmla="+- 0 4916 4908"/>
                  <a:gd name="T23" fmla="*/ 4916 h 14"/>
                  <a:gd name="T24" fmla="+- 0 14266 14238"/>
                  <a:gd name="T25" fmla="*/ T24 w 28"/>
                  <a:gd name="T26" fmla="+- 0 4912 4908"/>
                  <a:gd name="T27" fmla="*/ 4912 h 14"/>
                  <a:gd name="T28" fmla="+- 0 14266 14238"/>
                  <a:gd name="T29" fmla="*/ T28 w 28"/>
                  <a:gd name="T30" fmla="+- 0 4908 4908"/>
                  <a:gd name="T31" fmla="*/ 490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28" h="14">
                    <a:moveTo>
                      <a:pt x="28" y="0"/>
                    </a:moveTo>
                    <a:lnTo>
                      <a:pt x="14" y="6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16" y="8"/>
                    </a:lnTo>
                    <a:lnTo>
                      <a:pt x="28" y="4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33" name="Group 468"/>
            <p:cNvGrpSpPr>
              <a:grpSpLocks/>
            </p:cNvGrpSpPr>
            <p:nvPr/>
          </p:nvGrpSpPr>
          <p:grpSpPr bwMode="auto">
            <a:xfrm>
              <a:off x="14240" y="4912"/>
              <a:ext cx="26" cy="10"/>
              <a:chOff x="14240" y="4912"/>
              <a:chExt cx="26" cy="10"/>
            </a:xfrm>
          </p:grpSpPr>
          <p:sp>
            <p:nvSpPr>
              <p:cNvPr id="342" name="Freeform 469"/>
              <p:cNvSpPr>
                <a:spLocks/>
              </p:cNvSpPr>
              <p:nvPr/>
            </p:nvSpPr>
            <p:spPr bwMode="auto">
              <a:xfrm>
                <a:off x="14240" y="4912"/>
                <a:ext cx="26" cy="10"/>
              </a:xfrm>
              <a:custGeom>
                <a:avLst/>
                <a:gdLst>
                  <a:gd name="T0" fmla="+- 0 14266 14240"/>
                  <a:gd name="T1" fmla="*/ T0 w 26"/>
                  <a:gd name="T2" fmla="+- 0 4912 4912"/>
                  <a:gd name="T3" fmla="*/ 4912 h 10"/>
                  <a:gd name="T4" fmla="+- 0 14254 14240"/>
                  <a:gd name="T5" fmla="*/ T4 w 26"/>
                  <a:gd name="T6" fmla="+- 0 4916 4912"/>
                  <a:gd name="T7" fmla="*/ 4916 h 10"/>
                  <a:gd name="T8" fmla="+- 0 14240 14240"/>
                  <a:gd name="T9" fmla="*/ T8 w 26"/>
                  <a:gd name="T10" fmla="+- 0 4922 4912"/>
                  <a:gd name="T11" fmla="*/ 4922 h 10"/>
                  <a:gd name="T12" fmla="+- 0 14254 14240"/>
                  <a:gd name="T13" fmla="*/ T12 w 26"/>
                  <a:gd name="T14" fmla="+- 0 4918 4912"/>
                  <a:gd name="T15" fmla="*/ 4918 h 10"/>
                  <a:gd name="T16" fmla="+- 0 14266 14240"/>
                  <a:gd name="T17" fmla="*/ T16 w 26"/>
                  <a:gd name="T18" fmla="+- 0 4912 4912"/>
                  <a:gd name="T19" fmla="*/ 491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10">
                    <a:moveTo>
                      <a:pt x="26" y="0"/>
                    </a:moveTo>
                    <a:lnTo>
                      <a:pt x="14" y="4"/>
                    </a:lnTo>
                    <a:lnTo>
                      <a:pt x="0" y="10"/>
                    </a:lnTo>
                    <a:lnTo>
                      <a:pt x="14" y="6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34" name="Group 470"/>
            <p:cNvGrpSpPr>
              <a:grpSpLocks/>
            </p:cNvGrpSpPr>
            <p:nvPr/>
          </p:nvGrpSpPr>
          <p:grpSpPr bwMode="auto">
            <a:xfrm>
              <a:off x="14240" y="4912"/>
              <a:ext cx="28" cy="12"/>
              <a:chOff x="14240" y="4912"/>
              <a:chExt cx="28" cy="12"/>
            </a:xfrm>
          </p:grpSpPr>
          <p:sp>
            <p:nvSpPr>
              <p:cNvPr id="340" name="Freeform 471"/>
              <p:cNvSpPr>
                <a:spLocks/>
              </p:cNvSpPr>
              <p:nvPr/>
            </p:nvSpPr>
            <p:spPr bwMode="auto">
              <a:xfrm>
                <a:off x="14240" y="4912"/>
                <a:ext cx="28" cy="12"/>
              </a:xfrm>
              <a:custGeom>
                <a:avLst/>
                <a:gdLst>
                  <a:gd name="T0" fmla="+- 0 14254 14240"/>
                  <a:gd name="T1" fmla="*/ T0 w 28"/>
                  <a:gd name="T2" fmla="+- 0 4918 4912"/>
                  <a:gd name="T3" fmla="*/ 4918 h 12"/>
                  <a:gd name="T4" fmla="+- 0 14240 14240"/>
                  <a:gd name="T5" fmla="*/ T4 w 28"/>
                  <a:gd name="T6" fmla="+- 0 4922 4912"/>
                  <a:gd name="T7" fmla="*/ 4922 h 12"/>
                  <a:gd name="T8" fmla="+- 0 14240 14240"/>
                  <a:gd name="T9" fmla="*/ T8 w 28"/>
                  <a:gd name="T10" fmla="+- 0 4924 4912"/>
                  <a:gd name="T11" fmla="*/ 4924 h 12"/>
                  <a:gd name="T12" fmla="+- 0 14254 14240"/>
                  <a:gd name="T13" fmla="*/ T12 w 28"/>
                  <a:gd name="T14" fmla="+- 0 4918 4912"/>
                  <a:gd name="T15" fmla="*/ 4918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" h="12">
                    <a:moveTo>
                      <a:pt x="14" y="6"/>
                    </a:moveTo>
                    <a:lnTo>
                      <a:pt x="0" y="10"/>
                    </a:lnTo>
                    <a:lnTo>
                      <a:pt x="0" y="12"/>
                    </a:lnTo>
                    <a:lnTo>
                      <a:pt x="14" y="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1" name="Freeform 472"/>
              <p:cNvSpPr>
                <a:spLocks/>
              </p:cNvSpPr>
              <p:nvPr/>
            </p:nvSpPr>
            <p:spPr bwMode="auto">
              <a:xfrm>
                <a:off x="14240" y="4912"/>
                <a:ext cx="28" cy="12"/>
              </a:xfrm>
              <a:custGeom>
                <a:avLst/>
                <a:gdLst>
                  <a:gd name="T0" fmla="+- 0 14266 14240"/>
                  <a:gd name="T1" fmla="*/ T0 w 28"/>
                  <a:gd name="T2" fmla="+- 0 4912 4912"/>
                  <a:gd name="T3" fmla="*/ 4912 h 12"/>
                  <a:gd name="T4" fmla="+- 0 14254 14240"/>
                  <a:gd name="T5" fmla="*/ T4 w 28"/>
                  <a:gd name="T6" fmla="+- 0 4918 4912"/>
                  <a:gd name="T7" fmla="*/ 4918 h 12"/>
                  <a:gd name="T8" fmla="+- 0 14268 14240"/>
                  <a:gd name="T9" fmla="*/ T8 w 28"/>
                  <a:gd name="T10" fmla="+- 0 4914 4912"/>
                  <a:gd name="T11" fmla="*/ 4914 h 12"/>
                  <a:gd name="T12" fmla="+- 0 14266 14240"/>
                  <a:gd name="T13" fmla="*/ T12 w 28"/>
                  <a:gd name="T14" fmla="+- 0 4912 4912"/>
                  <a:gd name="T15" fmla="*/ 4912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" h="12">
                    <a:moveTo>
                      <a:pt x="26" y="0"/>
                    </a:moveTo>
                    <a:lnTo>
                      <a:pt x="14" y="6"/>
                    </a:lnTo>
                    <a:lnTo>
                      <a:pt x="28" y="2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35" name="Group 473"/>
            <p:cNvGrpSpPr>
              <a:grpSpLocks/>
            </p:cNvGrpSpPr>
            <p:nvPr/>
          </p:nvGrpSpPr>
          <p:grpSpPr bwMode="auto">
            <a:xfrm>
              <a:off x="14240" y="4918"/>
              <a:ext cx="14" cy="14"/>
              <a:chOff x="14240" y="4918"/>
              <a:chExt cx="14" cy="14"/>
            </a:xfrm>
          </p:grpSpPr>
          <p:sp>
            <p:nvSpPr>
              <p:cNvPr id="339" name="Freeform 474"/>
              <p:cNvSpPr>
                <a:spLocks/>
              </p:cNvSpPr>
              <p:nvPr/>
            </p:nvSpPr>
            <p:spPr bwMode="auto">
              <a:xfrm>
                <a:off x="14240" y="4918"/>
                <a:ext cx="14" cy="14"/>
              </a:xfrm>
              <a:custGeom>
                <a:avLst/>
                <a:gdLst>
                  <a:gd name="T0" fmla="+- 0 14254 14240"/>
                  <a:gd name="T1" fmla="*/ T0 w 14"/>
                  <a:gd name="T2" fmla="+- 0 4918 4918"/>
                  <a:gd name="T3" fmla="*/ 4918 h 14"/>
                  <a:gd name="T4" fmla="+- 0 14240 14240"/>
                  <a:gd name="T5" fmla="*/ T4 w 14"/>
                  <a:gd name="T6" fmla="+- 0 4924 4918"/>
                  <a:gd name="T7" fmla="*/ 4924 h 14"/>
                  <a:gd name="T8" fmla="+- 0 14242 14240"/>
                  <a:gd name="T9" fmla="*/ T8 w 14"/>
                  <a:gd name="T10" fmla="+- 0 4928 4918"/>
                  <a:gd name="T11" fmla="*/ 4928 h 14"/>
                  <a:gd name="T12" fmla="+- 0 14246 14240"/>
                  <a:gd name="T13" fmla="*/ T12 w 14"/>
                  <a:gd name="T14" fmla="+- 0 4932 4918"/>
                  <a:gd name="T15" fmla="*/ 4932 h 14"/>
                  <a:gd name="T16" fmla="+- 0 14252 14240"/>
                  <a:gd name="T17" fmla="*/ T16 w 14"/>
                  <a:gd name="T18" fmla="+- 0 4932 4918"/>
                  <a:gd name="T19" fmla="*/ 4932 h 14"/>
                  <a:gd name="T20" fmla="+- 0 14254 14240"/>
                  <a:gd name="T21" fmla="*/ T20 w 14"/>
                  <a:gd name="T22" fmla="+- 0 4918 4918"/>
                  <a:gd name="T23" fmla="*/ 491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4" h="14">
                    <a:moveTo>
                      <a:pt x="14" y="0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4"/>
                    </a:lnTo>
                    <a:lnTo>
                      <a:pt x="12" y="14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36" name="Group 475"/>
            <p:cNvGrpSpPr>
              <a:grpSpLocks/>
            </p:cNvGrpSpPr>
            <p:nvPr/>
          </p:nvGrpSpPr>
          <p:grpSpPr bwMode="auto">
            <a:xfrm>
              <a:off x="14252" y="4904"/>
              <a:ext cx="10" cy="30"/>
              <a:chOff x="14252" y="4904"/>
              <a:chExt cx="10" cy="30"/>
            </a:xfrm>
          </p:grpSpPr>
          <p:sp>
            <p:nvSpPr>
              <p:cNvPr id="338" name="Freeform 476"/>
              <p:cNvSpPr>
                <a:spLocks/>
              </p:cNvSpPr>
              <p:nvPr/>
            </p:nvSpPr>
            <p:spPr bwMode="auto">
              <a:xfrm>
                <a:off x="14252" y="4904"/>
                <a:ext cx="10" cy="30"/>
              </a:xfrm>
              <a:custGeom>
                <a:avLst/>
                <a:gdLst>
                  <a:gd name="T0" fmla="+- 0 14256 14252"/>
                  <a:gd name="T1" fmla="*/ T0 w 10"/>
                  <a:gd name="T2" fmla="+- 0 4904 4904"/>
                  <a:gd name="T3" fmla="*/ 4904 h 30"/>
                  <a:gd name="T4" fmla="+- 0 14252 14252"/>
                  <a:gd name="T5" fmla="*/ T4 w 10"/>
                  <a:gd name="T6" fmla="+- 0 4932 4904"/>
                  <a:gd name="T7" fmla="*/ 4932 h 30"/>
                  <a:gd name="T8" fmla="+- 0 14260 14252"/>
                  <a:gd name="T9" fmla="*/ T8 w 10"/>
                  <a:gd name="T10" fmla="+- 0 4934 4904"/>
                  <a:gd name="T11" fmla="*/ 4934 h 30"/>
                  <a:gd name="T12" fmla="+- 0 14262 14252"/>
                  <a:gd name="T13" fmla="*/ T12 w 10"/>
                  <a:gd name="T14" fmla="+- 0 4920 4904"/>
                  <a:gd name="T15" fmla="*/ 4920 h 30"/>
                  <a:gd name="T16" fmla="+- 0 14262 14252"/>
                  <a:gd name="T17" fmla="*/ T16 w 10"/>
                  <a:gd name="T18" fmla="+- 0 4906 4904"/>
                  <a:gd name="T19" fmla="*/ 4906 h 30"/>
                  <a:gd name="T20" fmla="+- 0 14256 14252"/>
                  <a:gd name="T21" fmla="*/ T20 w 10"/>
                  <a:gd name="T22" fmla="+- 0 4904 4904"/>
                  <a:gd name="T23" fmla="*/ 4904 h 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0" h="30">
                    <a:moveTo>
                      <a:pt x="4" y="0"/>
                    </a:moveTo>
                    <a:lnTo>
                      <a:pt x="0" y="28"/>
                    </a:lnTo>
                    <a:lnTo>
                      <a:pt x="8" y="30"/>
                    </a:lnTo>
                    <a:lnTo>
                      <a:pt x="10" y="16"/>
                    </a:lnTo>
                    <a:lnTo>
                      <a:pt x="10" y="2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37" name="Group 477"/>
            <p:cNvGrpSpPr>
              <a:grpSpLocks/>
            </p:cNvGrpSpPr>
            <p:nvPr/>
          </p:nvGrpSpPr>
          <p:grpSpPr bwMode="auto">
            <a:xfrm>
              <a:off x="14200" y="4804"/>
              <a:ext cx="248" cy="150"/>
              <a:chOff x="14200" y="4804"/>
              <a:chExt cx="248" cy="150"/>
            </a:xfrm>
          </p:grpSpPr>
          <p:sp>
            <p:nvSpPr>
              <p:cNvPr id="337" name="Freeform 478"/>
              <p:cNvSpPr>
                <a:spLocks/>
              </p:cNvSpPr>
              <p:nvPr/>
            </p:nvSpPr>
            <p:spPr bwMode="auto">
              <a:xfrm>
                <a:off x="14200" y="4804"/>
                <a:ext cx="248" cy="150"/>
              </a:xfrm>
              <a:custGeom>
                <a:avLst/>
                <a:gdLst>
                  <a:gd name="T0" fmla="+- 0 14242 14200"/>
                  <a:gd name="T1" fmla="*/ T0 w 248"/>
                  <a:gd name="T2" fmla="+- 0 4804 4804"/>
                  <a:gd name="T3" fmla="*/ 4804 h 150"/>
                  <a:gd name="T4" fmla="+- 0 14200 14200"/>
                  <a:gd name="T5" fmla="*/ T4 w 248"/>
                  <a:gd name="T6" fmla="+- 0 4954 4804"/>
                  <a:gd name="T7" fmla="*/ 4954 h 150"/>
                  <a:gd name="T8" fmla="+- 0 14448 14200"/>
                  <a:gd name="T9" fmla="*/ T8 w 248"/>
                  <a:gd name="T10" fmla="+- 0 4942 4804"/>
                  <a:gd name="T11" fmla="*/ 4942 h 150"/>
                  <a:gd name="T12" fmla="+- 0 14242 14200"/>
                  <a:gd name="T13" fmla="*/ T12 w 248"/>
                  <a:gd name="T14" fmla="+- 0 4804 4804"/>
                  <a:gd name="T15" fmla="*/ 4804 h 1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8" h="150">
                    <a:moveTo>
                      <a:pt x="42" y="0"/>
                    </a:moveTo>
                    <a:lnTo>
                      <a:pt x="0" y="150"/>
                    </a:lnTo>
                    <a:lnTo>
                      <a:pt x="248" y="138"/>
                    </a:lnTo>
                    <a:lnTo>
                      <a:pt x="4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38" name="Group 479"/>
            <p:cNvGrpSpPr>
              <a:grpSpLocks/>
            </p:cNvGrpSpPr>
            <p:nvPr/>
          </p:nvGrpSpPr>
          <p:grpSpPr bwMode="auto">
            <a:xfrm>
              <a:off x="10758" y="6368"/>
              <a:ext cx="70" cy="118"/>
              <a:chOff x="10758" y="6368"/>
              <a:chExt cx="70" cy="118"/>
            </a:xfrm>
          </p:grpSpPr>
          <p:sp>
            <p:nvSpPr>
              <p:cNvPr id="336" name="Freeform 480"/>
              <p:cNvSpPr>
                <a:spLocks/>
              </p:cNvSpPr>
              <p:nvPr/>
            </p:nvSpPr>
            <p:spPr bwMode="auto">
              <a:xfrm>
                <a:off x="10758" y="6368"/>
                <a:ext cx="70" cy="118"/>
              </a:xfrm>
              <a:custGeom>
                <a:avLst/>
                <a:gdLst>
                  <a:gd name="T0" fmla="+- 0 10772 10758"/>
                  <a:gd name="T1" fmla="*/ T0 w 70"/>
                  <a:gd name="T2" fmla="+- 0 6368 6368"/>
                  <a:gd name="T3" fmla="*/ 6368 h 118"/>
                  <a:gd name="T4" fmla="+- 0 10760 10758"/>
                  <a:gd name="T5" fmla="*/ T4 w 70"/>
                  <a:gd name="T6" fmla="+- 0 6376 6368"/>
                  <a:gd name="T7" fmla="*/ 6376 h 118"/>
                  <a:gd name="T8" fmla="+- 0 10758 10758"/>
                  <a:gd name="T9" fmla="*/ T8 w 70"/>
                  <a:gd name="T10" fmla="+- 0 6399 6368"/>
                  <a:gd name="T11" fmla="*/ 6399 h 118"/>
                  <a:gd name="T12" fmla="+- 0 10769 10758"/>
                  <a:gd name="T13" fmla="*/ T12 w 70"/>
                  <a:gd name="T14" fmla="+- 0 6418 6368"/>
                  <a:gd name="T15" fmla="*/ 6418 h 118"/>
                  <a:gd name="T16" fmla="+- 0 10779 10758"/>
                  <a:gd name="T17" fmla="*/ T16 w 70"/>
                  <a:gd name="T18" fmla="+- 0 6436 6368"/>
                  <a:gd name="T19" fmla="*/ 6436 h 118"/>
                  <a:gd name="T20" fmla="+- 0 10788 10758"/>
                  <a:gd name="T21" fmla="*/ T20 w 70"/>
                  <a:gd name="T22" fmla="+- 0 6453 6368"/>
                  <a:gd name="T23" fmla="*/ 6453 h 118"/>
                  <a:gd name="T24" fmla="+- 0 10795 10758"/>
                  <a:gd name="T25" fmla="*/ T24 w 70"/>
                  <a:gd name="T26" fmla="+- 0 6470 6368"/>
                  <a:gd name="T27" fmla="*/ 6470 h 118"/>
                  <a:gd name="T28" fmla="+- 0 10802 10758"/>
                  <a:gd name="T29" fmla="*/ T28 w 70"/>
                  <a:gd name="T30" fmla="+- 0 6486 6368"/>
                  <a:gd name="T31" fmla="*/ 6486 h 118"/>
                  <a:gd name="T32" fmla="+- 0 10814 10758"/>
                  <a:gd name="T33" fmla="*/ T32 w 70"/>
                  <a:gd name="T34" fmla="+- 0 6480 6368"/>
                  <a:gd name="T35" fmla="*/ 6480 h 118"/>
                  <a:gd name="T36" fmla="+- 0 10828 10758"/>
                  <a:gd name="T37" fmla="*/ T36 w 70"/>
                  <a:gd name="T38" fmla="+- 0 6475 6368"/>
                  <a:gd name="T39" fmla="*/ 6475 h 118"/>
                  <a:gd name="T40" fmla="+- 0 10821 10758"/>
                  <a:gd name="T41" fmla="*/ T40 w 70"/>
                  <a:gd name="T42" fmla="+- 0 6459 6368"/>
                  <a:gd name="T43" fmla="*/ 6459 h 118"/>
                  <a:gd name="T44" fmla="+- 0 10813 10758"/>
                  <a:gd name="T45" fmla="*/ T44 w 70"/>
                  <a:gd name="T46" fmla="+- 0 6442 6368"/>
                  <a:gd name="T47" fmla="*/ 6442 h 118"/>
                  <a:gd name="T48" fmla="+- 0 10805 10758"/>
                  <a:gd name="T49" fmla="*/ T48 w 70"/>
                  <a:gd name="T50" fmla="+- 0 6424 6368"/>
                  <a:gd name="T51" fmla="*/ 6424 h 118"/>
                  <a:gd name="T52" fmla="+- 0 10795 10758"/>
                  <a:gd name="T53" fmla="*/ T52 w 70"/>
                  <a:gd name="T54" fmla="+- 0 6406 6368"/>
                  <a:gd name="T55" fmla="*/ 6406 h 118"/>
                  <a:gd name="T56" fmla="+- 0 10784 10758"/>
                  <a:gd name="T57" fmla="*/ T56 w 70"/>
                  <a:gd name="T58" fmla="+- 0 6387 6368"/>
                  <a:gd name="T59" fmla="*/ 6387 h 118"/>
                  <a:gd name="T60" fmla="+- 0 10772 10758"/>
                  <a:gd name="T61" fmla="*/ T60 w 70"/>
                  <a:gd name="T62" fmla="+- 0 6368 6368"/>
                  <a:gd name="T63" fmla="*/ 6368 h 1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70" h="118">
                    <a:moveTo>
                      <a:pt x="14" y="0"/>
                    </a:moveTo>
                    <a:lnTo>
                      <a:pt x="2" y="8"/>
                    </a:lnTo>
                    <a:lnTo>
                      <a:pt x="0" y="31"/>
                    </a:lnTo>
                    <a:lnTo>
                      <a:pt x="11" y="50"/>
                    </a:lnTo>
                    <a:lnTo>
                      <a:pt x="21" y="68"/>
                    </a:lnTo>
                    <a:lnTo>
                      <a:pt x="30" y="85"/>
                    </a:lnTo>
                    <a:lnTo>
                      <a:pt x="37" y="102"/>
                    </a:lnTo>
                    <a:lnTo>
                      <a:pt x="44" y="118"/>
                    </a:lnTo>
                    <a:lnTo>
                      <a:pt x="56" y="112"/>
                    </a:lnTo>
                    <a:lnTo>
                      <a:pt x="70" y="107"/>
                    </a:lnTo>
                    <a:lnTo>
                      <a:pt x="63" y="91"/>
                    </a:lnTo>
                    <a:lnTo>
                      <a:pt x="55" y="74"/>
                    </a:lnTo>
                    <a:lnTo>
                      <a:pt x="47" y="56"/>
                    </a:lnTo>
                    <a:lnTo>
                      <a:pt x="37" y="38"/>
                    </a:lnTo>
                    <a:lnTo>
                      <a:pt x="26" y="19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39" name="Group 481"/>
            <p:cNvGrpSpPr>
              <a:grpSpLocks/>
            </p:cNvGrpSpPr>
            <p:nvPr/>
          </p:nvGrpSpPr>
          <p:grpSpPr bwMode="auto">
            <a:xfrm>
              <a:off x="10808" y="6476"/>
              <a:ext cx="38" cy="86"/>
              <a:chOff x="10808" y="6476"/>
              <a:chExt cx="38" cy="86"/>
            </a:xfrm>
          </p:grpSpPr>
          <p:sp>
            <p:nvSpPr>
              <p:cNvPr id="335" name="Freeform 482"/>
              <p:cNvSpPr>
                <a:spLocks/>
              </p:cNvSpPr>
              <p:nvPr/>
            </p:nvSpPr>
            <p:spPr bwMode="auto">
              <a:xfrm>
                <a:off x="10808" y="6476"/>
                <a:ext cx="38" cy="86"/>
              </a:xfrm>
              <a:custGeom>
                <a:avLst/>
                <a:gdLst>
                  <a:gd name="T0" fmla="+- 0 10828 10808"/>
                  <a:gd name="T1" fmla="*/ T0 w 38"/>
                  <a:gd name="T2" fmla="+- 0 6476 6476"/>
                  <a:gd name="T3" fmla="*/ 6476 h 86"/>
                  <a:gd name="T4" fmla="+- 0 10814 10808"/>
                  <a:gd name="T5" fmla="*/ T4 w 38"/>
                  <a:gd name="T6" fmla="+- 0 6480 6476"/>
                  <a:gd name="T7" fmla="*/ 6480 h 86"/>
                  <a:gd name="T8" fmla="+- 0 10808 10808"/>
                  <a:gd name="T9" fmla="*/ T8 w 38"/>
                  <a:gd name="T10" fmla="+- 0 6505 6476"/>
                  <a:gd name="T11" fmla="*/ 6505 h 86"/>
                  <a:gd name="T12" fmla="+- 0 10813 10808"/>
                  <a:gd name="T13" fmla="*/ T12 w 38"/>
                  <a:gd name="T14" fmla="+- 0 6524 6476"/>
                  <a:gd name="T15" fmla="*/ 6524 h 86"/>
                  <a:gd name="T16" fmla="+- 0 10817 10808"/>
                  <a:gd name="T17" fmla="*/ T16 w 38"/>
                  <a:gd name="T18" fmla="+- 0 6543 6476"/>
                  <a:gd name="T19" fmla="*/ 6543 h 86"/>
                  <a:gd name="T20" fmla="+- 0 10818 10808"/>
                  <a:gd name="T21" fmla="*/ T20 w 38"/>
                  <a:gd name="T22" fmla="+- 0 6562 6476"/>
                  <a:gd name="T23" fmla="*/ 6562 h 86"/>
                  <a:gd name="T24" fmla="+- 0 10832 10808"/>
                  <a:gd name="T25" fmla="*/ T24 w 38"/>
                  <a:gd name="T26" fmla="+- 0 6562 6476"/>
                  <a:gd name="T27" fmla="*/ 6562 h 86"/>
                  <a:gd name="T28" fmla="+- 0 10846 10808"/>
                  <a:gd name="T29" fmla="*/ T28 w 38"/>
                  <a:gd name="T30" fmla="+- 0 6555 6476"/>
                  <a:gd name="T31" fmla="*/ 6555 h 86"/>
                  <a:gd name="T32" fmla="+- 0 10844 10808"/>
                  <a:gd name="T33" fmla="*/ T32 w 38"/>
                  <a:gd name="T34" fmla="+- 0 6537 6476"/>
                  <a:gd name="T35" fmla="*/ 6537 h 86"/>
                  <a:gd name="T36" fmla="+- 0 10841 10808"/>
                  <a:gd name="T37" fmla="*/ T36 w 38"/>
                  <a:gd name="T38" fmla="+- 0 6517 6476"/>
                  <a:gd name="T39" fmla="*/ 6517 h 86"/>
                  <a:gd name="T40" fmla="+- 0 10835 10808"/>
                  <a:gd name="T41" fmla="*/ T40 w 38"/>
                  <a:gd name="T42" fmla="+- 0 6497 6476"/>
                  <a:gd name="T43" fmla="*/ 6497 h 86"/>
                  <a:gd name="T44" fmla="+- 0 10828 10808"/>
                  <a:gd name="T45" fmla="*/ T44 w 38"/>
                  <a:gd name="T46" fmla="+- 0 6476 6476"/>
                  <a:gd name="T47" fmla="*/ 6476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38" h="86">
                    <a:moveTo>
                      <a:pt x="20" y="0"/>
                    </a:moveTo>
                    <a:lnTo>
                      <a:pt x="6" y="4"/>
                    </a:lnTo>
                    <a:lnTo>
                      <a:pt x="0" y="29"/>
                    </a:lnTo>
                    <a:lnTo>
                      <a:pt x="5" y="48"/>
                    </a:lnTo>
                    <a:lnTo>
                      <a:pt x="9" y="67"/>
                    </a:lnTo>
                    <a:lnTo>
                      <a:pt x="10" y="86"/>
                    </a:lnTo>
                    <a:lnTo>
                      <a:pt x="24" y="86"/>
                    </a:lnTo>
                    <a:lnTo>
                      <a:pt x="38" y="79"/>
                    </a:lnTo>
                    <a:lnTo>
                      <a:pt x="36" y="61"/>
                    </a:lnTo>
                    <a:lnTo>
                      <a:pt x="33" y="41"/>
                    </a:lnTo>
                    <a:lnTo>
                      <a:pt x="27" y="21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40" name="Group 483"/>
            <p:cNvGrpSpPr>
              <a:grpSpLocks/>
            </p:cNvGrpSpPr>
            <p:nvPr/>
          </p:nvGrpSpPr>
          <p:grpSpPr bwMode="auto">
            <a:xfrm>
              <a:off x="10810" y="6562"/>
              <a:ext cx="36" cy="44"/>
              <a:chOff x="10810" y="6562"/>
              <a:chExt cx="36" cy="44"/>
            </a:xfrm>
          </p:grpSpPr>
          <p:sp>
            <p:nvSpPr>
              <p:cNvPr id="334" name="Freeform 484"/>
              <p:cNvSpPr>
                <a:spLocks/>
              </p:cNvSpPr>
              <p:nvPr/>
            </p:nvSpPr>
            <p:spPr bwMode="auto">
              <a:xfrm>
                <a:off x="10810" y="6562"/>
                <a:ext cx="36" cy="44"/>
              </a:xfrm>
              <a:custGeom>
                <a:avLst/>
                <a:gdLst>
                  <a:gd name="T0" fmla="+- 0 10846 10810"/>
                  <a:gd name="T1" fmla="*/ T0 w 36"/>
                  <a:gd name="T2" fmla="+- 0 6562 6562"/>
                  <a:gd name="T3" fmla="*/ 6562 h 44"/>
                  <a:gd name="T4" fmla="+- 0 10832 10810"/>
                  <a:gd name="T5" fmla="*/ T4 w 36"/>
                  <a:gd name="T6" fmla="+- 0 6562 6562"/>
                  <a:gd name="T7" fmla="*/ 6562 h 44"/>
                  <a:gd name="T8" fmla="+- 0 10818 10810"/>
                  <a:gd name="T9" fmla="*/ T8 w 36"/>
                  <a:gd name="T10" fmla="+- 0 6563 6562"/>
                  <a:gd name="T11" fmla="*/ 6563 h 44"/>
                  <a:gd name="T12" fmla="+- 0 10815 10810"/>
                  <a:gd name="T13" fmla="*/ T12 w 36"/>
                  <a:gd name="T14" fmla="+- 0 6583 6562"/>
                  <a:gd name="T15" fmla="*/ 6583 h 44"/>
                  <a:gd name="T16" fmla="+- 0 10810 10810"/>
                  <a:gd name="T17" fmla="*/ T16 w 36"/>
                  <a:gd name="T18" fmla="+- 0 6602 6562"/>
                  <a:gd name="T19" fmla="*/ 6602 h 44"/>
                  <a:gd name="T20" fmla="+- 0 10824 10810"/>
                  <a:gd name="T21" fmla="*/ T20 w 36"/>
                  <a:gd name="T22" fmla="+- 0 6606 6562"/>
                  <a:gd name="T23" fmla="*/ 6606 h 44"/>
                  <a:gd name="T24" fmla="+- 0 10839 10810"/>
                  <a:gd name="T25" fmla="*/ T24 w 36"/>
                  <a:gd name="T26" fmla="+- 0 6602 6562"/>
                  <a:gd name="T27" fmla="*/ 6602 h 44"/>
                  <a:gd name="T28" fmla="+- 0 10844 10810"/>
                  <a:gd name="T29" fmla="*/ T28 w 36"/>
                  <a:gd name="T30" fmla="+- 0 6583 6562"/>
                  <a:gd name="T31" fmla="*/ 6583 h 44"/>
                  <a:gd name="T32" fmla="+- 0 10846 10810"/>
                  <a:gd name="T33" fmla="*/ T32 w 36"/>
                  <a:gd name="T34" fmla="+- 0 6562 6562"/>
                  <a:gd name="T35" fmla="*/ 6562 h 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36" h="44">
                    <a:moveTo>
                      <a:pt x="36" y="0"/>
                    </a:moveTo>
                    <a:lnTo>
                      <a:pt x="22" y="0"/>
                    </a:lnTo>
                    <a:lnTo>
                      <a:pt x="8" y="1"/>
                    </a:lnTo>
                    <a:lnTo>
                      <a:pt x="5" y="21"/>
                    </a:lnTo>
                    <a:lnTo>
                      <a:pt x="0" y="40"/>
                    </a:lnTo>
                    <a:lnTo>
                      <a:pt x="14" y="44"/>
                    </a:lnTo>
                    <a:lnTo>
                      <a:pt x="29" y="40"/>
                    </a:lnTo>
                    <a:lnTo>
                      <a:pt x="34" y="21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41" name="Group 485"/>
            <p:cNvGrpSpPr>
              <a:grpSpLocks/>
            </p:cNvGrpSpPr>
            <p:nvPr/>
          </p:nvGrpSpPr>
          <p:grpSpPr bwMode="auto">
            <a:xfrm>
              <a:off x="10792" y="6602"/>
              <a:ext cx="44" cy="44"/>
              <a:chOff x="10792" y="6602"/>
              <a:chExt cx="44" cy="44"/>
            </a:xfrm>
          </p:grpSpPr>
          <p:sp>
            <p:nvSpPr>
              <p:cNvPr id="333" name="Freeform 486"/>
              <p:cNvSpPr>
                <a:spLocks/>
              </p:cNvSpPr>
              <p:nvPr/>
            </p:nvSpPr>
            <p:spPr bwMode="auto">
              <a:xfrm>
                <a:off x="10792" y="6602"/>
                <a:ext cx="44" cy="44"/>
              </a:xfrm>
              <a:custGeom>
                <a:avLst/>
                <a:gdLst>
                  <a:gd name="T0" fmla="+- 0 10810 10792"/>
                  <a:gd name="T1" fmla="*/ T0 w 44"/>
                  <a:gd name="T2" fmla="+- 0 6602 6602"/>
                  <a:gd name="T3" fmla="*/ 6602 h 44"/>
                  <a:gd name="T4" fmla="+- 0 10806 10792"/>
                  <a:gd name="T5" fmla="*/ T4 w 44"/>
                  <a:gd name="T6" fmla="+- 0 6614 6602"/>
                  <a:gd name="T7" fmla="*/ 6614 h 44"/>
                  <a:gd name="T8" fmla="+- 0 10800 10792"/>
                  <a:gd name="T9" fmla="*/ T8 w 44"/>
                  <a:gd name="T10" fmla="+- 0 6624 6602"/>
                  <a:gd name="T11" fmla="*/ 6624 h 44"/>
                  <a:gd name="T12" fmla="+- 0 10792 10792"/>
                  <a:gd name="T13" fmla="*/ T12 w 44"/>
                  <a:gd name="T14" fmla="+- 0 6632 6602"/>
                  <a:gd name="T15" fmla="*/ 6632 h 44"/>
                  <a:gd name="T16" fmla="+- 0 10802 10792"/>
                  <a:gd name="T17" fmla="*/ T16 w 44"/>
                  <a:gd name="T18" fmla="+- 0 6642 6602"/>
                  <a:gd name="T19" fmla="*/ 6642 h 44"/>
                  <a:gd name="T20" fmla="+- 0 10818 10792"/>
                  <a:gd name="T21" fmla="*/ T20 w 44"/>
                  <a:gd name="T22" fmla="+- 0 6646 6602"/>
                  <a:gd name="T23" fmla="*/ 6646 h 44"/>
                  <a:gd name="T24" fmla="+- 0 10829 10792"/>
                  <a:gd name="T25" fmla="*/ T24 w 44"/>
                  <a:gd name="T26" fmla="+- 0 6630 6602"/>
                  <a:gd name="T27" fmla="*/ 6630 h 44"/>
                  <a:gd name="T28" fmla="+- 0 10836 10792"/>
                  <a:gd name="T29" fmla="*/ T28 w 44"/>
                  <a:gd name="T30" fmla="+- 0 6610 6602"/>
                  <a:gd name="T31" fmla="*/ 6610 h 44"/>
                  <a:gd name="T32" fmla="+- 0 10824 10792"/>
                  <a:gd name="T33" fmla="*/ T32 w 44"/>
                  <a:gd name="T34" fmla="+- 0 6606 6602"/>
                  <a:gd name="T35" fmla="*/ 6606 h 44"/>
                  <a:gd name="T36" fmla="+- 0 10810 10792"/>
                  <a:gd name="T37" fmla="*/ T36 w 44"/>
                  <a:gd name="T38" fmla="+- 0 6602 6602"/>
                  <a:gd name="T39" fmla="*/ 6602 h 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44" h="44">
                    <a:moveTo>
                      <a:pt x="18" y="0"/>
                    </a:moveTo>
                    <a:lnTo>
                      <a:pt x="14" y="12"/>
                    </a:lnTo>
                    <a:lnTo>
                      <a:pt x="8" y="22"/>
                    </a:lnTo>
                    <a:lnTo>
                      <a:pt x="0" y="30"/>
                    </a:lnTo>
                    <a:lnTo>
                      <a:pt x="10" y="40"/>
                    </a:lnTo>
                    <a:lnTo>
                      <a:pt x="26" y="44"/>
                    </a:lnTo>
                    <a:lnTo>
                      <a:pt x="37" y="28"/>
                    </a:lnTo>
                    <a:lnTo>
                      <a:pt x="44" y="8"/>
                    </a:lnTo>
                    <a:lnTo>
                      <a:pt x="32" y="4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42" name="Group 487"/>
            <p:cNvGrpSpPr>
              <a:grpSpLocks/>
            </p:cNvGrpSpPr>
            <p:nvPr/>
          </p:nvGrpSpPr>
          <p:grpSpPr bwMode="auto">
            <a:xfrm>
              <a:off x="10764" y="6632"/>
              <a:ext cx="50" cy="45"/>
              <a:chOff x="10764" y="6632"/>
              <a:chExt cx="50" cy="45"/>
            </a:xfrm>
          </p:grpSpPr>
          <p:sp>
            <p:nvSpPr>
              <p:cNvPr id="332" name="Freeform 488"/>
              <p:cNvSpPr>
                <a:spLocks/>
              </p:cNvSpPr>
              <p:nvPr/>
            </p:nvSpPr>
            <p:spPr bwMode="auto">
              <a:xfrm>
                <a:off x="10764" y="6632"/>
                <a:ext cx="50" cy="45"/>
              </a:xfrm>
              <a:custGeom>
                <a:avLst/>
                <a:gdLst>
                  <a:gd name="T0" fmla="+- 0 10792 10764"/>
                  <a:gd name="T1" fmla="*/ T0 w 50"/>
                  <a:gd name="T2" fmla="+- 0 6632 6632"/>
                  <a:gd name="T3" fmla="*/ 6632 h 45"/>
                  <a:gd name="T4" fmla="+- 0 10784 10764"/>
                  <a:gd name="T5" fmla="*/ T4 w 50"/>
                  <a:gd name="T6" fmla="+- 0 6642 6632"/>
                  <a:gd name="T7" fmla="*/ 6642 h 45"/>
                  <a:gd name="T8" fmla="+- 0 10776 10764"/>
                  <a:gd name="T9" fmla="*/ T8 w 50"/>
                  <a:gd name="T10" fmla="+- 0 6650 6632"/>
                  <a:gd name="T11" fmla="*/ 6650 h 45"/>
                  <a:gd name="T12" fmla="+- 0 10764 10764"/>
                  <a:gd name="T13" fmla="*/ T12 w 50"/>
                  <a:gd name="T14" fmla="+- 0 6656 6632"/>
                  <a:gd name="T15" fmla="*/ 6656 h 45"/>
                  <a:gd name="T16" fmla="+- 0 10772 10764"/>
                  <a:gd name="T17" fmla="*/ T16 w 50"/>
                  <a:gd name="T18" fmla="+- 0 6668 6632"/>
                  <a:gd name="T19" fmla="*/ 6668 h 45"/>
                  <a:gd name="T20" fmla="+- 0 10784 10764"/>
                  <a:gd name="T21" fmla="*/ T20 w 50"/>
                  <a:gd name="T22" fmla="+- 0 6677 6632"/>
                  <a:gd name="T23" fmla="*/ 6677 h 45"/>
                  <a:gd name="T24" fmla="+- 0 10800 10764"/>
                  <a:gd name="T25" fmla="*/ T24 w 50"/>
                  <a:gd name="T26" fmla="+- 0 6665 6632"/>
                  <a:gd name="T27" fmla="*/ 6665 h 45"/>
                  <a:gd name="T28" fmla="+- 0 10814 10764"/>
                  <a:gd name="T29" fmla="*/ T28 w 50"/>
                  <a:gd name="T30" fmla="+- 0 6650 6632"/>
                  <a:gd name="T31" fmla="*/ 6650 h 45"/>
                  <a:gd name="T32" fmla="+- 0 10802 10764"/>
                  <a:gd name="T33" fmla="*/ T32 w 50"/>
                  <a:gd name="T34" fmla="+- 0 6642 6632"/>
                  <a:gd name="T35" fmla="*/ 6642 h 45"/>
                  <a:gd name="T36" fmla="+- 0 10792 10764"/>
                  <a:gd name="T37" fmla="*/ T36 w 50"/>
                  <a:gd name="T38" fmla="+- 0 6632 6632"/>
                  <a:gd name="T39" fmla="*/ 6632 h 4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50" h="45">
                    <a:moveTo>
                      <a:pt x="28" y="0"/>
                    </a:moveTo>
                    <a:lnTo>
                      <a:pt x="20" y="1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8" y="36"/>
                    </a:lnTo>
                    <a:lnTo>
                      <a:pt x="20" y="45"/>
                    </a:lnTo>
                    <a:lnTo>
                      <a:pt x="36" y="33"/>
                    </a:lnTo>
                    <a:lnTo>
                      <a:pt x="50" y="18"/>
                    </a:lnTo>
                    <a:lnTo>
                      <a:pt x="38" y="10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43" name="Group 489"/>
            <p:cNvGrpSpPr>
              <a:grpSpLocks/>
            </p:cNvGrpSpPr>
            <p:nvPr/>
          </p:nvGrpSpPr>
          <p:grpSpPr bwMode="auto">
            <a:xfrm>
              <a:off x="10730" y="6656"/>
              <a:ext cx="50" cy="43"/>
              <a:chOff x="10730" y="6656"/>
              <a:chExt cx="50" cy="43"/>
            </a:xfrm>
          </p:grpSpPr>
          <p:sp>
            <p:nvSpPr>
              <p:cNvPr id="331" name="Freeform 490"/>
              <p:cNvSpPr>
                <a:spLocks/>
              </p:cNvSpPr>
              <p:nvPr/>
            </p:nvSpPr>
            <p:spPr bwMode="auto">
              <a:xfrm>
                <a:off x="10730" y="6656"/>
                <a:ext cx="50" cy="43"/>
              </a:xfrm>
              <a:custGeom>
                <a:avLst/>
                <a:gdLst>
                  <a:gd name="T0" fmla="+- 0 10764 10730"/>
                  <a:gd name="T1" fmla="*/ T0 w 50"/>
                  <a:gd name="T2" fmla="+- 0 6656 6656"/>
                  <a:gd name="T3" fmla="*/ 6656 h 43"/>
                  <a:gd name="T4" fmla="+- 0 10754 10730"/>
                  <a:gd name="T5" fmla="*/ T4 w 50"/>
                  <a:gd name="T6" fmla="+- 0 6664 6656"/>
                  <a:gd name="T7" fmla="*/ 6664 h 43"/>
                  <a:gd name="T8" fmla="+- 0 10742 10730"/>
                  <a:gd name="T9" fmla="*/ T8 w 50"/>
                  <a:gd name="T10" fmla="+- 0 6668 6656"/>
                  <a:gd name="T11" fmla="*/ 6668 h 43"/>
                  <a:gd name="T12" fmla="+- 0 10730 10730"/>
                  <a:gd name="T13" fmla="*/ T12 w 50"/>
                  <a:gd name="T14" fmla="+- 0 6674 6656"/>
                  <a:gd name="T15" fmla="*/ 6674 h 43"/>
                  <a:gd name="T16" fmla="+- 0 10736 10730"/>
                  <a:gd name="T17" fmla="*/ T16 w 50"/>
                  <a:gd name="T18" fmla="+- 0 6686 6656"/>
                  <a:gd name="T19" fmla="*/ 6686 h 43"/>
                  <a:gd name="T20" fmla="+- 0 10744 10730"/>
                  <a:gd name="T21" fmla="*/ T20 w 50"/>
                  <a:gd name="T22" fmla="+- 0 6699 6656"/>
                  <a:gd name="T23" fmla="*/ 6699 h 43"/>
                  <a:gd name="T24" fmla="+- 0 10762 10730"/>
                  <a:gd name="T25" fmla="*/ T24 w 50"/>
                  <a:gd name="T26" fmla="+- 0 6690 6656"/>
                  <a:gd name="T27" fmla="*/ 6690 h 43"/>
                  <a:gd name="T28" fmla="+- 0 10780 10730"/>
                  <a:gd name="T29" fmla="*/ T28 w 50"/>
                  <a:gd name="T30" fmla="+- 0 6680 6656"/>
                  <a:gd name="T31" fmla="*/ 6680 h 43"/>
                  <a:gd name="T32" fmla="+- 0 10764 10730"/>
                  <a:gd name="T33" fmla="*/ T32 w 50"/>
                  <a:gd name="T34" fmla="+- 0 6656 6656"/>
                  <a:gd name="T35" fmla="*/ 665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50" h="43">
                    <a:moveTo>
                      <a:pt x="34" y="0"/>
                    </a:moveTo>
                    <a:lnTo>
                      <a:pt x="24" y="8"/>
                    </a:lnTo>
                    <a:lnTo>
                      <a:pt x="12" y="12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14" y="43"/>
                    </a:lnTo>
                    <a:lnTo>
                      <a:pt x="32" y="34"/>
                    </a:lnTo>
                    <a:lnTo>
                      <a:pt x="50" y="24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44" name="Group 491"/>
            <p:cNvGrpSpPr>
              <a:grpSpLocks/>
            </p:cNvGrpSpPr>
            <p:nvPr/>
          </p:nvGrpSpPr>
          <p:grpSpPr bwMode="auto">
            <a:xfrm>
              <a:off x="10590" y="6675"/>
              <a:ext cx="152" cy="49"/>
              <a:chOff x="10590" y="6675"/>
              <a:chExt cx="152" cy="49"/>
            </a:xfrm>
          </p:grpSpPr>
          <p:sp>
            <p:nvSpPr>
              <p:cNvPr id="330" name="Freeform 492"/>
              <p:cNvSpPr>
                <a:spLocks/>
              </p:cNvSpPr>
              <p:nvPr/>
            </p:nvSpPr>
            <p:spPr bwMode="auto">
              <a:xfrm>
                <a:off x="10590" y="6675"/>
                <a:ext cx="152" cy="49"/>
              </a:xfrm>
              <a:custGeom>
                <a:avLst/>
                <a:gdLst>
                  <a:gd name="T0" fmla="+- 0 10728 10590"/>
                  <a:gd name="T1" fmla="*/ T0 w 152"/>
                  <a:gd name="T2" fmla="+- 0 6675 6675"/>
                  <a:gd name="T3" fmla="*/ 6675 h 49"/>
                  <a:gd name="T4" fmla="+- 0 10663 10590"/>
                  <a:gd name="T5" fmla="*/ T4 w 152"/>
                  <a:gd name="T6" fmla="+- 0 6691 6675"/>
                  <a:gd name="T7" fmla="*/ 6691 h 49"/>
                  <a:gd name="T8" fmla="+- 0 10590 10590"/>
                  <a:gd name="T9" fmla="*/ T8 w 152"/>
                  <a:gd name="T10" fmla="+- 0 6696 6675"/>
                  <a:gd name="T11" fmla="*/ 6696 h 49"/>
                  <a:gd name="T12" fmla="+- 0 10590 10590"/>
                  <a:gd name="T13" fmla="*/ T12 w 152"/>
                  <a:gd name="T14" fmla="+- 0 6710 6675"/>
                  <a:gd name="T15" fmla="*/ 6710 h 49"/>
                  <a:gd name="T16" fmla="+- 0 10600 10590"/>
                  <a:gd name="T17" fmla="*/ T16 w 152"/>
                  <a:gd name="T18" fmla="+- 0 6724 6675"/>
                  <a:gd name="T19" fmla="*/ 6724 h 49"/>
                  <a:gd name="T20" fmla="+- 0 10616 10590"/>
                  <a:gd name="T21" fmla="*/ T20 w 152"/>
                  <a:gd name="T22" fmla="+- 0 6723 6675"/>
                  <a:gd name="T23" fmla="*/ 6723 h 49"/>
                  <a:gd name="T24" fmla="+- 0 10635 10590"/>
                  <a:gd name="T25" fmla="*/ T24 w 152"/>
                  <a:gd name="T26" fmla="+- 0 6722 6675"/>
                  <a:gd name="T27" fmla="*/ 6722 h 49"/>
                  <a:gd name="T28" fmla="+- 0 10699 10590"/>
                  <a:gd name="T29" fmla="*/ T28 w 152"/>
                  <a:gd name="T30" fmla="+- 0 6713 6675"/>
                  <a:gd name="T31" fmla="*/ 6713 h 49"/>
                  <a:gd name="T32" fmla="+- 0 10742 10590"/>
                  <a:gd name="T33" fmla="*/ T32 w 152"/>
                  <a:gd name="T34" fmla="+- 0 6700 6675"/>
                  <a:gd name="T35" fmla="*/ 6700 h 49"/>
                  <a:gd name="T36" fmla="+- 0 10736 10590"/>
                  <a:gd name="T37" fmla="*/ T36 w 152"/>
                  <a:gd name="T38" fmla="+- 0 6686 6675"/>
                  <a:gd name="T39" fmla="*/ 6686 h 49"/>
                  <a:gd name="T40" fmla="+- 0 10728 10590"/>
                  <a:gd name="T41" fmla="*/ T40 w 152"/>
                  <a:gd name="T42" fmla="+- 0 6675 6675"/>
                  <a:gd name="T43" fmla="*/ 6675 h 4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52" h="49">
                    <a:moveTo>
                      <a:pt x="138" y="0"/>
                    </a:moveTo>
                    <a:lnTo>
                      <a:pt x="73" y="16"/>
                    </a:lnTo>
                    <a:lnTo>
                      <a:pt x="0" y="21"/>
                    </a:lnTo>
                    <a:lnTo>
                      <a:pt x="0" y="35"/>
                    </a:lnTo>
                    <a:lnTo>
                      <a:pt x="10" y="49"/>
                    </a:lnTo>
                    <a:lnTo>
                      <a:pt x="26" y="48"/>
                    </a:lnTo>
                    <a:lnTo>
                      <a:pt x="45" y="47"/>
                    </a:lnTo>
                    <a:lnTo>
                      <a:pt x="109" y="38"/>
                    </a:lnTo>
                    <a:lnTo>
                      <a:pt x="152" y="25"/>
                    </a:lnTo>
                    <a:lnTo>
                      <a:pt x="146" y="11"/>
                    </a:lnTo>
                    <a:lnTo>
                      <a:pt x="13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45" name="Group 493"/>
            <p:cNvGrpSpPr>
              <a:grpSpLocks/>
            </p:cNvGrpSpPr>
            <p:nvPr/>
          </p:nvGrpSpPr>
          <p:grpSpPr bwMode="auto">
            <a:xfrm>
              <a:off x="10570" y="6710"/>
              <a:ext cx="20" cy="2"/>
              <a:chOff x="10570" y="6710"/>
              <a:chExt cx="20" cy="2"/>
            </a:xfrm>
          </p:grpSpPr>
          <p:sp>
            <p:nvSpPr>
              <p:cNvPr id="329" name="Freeform 494"/>
              <p:cNvSpPr>
                <a:spLocks/>
              </p:cNvSpPr>
              <p:nvPr/>
            </p:nvSpPr>
            <p:spPr bwMode="auto">
              <a:xfrm>
                <a:off x="10570" y="6710"/>
                <a:ext cx="20" cy="2"/>
              </a:xfrm>
              <a:custGeom>
                <a:avLst/>
                <a:gdLst>
                  <a:gd name="T0" fmla="+- 0 10570 10570"/>
                  <a:gd name="T1" fmla="*/ T0 w 20"/>
                  <a:gd name="T2" fmla="+- 0 10590 10570"/>
                  <a:gd name="T3" fmla="*/ T2 w 2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0">
                    <a:moveTo>
                      <a:pt x="0" y="0"/>
                    </a:moveTo>
                    <a:lnTo>
                      <a:pt x="20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46" name="Group 495"/>
            <p:cNvGrpSpPr>
              <a:grpSpLocks/>
            </p:cNvGrpSpPr>
            <p:nvPr/>
          </p:nvGrpSpPr>
          <p:grpSpPr bwMode="auto">
            <a:xfrm>
              <a:off x="10566" y="6696"/>
              <a:ext cx="4" cy="28"/>
              <a:chOff x="10566" y="6696"/>
              <a:chExt cx="4" cy="28"/>
            </a:xfrm>
          </p:grpSpPr>
          <p:sp>
            <p:nvSpPr>
              <p:cNvPr id="328" name="Freeform 496"/>
              <p:cNvSpPr>
                <a:spLocks/>
              </p:cNvSpPr>
              <p:nvPr/>
            </p:nvSpPr>
            <p:spPr bwMode="auto">
              <a:xfrm>
                <a:off x="10566" y="6696"/>
                <a:ext cx="4" cy="28"/>
              </a:xfrm>
              <a:custGeom>
                <a:avLst/>
                <a:gdLst>
                  <a:gd name="T0" fmla="+- 0 10570 10566"/>
                  <a:gd name="T1" fmla="*/ T0 w 4"/>
                  <a:gd name="T2" fmla="+- 0 6696 6696"/>
                  <a:gd name="T3" fmla="*/ 6696 h 28"/>
                  <a:gd name="T4" fmla="+- 0 10568 10566"/>
                  <a:gd name="T5" fmla="*/ T4 w 4"/>
                  <a:gd name="T6" fmla="+- 0 6696 6696"/>
                  <a:gd name="T7" fmla="*/ 6696 h 28"/>
                  <a:gd name="T8" fmla="+- 0 10566 10566"/>
                  <a:gd name="T9" fmla="*/ T8 w 4"/>
                  <a:gd name="T10" fmla="+- 0 6710 6696"/>
                  <a:gd name="T11" fmla="*/ 6710 h 28"/>
                  <a:gd name="T12" fmla="+- 0 10566 10566"/>
                  <a:gd name="T13" fmla="*/ T12 w 4"/>
                  <a:gd name="T14" fmla="+- 0 6724 6696"/>
                  <a:gd name="T15" fmla="*/ 6724 h 28"/>
                  <a:gd name="T16" fmla="+- 0 10570 10566"/>
                  <a:gd name="T17" fmla="*/ T16 w 4"/>
                  <a:gd name="T18" fmla="+- 0 6724 6696"/>
                  <a:gd name="T19" fmla="*/ 6724 h 28"/>
                  <a:gd name="T20" fmla="+- 0 10570 10566"/>
                  <a:gd name="T21" fmla="*/ T20 w 4"/>
                  <a:gd name="T22" fmla="+- 0 6696 6696"/>
                  <a:gd name="T23" fmla="*/ 6696 h 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4" h="28">
                    <a:moveTo>
                      <a:pt x="4" y="0"/>
                    </a:moveTo>
                    <a:lnTo>
                      <a:pt x="2" y="0"/>
                    </a:lnTo>
                    <a:lnTo>
                      <a:pt x="0" y="14"/>
                    </a:lnTo>
                    <a:lnTo>
                      <a:pt x="0" y="28"/>
                    </a:lnTo>
                    <a:lnTo>
                      <a:pt x="4" y="28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47" name="Group 497"/>
            <p:cNvGrpSpPr>
              <a:grpSpLocks/>
            </p:cNvGrpSpPr>
            <p:nvPr/>
          </p:nvGrpSpPr>
          <p:grpSpPr bwMode="auto">
            <a:xfrm>
              <a:off x="10564" y="6696"/>
              <a:ext cx="4" cy="28"/>
              <a:chOff x="10564" y="6696"/>
              <a:chExt cx="4" cy="28"/>
            </a:xfrm>
          </p:grpSpPr>
          <p:sp>
            <p:nvSpPr>
              <p:cNvPr id="327" name="Freeform 498"/>
              <p:cNvSpPr>
                <a:spLocks/>
              </p:cNvSpPr>
              <p:nvPr/>
            </p:nvSpPr>
            <p:spPr bwMode="auto">
              <a:xfrm>
                <a:off x="10564" y="6696"/>
                <a:ext cx="4" cy="28"/>
              </a:xfrm>
              <a:custGeom>
                <a:avLst/>
                <a:gdLst>
                  <a:gd name="T0" fmla="+- 0 10568 10564"/>
                  <a:gd name="T1" fmla="*/ T0 w 4"/>
                  <a:gd name="T2" fmla="+- 0 6696 6696"/>
                  <a:gd name="T3" fmla="*/ 6696 h 28"/>
                  <a:gd name="T4" fmla="+- 0 10566 10564"/>
                  <a:gd name="T5" fmla="*/ T4 w 4"/>
                  <a:gd name="T6" fmla="+- 0 6696 6696"/>
                  <a:gd name="T7" fmla="*/ 6696 h 28"/>
                  <a:gd name="T8" fmla="+- 0 10564 10564"/>
                  <a:gd name="T9" fmla="*/ T8 w 4"/>
                  <a:gd name="T10" fmla="+- 0 6710 6696"/>
                  <a:gd name="T11" fmla="*/ 6710 h 28"/>
                  <a:gd name="T12" fmla="+- 0 10564 10564"/>
                  <a:gd name="T13" fmla="*/ T12 w 4"/>
                  <a:gd name="T14" fmla="+- 0 6724 6696"/>
                  <a:gd name="T15" fmla="*/ 6724 h 28"/>
                  <a:gd name="T16" fmla="+- 0 10566 10564"/>
                  <a:gd name="T17" fmla="*/ T16 w 4"/>
                  <a:gd name="T18" fmla="+- 0 6724 6696"/>
                  <a:gd name="T19" fmla="*/ 6724 h 28"/>
                  <a:gd name="T20" fmla="+- 0 10566 10564"/>
                  <a:gd name="T21" fmla="*/ T20 w 4"/>
                  <a:gd name="T22" fmla="+- 0 6710 6696"/>
                  <a:gd name="T23" fmla="*/ 6710 h 28"/>
                  <a:gd name="T24" fmla="+- 0 10568 10564"/>
                  <a:gd name="T25" fmla="*/ T24 w 4"/>
                  <a:gd name="T26" fmla="+- 0 6696 6696"/>
                  <a:gd name="T27" fmla="*/ 6696 h 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4" h="28">
                    <a:moveTo>
                      <a:pt x="4" y="0"/>
                    </a:moveTo>
                    <a:lnTo>
                      <a:pt x="2" y="0"/>
                    </a:lnTo>
                    <a:lnTo>
                      <a:pt x="0" y="14"/>
                    </a:lnTo>
                    <a:lnTo>
                      <a:pt x="0" y="28"/>
                    </a:lnTo>
                    <a:lnTo>
                      <a:pt x="2" y="28"/>
                    </a:lnTo>
                    <a:lnTo>
                      <a:pt x="2" y="14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48" name="Group 499"/>
            <p:cNvGrpSpPr>
              <a:grpSpLocks/>
            </p:cNvGrpSpPr>
            <p:nvPr/>
          </p:nvGrpSpPr>
          <p:grpSpPr bwMode="auto">
            <a:xfrm>
              <a:off x="10562" y="6696"/>
              <a:ext cx="4" cy="28"/>
              <a:chOff x="10562" y="6696"/>
              <a:chExt cx="4" cy="28"/>
            </a:xfrm>
          </p:grpSpPr>
          <p:sp>
            <p:nvSpPr>
              <p:cNvPr id="325" name="Freeform 500"/>
              <p:cNvSpPr>
                <a:spLocks/>
              </p:cNvSpPr>
              <p:nvPr/>
            </p:nvSpPr>
            <p:spPr bwMode="auto">
              <a:xfrm>
                <a:off x="10562" y="6696"/>
                <a:ext cx="4" cy="28"/>
              </a:xfrm>
              <a:custGeom>
                <a:avLst/>
                <a:gdLst>
                  <a:gd name="T0" fmla="+- 0 10564 10562"/>
                  <a:gd name="T1" fmla="*/ T0 w 4"/>
                  <a:gd name="T2" fmla="+- 0 6710 6696"/>
                  <a:gd name="T3" fmla="*/ 6710 h 28"/>
                  <a:gd name="T4" fmla="+- 0 10562 10562"/>
                  <a:gd name="T5" fmla="*/ T4 w 4"/>
                  <a:gd name="T6" fmla="+- 0 6724 6696"/>
                  <a:gd name="T7" fmla="*/ 6724 h 28"/>
                  <a:gd name="T8" fmla="+- 0 10564 10562"/>
                  <a:gd name="T9" fmla="*/ T8 w 4"/>
                  <a:gd name="T10" fmla="+- 0 6724 6696"/>
                  <a:gd name="T11" fmla="*/ 6724 h 28"/>
                  <a:gd name="T12" fmla="+- 0 10564 10562"/>
                  <a:gd name="T13" fmla="*/ T12 w 4"/>
                  <a:gd name="T14" fmla="+- 0 6710 6696"/>
                  <a:gd name="T15" fmla="*/ 6710 h 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" h="28">
                    <a:moveTo>
                      <a:pt x="2" y="14"/>
                    </a:moveTo>
                    <a:lnTo>
                      <a:pt x="0" y="28"/>
                    </a:lnTo>
                    <a:lnTo>
                      <a:pt x="2" y="28"/>
                    </a:lnTo>
                    <a:lnTo>
                      <a:pt x="2" y="1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6" name="Freeform 501"/>
              <p:cNvSpPr>
                <a:spLocks/>
              </p:cNvSpPr>
              <p:nvPr/>
            </p:nvSpPr>
            <p:spPr bwMode="auto">
              <a:xfrm>
                <a:off x="10562" y="6696"/>
                <a:ext cx="4" cy="28"/>
              </a:xfrm>
              <a:custGeom>
                <a:avLst/>
                <a:gdLst>
                  <a:gd name="T0" fmla="+- 0 10566 10562"/>
                  <a:gd name="T1" fmla="*/ T0 w 4"/>
                  <a:gd name="T2" fmla="+- 0 6696 6696"/>
                  <a:gd name="T3" fmla="*/ 6696 h 28"/>
                  <a:gd name="T4" fmla="+- 0 10564 10562"/>
                  <a:gd name="T5" fmla="*/ T4 w 4"/>
                  <a:gd name="T6" fmla="+- 0 6696 6696"/>
                  <a:gd name="T7" fmla="*/ 6696 h 28"/>
                  <a:gd name="T8" fmla="+- 0 10564 10562"/>
                  <a:gd name="T9" fmla="*/ T8 w 4"/>
                  <a:gd name="T10" fmla="+- 0 6710 6696"/>
                  <a:gd name="T11" fmla="*/ 6710 h 28"/>
                  <a:gd name="T12" fmla="+- 0 10566 10562"/>
                  <a:gd name="T13" fmla="*/ T12 w 4"/>
                  <a:gd name="T14" fmla="+- 0 6696 6696"/>
                  <a:gd name="T15" fmla="*/ 6696 h 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" h="28">
                    <a:moveTo>
                      <a:pt x="4" y="0"/>
                    </a:moveTo>
                    <a:lnTo>
                      <a:pt x="2" y="0"/>
                    </a:lnTo>
                    <a:lnTo>
                      <a:pt x="2" y="14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49" name="Group 502"/>
            <p:cNvGrpSpPr>
              <a:grpSpLocks/>
            </p:cNvGrpSpPr>
            <p:nvPr/>
          </p:nvGrpSpPr>
          <p:grpSpPr bwMode="auto">
            <a:xfrm>
              <a:off x="10562" y="6696"/>
              <a:ext cx="2" cy="28"/>
              <a:chOff x="10562" y="6696"/>
              <a:chExt cx="2" cy="28"/>
            </a:xfrm>
          </p:grpSpPr>
          <p:sp>
            <p:nvSpPr>
              <p:cNvPr id="324" name="Freeform 503"/>
              <p:cNvSpPr>
                <a:spLocks/>
              </p:cNvSpPr>
              <p:nvPr/>
            </p:nvSpPr>
            <p:spPr bwMode="auto">
              <a:xfrm>
                <a:off x="10562" y="6696"/>
                <a:ext cx="2" cy="28"/>
              </a:xfrm>
              <a:custGeom>
                <a:avLst/>
                <a:gdLst>
                  <a:gd name="T0" fmla="+- 0 10564 10562"/>
                  <a:gd name="T1" fmla="*/ T0 w 2"/>
                  <a:gd name="T2" fmla="+- 0 6696 6696"/>
                  <a:gd name="T3" fmla="*/ 6696 h 28"/>
                  <a:gd name="T4" fmla="+- 0 10562 10562"/>
                  <a:gd name="T5" fmla="*/ T4 w 2"/>
                  <a:gd name="T6" fmla="+- 0 6710 6696"/>
                  <a:gd name="T7" fmla="*/ 6710 h 28"/>
                  <a:gd name="T8" fmla="+- 0 10562 10562"/>
                  <a:gd name="T9" fmla="*/ T8 w 2"/>
                  <a:gd name="T10" fmla="+- 0 6724 6696"/>
                  <a:gd name="T11" fmla="*/ 6724 h 28"/>
                  <a:gd name="T12" fmla="+- 0 10564 10562"/>
                  <a:gd name="T13" fmla="*/ T12 w 2"/>
                  <a:gd name="T14" fmla="+- 0 6710 6696"/>
                  <a:gd name="T15" fmla="*/ 6710 h 28"/>
                  <a:gd name="T16" fmla="+- 0 10564 10562"/>
                  <a:gd name="T17" fmla="*/ T16 w 2"/>
                  <a:gd name="T18" fmla="+- 0 6696 6696"/>
                  <a:gd name="T19" fmla="*/ 6696 h 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" h="28">
                    <a:moveTo>
                      <a:pt x="2" y="0"/>
                    </a:moveTo>
                    <a:lnTo>
                      <a:pt x="0" y="14"/>
                    </a:lnTo>
                    <a:lnTo>
                      <a:pt x="0" y="28"/>
                    </a:lnTo>
                    <a:lnTo>
                      <a:pt x="2" y="14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50" name="Group 504"/>
            <p:cNvGrpSpPr>
              <a:grpSpLocks/>
            </p:cNvGrpSpPr>
            <p:nvPr/>
          </p:nvGrpSpPr>
          <p:grpSpPr bwMode="auto">
            <a:xfrm>
              <a:off x="10560" y="6710"/>
              <a:ext cx="2" cy="14"/>
              <a:chOff x="10560" y="6710"/>
              <a:chExt cx="2" cy="14"/>
            </a:xfrm>
          </p:grpSpPr>
          <p:sp>
            <p:nvSpPr>
              <p:cNvPr id="323" name="Freeform 505"/>
              <p:cNvSpPr>
                <a:spLocks/>
              </p:cNvSpPr>
              <p:nvPr/>
            </p:nvSpPr>
            <p:spPr bwMode="auto">
              <a:xfrm>
                <a:off x="10560" y="6710"/>
                <a:ext cx="2" cy="14"/>
              </a:xfrm>
              <a:custGeom>
                <a:avLst/>
                <a:gdLst>
                  <a:gd name="T0" fmla="+- 0 10562 10560"/>
                  <a:gd name="T1" fmla="*/ T0 w 2"/>
                  <a:gd name="T2" fmla="+- 0 6710 6710"/>
                  <a:gd name="T3" fmla="*/ 6710 h 14"/>
                  <a:gd name="T4" fmla="+- 0 10560 10560"/>
                  <a:gd name="T5" fmla="*/ T4 w 2"/>
                  <a:gd name="T6" fmla="+- 0 6724 6710"/>
                  <a:gd name="T7" fmla="*/ 6724 h 14"/>
                  <a:gd name="T8" fmla="+- 0 10562 10560"/>
                  <a:gd name="T9" fmla="*/ T8 w 2"/>
                  <a:gd name="T10" fmla="+- 0 6724 6710"/>
                  <a:gd name="T11" fmla="*/ 6724 h 14"/>
                  <a:gd name="T12" fmla="+- 0 10562 10560"/>
                  <a:gd name="T13" fmla="*/ T12 w 2"/>
                  <a:gd name="T14" fmla="+- 0 6710 6710"/>
                  <a:gd name="T15" fmla="*/ 6710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14">
                    <a:moveTo>
                      <a:pt x="2" y="0"/>
                    </a:moveTo>
                    <a:lnTo>
                      <a:pt x="0" y="14"/>
                    </a:lnTo>
                    <a:lnTo>
                      <a:pt x="2" y="14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51" name="Group 506"/>
            <p:cNvGrpSpPr>
              <a:grpSpLocks/>
            </p:cNvGrpSpPr>
            <p:nvPr/>
          </p:nvGrpSpPr>
          <p:grpSpPr bwMode="auto">
            <a:xfrm>
              <a:off x="10562" y="6696"/>
              <a:ext cx="2" cy="14"/>
              <a:chOff x="10562" y="6696"/>
              <a:chExt cx="2" cy="14"/>
            </a:xfrm>
          </p:grpSpPr>
          <p:sp>
            <p:nvSpPr>
              <p:cNvPr id="322" name="Freeform 507"/>
              <p:cNvSpPr>
                <a:spLocks/>
              </p:cNvSpPr>
              <p:nvPr/>
            </p:nvSpPr>
            <p:spPr bwMode="auto">
              <a:xfrm>
                <a:off x="10562" y="6696"/>
                <a:ext cx="2" cy="14"/>
              </a:xfrm>
              <a:custGeom>
                <a:avLst/>
                <a:gdLst>
                  <a:gd name="T0" fmla="+- 0 10564 10562"/>
                  <a:gd name="T1" fmla="*/ T0 w 2"/>
                  <a:gd name="T2" fmla="+- 0 6696 6696"/>
                  <a:gd name="T3" fmla="*/ 6696 h 14"/>
                  <a:gd name="T4" fmla="+- 0 10562 10562"/>
                  <a:gd name="T5" fmla="*/ T4 w 2"/>
                  <a:gd name="T6" fmla="+- 0 6696 6696"/>
                  <a:gd name="T7" fmla="*/ 6696 h 14"/>
                  <a:gd name="T8" fmla="+- 0 10562 10562"/>
                  <a:gd name="T9" fmla="*/ T8 w 2"/>
                  <a:gd name="T10" fmla="+- 0 6710 6696"/>
                  <a:gd name="T11" fmla="*/ 6710 h 14"/>
                  <a:gd name="T12" fmla="+- 0 10564 10562"/>
                  <a:gd name="T13" fmla="*/ T12 w 2"/>
                  <a:gd name="T14" fmla="+- 0 6696 6696"/>
                  <a:gd name="T15" fmla="*/ 6696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14">
                    <a:moveTo>
                      <a:pt x="2" y="0"/>
                    </a:moveTo>
                    <a:lnTo>
                      <a:pt x="0" y="0"/>
                    </a:lnTo>
                    <a:lnTo>
                      <a:pt x="0" y="14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52" name="Group 508"/>
            <p:cNvGrpSpPr>
              <a:grpSpLocks/>
            </p:cNvGrpSpPr>
            <p:nvPr/>
          </p:nvGrpSpPr>
          <p:grpSpPr bwMode="auto">
            <a:xfrm>
              <a:off x="10560" y="6696"/>
              <a:ext cx="2" cy="28"/>
              <a:chOff x="10560" y="6696"/>
              <a:chExt cx="2" cy="28"/>
            </a:xfrm>
          </p:grpSpPr>
          <p:sp>
            <p:nvSpPr>
              <p:cNvPr id="321" name="Freeform 509"/>
              <p:cNvSpPr>
                <a:spLocks/>
              </p:cNvSpPr>
              <p:nvPr/>
            </p:nvSpPr>
            <p:spPr bwMode="auto">
              <a:xfrm>
                <a:off x="10560" y="6696"/>
                <a:ext cx="2" cy="28"/>
              </a:xfrm>
              <a:custGeom>
                <a:avLst/>
                <a:gdLst>
                  <a:gd name="T0" fmla="+- 0 10562 10560"/>
                  <a:gd name="T1" fmla="*/ T0 w 2"/>
                  <a:gd name="T2" fmla="+- 0 6696 6696"/>
                  <a:gd name="T3" fmla="*/ 6696 h 28"/>
                  <a:gd name="T4" fmla="+- 0 10560 10560"/>
                  <a:gd name="T5" fmla="*/ T4 w 2"/>
                  <a:gd name="T6" fmla="+- 0 6710 6696"/>
                  <a:gd name="T7" fmla="*/ 6710 h 28"/>
                  <a:gd name="T8" fmla="+- 0 10560 10560"/>
                  <a:gd name="T9" fmla="*/ T8 w 2"/>
                  <a:gd name="T10" fmla="+- 0 6724 6696"/>
                  <a:gd name="T11" fmla="*/ 6724 h 28"/>
                  <a:gd name="T12" fmla="+- 0 10562 10560"/>
                  <a:gd name="T13" fmla="*/ T12 w 2"/>
                  <a:gd name="T14" fmla="+- 0 6710 6696"/>
                  <a:gd name="T15" fmla="*/ 6710 h 28"/>
                  <a:gd name="T16" fmla="+- 0 10562 10560"/>
                  <a:gd name="T17" fmla="*/ T16 w 2"/>
                  <a:gd name="T18" fmla="+- 0 6696 6696"/>
                  <a:gd name="T19" fmla="*/ 6696 h 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" h="28">
                    <a:moveTo>
                      <a:pt x="2" y="0"/>
                    </a:moveTo>
                    <a:lnTo>
                      <a:pt x="0" y="14"/>
                    </a:lnTo>
                    <a:lnTo>
                      <a:pt x="0" y="28"/>
                    </a:lnTo>
                    <a:lnTo>
                      <a:pt x="2" y="14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53" name="Group 510"/>
            <p:cNvGrpSpPr>
              <a:grpSpLocks/>
            </p:cNvGrpSpPr>
            <p:nvPr/>
          </p:nvGrpSpPr>
          <p:grpSpPr bwMode="auto">
            <a:xfrm>
              <a:off x="10558" y="6694"/>
              <a:ext cx="4" cy="30"/>
              <a:chOff x="10558" y="6694"/>
              <a:chExt cx="4" cy="30"/>
            </a:xfrm>
          </p:grpSpPr>
          <p:sp>
            <p:nvSpPr>
              <p:cNvPr id="320" name="Freeform 511"/>
              <p:cNvSpPr>
                <a:spLocks/>
              </p:cNvSpPr>
              <p:nvPr/>
            </p:nvSpPr>
            <p:spPr bwMode="auto">
              <a:xfrm>
                <a:off x="10558" y="6694"/>
                <a:ext cx="4" cy="30"/>
              </a:xfrm>
              <a:custGeom>
                <a:avLst/>
                <a:gdLst>
                  <a:gd name="T0" fmla="+- 0 10560 10558"/>
                  <a:gd name="T1" fmla="*/ T0 w 4"/>
                  <a:gd name="T2" fmla="+- 0 6694 6694"/>
                  <a:gd name="T3" fmla="*/ 6694 h 30"/>
                  <a:gd name="T4" fmla="+- 0 10558 10558"/>
                  <a:gd name="T5" fmla="*/ T4 w 4"/>
                  <a:gd name="T6" fmla="+- 0 6710 6694"/>
                  <a:gd name="T7" fmla="*/ 6710 h 30"/>
                  <a:gd name="T8" fmla="+- 0 10558 10558"/>
                  <a:gd name="T9" fmla="*/ T8 w 4"/>
                  <a:gd name="T10" fmla="+- 0 6724 6694"/>
                  <a:gd name="T11" fmla="*/ 6724 h 30"/>
                  <a:gd name="T12" fmla="+- 0 10560 10558"/>
                  <a:gd name="T13" fmla="*/ T12 w 4"/>
                  <a:gd name="T14" fmla="+- 0 6724 6694"/>
                  <a:gd name="T15" fmla="*/ 6724 h 30"/>
                  <a:gd name="T16" fmla="+- 0 10560 10558"/>
                  <a:gd name="T17" fmla="*/ T16 w 4"/>
                  <a:gd name="T18" fmla="+- 0 6710 6694"/>
                  <a:gd name="T19" fmla="*/ 6710 h 30"/>
                  <a:gd name="T20" fmla="+- 0 10562 10558"/>
                  <a:gd name="T21" fmla="*/ T20 w 4"/>
                  <a:gd name="T22" fmla="+- 0 6696 6694"/>
                  <a:gd name="T23" fmla="*/ 6696 h 30"/>
                  <a:gd name="T24" fmla="+- 0 10560 10558"/>
                  <a:gd name="T25" fmla="*/ T24 w 4"/>
                  <a:gd name="T26" fmla="+- 0 6694 6694"/>
                  <a:gd name="T27" fmla="*/ 6694 h 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4" h="30">
                    <a:moveTo>
                      <a:pt x="2" y="0"/>
                    </a:moveTo>
                    <a:lnTo>
                      <a:pt x="0" y="16"/>
                    </a:lnTo>
                    <a:lnTo>
                      <a:pt x="0" y="30"/>
                    </a:lnTo>
                    <a:lnTo>
                      <a:pt x="2" y="30"/>
                    </a:lnTo>
                    <a:lnTo>
                      <a:pt x="2" y="16"/>
                    </a:lnTo>
                    <a:lnTo>
                      <a:pt x="4" y="2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54" name="Group 512"/>
            <p:cNvGrpSpPr>
              <a:grpSpLocks/>
            </p:cNvGrpSpPr>
            <p:nvPr/>
          </p:nvGrpSpPr>
          <p:grpSpPr bwMode="auto">
            <a:xfrm>
              <a:off x="10554" y="6694"/>
              <a:ext cx="6" cy="30"/>
              <a:chOff x="10554" y="6694"/>
              <a:chExt cx="6" cy="30"/>
            </a:xfrm>
          </p:grpSpPr>
          <p:sp>
            <p:nvSpPr>
              <p:cNvPr id="319" name="Freeform 513"/>
              <p:cNvSpPr>
                <a:spLocks/>
              </p:cNvSpPr>
              <p:nvPr/>
            </p:nvSpPr>
            <p:spPr bwMode="auto">
              <a:xfrm>
                <a:off x="10554" y="6694"/>
                <a:ext cx="6" cy="30"/>
              </a:xfrm>
              <a:custGeom>
                <a:avLst/>
                <a:gdLst>
                  <a:gd name="T0" fmla="+- 0 10560 10554"/>
                  <a:gd name="T1" fmla="*/ T0 w 6"/>
                  <a:gd name="T2" fmla="+- 0 6694 6694"/>
                  <a:gd name="T3" fmla="*/ 6694 h 30"/>
                  <a:gd name="T4" fmla="+- 0 10556 10554"/>
                  <a:gd name="T5" fmla="*/ T4 w 6"/>
                  <a:gd name="T6" fmla="+- 0 6694 6694"/>
                  <a:gd name="T7" fmla="*/ 6694 h 30"/>
                  <a:gd name="T8" fmla="+- 0 10556 10554"/>
                  <a:gd name="T9" fmla="*/ T8 w 6"/>
                  <a:gd name="T10" fmla="+- 0 6710 6694"/>
                  <a:gd name="T11" fmla="*/ 6710 h 30"/>
                  <a:gd name="T12" fmla="+- 0 10554 10554"/>
                  <a:gd name="T13" fmla="*/ T12 w 6"/>
                  <a:gd name="T14" fmla="+- 0 6724 6694"/>
                  <a:gd name="T15" fmla="*/ 6724 h 30"/>
                  <a:gd name="T16" fmla="+- 0 10558 10554"/>
                  <a:gd name="T17" fmla="*/ T16 w 6"/>
                  <a:gd name="T18" fmla="+- 0 6724 6694"/>
                  <a:gd name="T19" fmla="*/ 6724 h 30"/>
                  <a:gd name="T20" fmla="+- 0 10558 10554"/>
                  <a:gd name="T21" fmla="*/ T20 w 6"/>
                  <a:gd name="T22" fmla="+- 0 6710 6694"/>
                  <a:gd name="T23" fmla="*/ 6710 h 30"/>
                  <a:gd name="T24" fmla="+- 0 10560 10554"/>
                  <a:gd name="T25" fmla="*/ T24 w 6"/>
                  <a:gd name="T26" fmla="+- 0 6694 6694"/>
                  <a:gd name="T27" fmla="*/ 6694 h 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lnTo>
                      <a:pt x="2" y="0"/>
                    </a:lnTo>
                    <a:lnTo>
                      <a:pt x="2" y="16"/>
                    </a:lnTo>
                    <a:lnTo>
                      <a:pt x="0" y="30"/>
                    </a:lnTo>
                    <a:lnTo>
                      <a:pt x="4" y="30"/>
                    </a:lnTo>
                    <a:lnTo>
                      <a:pt x="4" y="16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55" name="Group 514"/>
            <p:cNvGrpSpPr>
              <a:grpSpLocks/>
            </p:cNvGrpSpPr>
            <p:nvPr/>
          </p:nvGrpSpPr>
          <p:grpSpPr bwMode="auto">
            <a:xfrm>
              <a:off x="10546" y="6694"/>
              <a:ext cx="10" cy="30"/>
              <a:chOff x="10546" y="6694"/>
              <a:chExt cx="10" cy="30"/>
            </a:xfrm>
          </p:grpSpPr>
          <p:sp>
            <p:nvSpPr>
              <p:cNvPr id="318" name="Freeform 515"/>
              <p:cNvSpPr>
                <a:spLocks/>
              </p:cNvSpPr>
              <p:nvPr/>
            </p:nvSpPr>
            <p:spPr bwMode="auto">
              <a:xfrm>
                <a:off x="10546" y="6694"/>
                <a:ext cx="10" cy="30"/>
              </a:xfrm>
              <a:custGeom>
                <a:avLst/>
                <a:gdLst>
                  <a:gd name="T0" fmla="+- 0 10556 10546"/>
                  <a:gd name="T1" fmla="*/ T0 w 10"/>
                  <a:gd name="T2" fmla="+- 0 6694 6694"/>
                  <a:gd name="T3" fmla="*/ 6694 h 30"/>
                  <a:gd name="T4" fmla="+- 0 10548 10546"/>
                  <a:gd name="T5" fmla="*/ T4 w 10"/>
                  <a:gd name="T6" fmla="+- 0 6694 6694"/>
                  <a:gd name="T7" fmla="*/ 6694 h 30"/>
                  <a:gd name="T8" fmla="+- 0 10548 10546"/>
                  <a:gd name="T9" fmla="*/ T8 w 10"/>
                  <a:gd name="T10" fmla="+- 0 6710 6694"/>
                  <a:gd name="T11" fmla="*/ 6710 h 30"/>
                  <a:gd name="T12" fmla="+- 0 10546 10546"/>
                  <a:gd name="T13" fmla="*/ T12 w 10"/>
                  <a:gd name="T14" fmla="+- 0 6724 6694"/>
                  <a:gd name="T15" fmla="*/ 6724 h 30"/>
                  <a:gd name="T16" fmla="+- 0 10554 10546"/>
                  <a:gd name="T17" fmla="*/ T16 w 10"/>
                  <a:gd name="T18" fmla="+- 0 6724 6694"/>
                  <a:gd name="T19" fmla="*/ 6724 h 30"/>
                  <a:gd name="T20" fmla="+- 0 10556 10546"/>
                  <a:gd name="T21" fmla="*/ T20 w 10"/>
                  <a:gd name="T22" fmla="+- 0 6710 6694"/>
                  <a:gd name="T23" fmla="*/ 6710 h 30"/>
                  <a:gd name="T24" fmla="+- 0 10556 10546"/>
                  <a:gd name="T25" fmla="*/ T24 w 10"/>
                  <a:gd name="T26" fmla="+- 0 6694 6694"/>
                  <a:gd name="T27" fmla="*/ 6694 h 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0" h="30">
                    <a:moveTo>
                      <a:pt x="10" y="0"/>
                    </a:moveTo>
                    <a:lnTo>
                      <a:pt x="2" y="0"/>
                    </a:lnTo>
                    <a:lnTo>
                      <a:pt x="2" y="16"/>
                    </a:lnTo>
                    <a:lnTo>
                      <a:pt x="0" y="30"/>
                    </a:lnTo>
                    <a:lnTo>
                      <a:pt x="8" y="30"/>
                    </a:lnTo>
                    <a:lnTo>
                      <a:pt x="10" y="16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56" name="Group 516"/>
            <p:cNvGrpSpPr>
              <a:grpSpLocks/>
            </p:cNvGrpSpPr>
            <p:nvPr/>
          </p:nvGrpSpPr>
          <p:grpSpPr bwMode="auto">
            <a:xfrm>
              <a:off x="10536" y="6694"/>
              <a:ext cx="12" cy="30"/>
              <a:chOff x="10536" y="6694"/>
              <a:chExt cx="12" cy="30"/>
            </a:xfrm>
          </p:grpSpPr>
          <p:sp>
            <p:nvSpPr>
              <p:cNvPr id="317" name="Freeform 517"/>
              <p:cNvSpPr>
                <a:spLocks/>
              </p:cNvSpPr>
              <p:nvPr/>
            </p:nvSpPr>
            <p:spPr bwMode="auto">
              <a:xfrm>
                <a:off x="10536" y="6694"/>
                <a:ext cx="12" cy="30"/>
              </a:xfrm>
              <a:custGeom>
                <a:avLst/>
                <a:gdLst>
                  <a:gd name="T0" fmla="+- 0 10548 10536"/>
                  <a:gd name="T1" fmla="*/ T0 w 12"/>
                  <a:gd name="T2" fmla="+- 0 6694 6694"/>
                  <a:gd name="T3" fmla="*/ 6694 h 30"/>
                  <a:gd name="T4" fmla="+- 0 10536 10536"/>
                  <a:gd name="T5" fmla="*/ T4 w 12"/>
                  <a:gd name="T6" fmla="+- 0 6694 6694"/>
                  <a:gd name="T7" fmla="*/ 6694 h 30"/>
                  <a:gd name="T8" fmla="+- 0 10536 10536"/>
                  <a:gd name="T9" fmla="*/ T8 w 12"/>
                  <a:gd name="T10" fmla="+- 0 6722 6694"/>
                  <a:gd name="T11" fmla="*/ 6722 h 30"/>
                  <a:gd name="T12" fmla="+- 0 10544 10536"/>
                  <a:gd name="T13" fmla="*/ T12 w 12"/>
                  <a:gd name="T14" fmla="+- 0 6722 6694"/>
                  <a:gd name="T15" fmla="*/ 6722 h 30"/>
                  <a:gd name="T16" fmla="+- 0 10546 10536"/>
                  <a:gd name="T17" fmla="*/ T16 w 12"/>
                  <a:gd name="T18" fmla="+- 0 6724 6694"/>
                  <a:gd name="T19" fmla="*/ 6724 h 30"/>
                  <a:gd name="T20" fmla="+- 0 10548 10536"/>
                  <a:gd name="T21" fmla="*/ T20 w 12"/>
                  <a:gd name="T22" fmla="+- 0 6710 6694"/>
                  <a:gd name="T23" fmla="*/ 6710 h 30"/>
                  <a:gd name="T24" fmla="+- 0 10548 10536"/>
                  <a:gd name="T25" fmla="*/ T24 w 12"/>
                  <a:gd name="T26" fmla="+- 0 6694 6694"/>
                  <a:gd name="T27" fmla="*/ 6694 h 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lnTo>
                      <a:pt x="0" y="0"/>
                    </a:lnTo>
                    <a:lnTo>
                      <a:pt x="0" y="28"/>
                    </a:lnTo>
                    <a:lnTo>
                      <a:pt x="8" y="28"/>
                    </a:lnTo>
                    <a:lnTo>
                      <a:pt x="10" y="30"/>
                    </a:lnTo>
                    <a:lnTo>
                      <a:pt x="12" y="16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57" name="Group 518"/>
            <p:cNvGrpSpPr>
              <a:grpSpLocks/>
            </p:cNvGrpSpPr>
            <p:nvPr/>
          </p:nvGrpSpPr>
          <p:grpSpPr bwMode="auto">
            <a:xfrm>
              <a:off x="10384" y="6694"/>
              <a:ext cx="152" cy="50"/>
              <a:chOff x="10384" y="6694"/>
              <a:chExt cx="152" cy="50"/>
            </a:xfrm>
          </p:grpSpPr>
          <p:sp>
            <p:nvSpPr>
              <p:cNvPr id="316" name="Freeform 519"/>
              <p:cNvSpPr>
                <a:spLocks/>
              </p:cNvSpPr>
              <p:nvPr/>
            </p:nvSpPr>
            <p:spPr bwMode="auto">
              <a:xfrm>
                <a:off x="10384" y="6694"/>
                <a:ext cx="152" cy="50"/>
              </a:xfrm>
              <a:custGeom>
                <a:avLst/>
                <a:gdLst>
                  <a:gd name="T0" fmla="+- 0 10525 10384"/>
                  <a:gd name="T1" fmla="*/ T0 w 152"/>
                  <a:gd name="T2" fmla="+- 0 6694 6694"/>
                  <a:gd name="T3" fmla="*/ 6694 h 50"/>
                  <a:gd name="T4" fmla="+- 0 10449 10384"/>
                  <a:gd name="T5" fmla="*/ T4 w 152"/>
                  <a:gd name="T6" fmla="+- 0 6702 6694"/>
                  <a:gd name="T7" fmla="*/ 6702 h 50"/>
                  <a:gd name="T8" fmla="+- 0 10384 10384"/>
                  <a:gd name="T9" fmla="*/ T8 w 152"/>
                  <a:gd name="T10" fmla="+- 0 6720 6694"/>
                  <a:gd name="T11" fmla="*/ 6720 h 50"/>
                  <a:gd name="T12" fmla="+- 0 10390 10384"/>
                  <a:gd name="T13" fmla="*/ T12 w 152"/>
                  <a:gd name="T14" fmla="+- 0 6732 6694"/>
                  <a:gd name="T15" fmla="*/ 6732 h 50"/>
                  <a:gd name="T16" fmla="+- 0 10398 10384"/>
                  <a:gd name="T17" fmla="*/ T16 w 152"/>
                  <a:gd name="T18" fmla="+- 0 6744 6694"/>
                  <a:gd name="T19" fmla="*/ 6744 h 50"/>
                  <a:gd name="T20" fmla="+- 0 10420 10384"/>
                  <a:gd name="T21" fmla="*/ T20 w 152"/>
                  <a:gd name="T22" fmla="+- 0 6737 6694"/>
                  <a:gd name="T23" fmla="*/ 6737 h 50"/>
                  <a:gd name="T24" fmla="+- 0 10442 10384"/>
                  <a:gd name="T25" fmla="*/ T24 w 152"/>
                  <a:gd name="T26" fmla="+- 0 6732 6694"/>
                  <a:gd name="T27" fmla="*/ 6732 h 50"/>
                  <a:gd name="T28" fmla="+- 0 10504 10384"/>
                  <a:gd name="T29" fmla="*/ T28 w 152"/>
                  <a:gd name="T30" fmla="+- 0 6723 6694"/>
                  <a:gd name="T31" fmla="*/ 6723 h 50"/>
                  <a:gd name="T32" fmla="+- 0 10536 10384"/>
                  <a:gd name="T33" fmla="*/ T32 w 152"/>
                  <a:gd name="T34" fmla="+- 0 6722 6694"/>
                  <a:gd name="T35" fmla="*/ 6722 h 50"/>
                  <a:gd name="T36" fmla="+- 0 10536 10384"/>
                  <a:gd name="T37" fmla="*/ T36 w 152"/>
                  <a:gd name="T38" fmla="+- 0 6708 6694"/>
                  <a:gd name="T39" fmla="*/ 6708 h 50"/>
                  <a:gd name="T40" fmla="+- 0 10525 10384"/>
                  <a:gd name="T41" fmla="*/ T40 w 152"/>
                  <a:gd name="T42" fmla="+- 0 6694 6694"/>
                  <a:gd name="T43" fmla="*/ 6694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52" h="50">
                    <a:moveTo>
                      <a:pt x="141" y="0"/>
                    </a:moveTo>
                    <a:lnTo>
                      <a:pt x="65" y="8"/>
                    </a:lnTo>
                    <a:lnTo>
                      <a:pt x="0" y="26"/>
                    </a:lnTo>
                    <a:lnTo>
                      <a:pt x="6" y="38"/>
                    </a:lnTo>
                    <a:lnTo>
                      <a:pt x="14" y="50"/>
                    </a:lnTo>
                    <a:lnTo>
                      <a:pt x="36" y="43"/>
                    </a:lnTo>
                    <a:lnTo>
                      <a:pt x="58" y="38"/>
                    </a:lnTo>
                    <a:lnTo>
                      <a:pt x="120" y="29"/>
                    </a:lnTo>
                    <a:lnTo>
                      <a:pt x="152" y="28"/>
                    </a:lnTo>
                    <a:lnTo>
                      <a:pt x="152" y="14"/>
                    </a:lnTo>
                    <a:lnTo>
                      <a:pt x="14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58" name="Group 520"/>
            <p:cNvGrpSpPr>
              <a:grpSpLocks/>
            </p:cNvGrpSpPr>
            <p:nvPr/>
          </p:nvGrpSpPr>
          <p:grpSpPr bwMode="auto">
            <a:xfrm>
              <a:off x="10344" y="6721"/>
              <a:ext cx="50" cy="41"/>
              <a:chOff x="10344" y="6721"/>
              <a:chExt cx="50" cy="41"/>
            </a:xfrm>
          </p:grpSpPr>
          <p:sp>
            <p:nvSpPr>
              <p:cNvPr id="315" name="Freeform 521"/>
              <p:cNvSpPr>
                <a:spLocks/>
              </p:cNvSpPr>
              <p:nvPr/>
            </p:nvSpPr>
            <p:spPr bwMode="auto">
              <a:xfrm>
                <a:off x="10344" y="6721"/>
                <a:ext cx="50" cy="41"/>
              </a:xfrm>
              <a:custGeom>
                <a:avLst/>
                <a:gdLst>
                  <a:gd name="T0" fmla="+- 0 10380 10344"/>
                  <a:gd name="T1" fmla="*/ T0 w 50"/>
                  <a:gd name="T2" fmla="+- 0 6721 6721"/>
                  <a:gd name="T3" fmla="*/ 6721 h 41"/>
                  <a:gd name="T4" fmla="+- 0 10361 10344"/>
                  <a:gd name="T5" fmla="*/ T4 w 50"/>
                  <a:gd name="T6" fmla="+- 0 6730 6721"/>
                  <a:gd name="T7" fmla="*/ 6730 h 41"/>
                  <a:gd name="T8" fmla="+- 0 10344 10344"/>
                  <a:gd name="T9" fmla="*/ T8 w 50"/>
                  <a:gd name="T10" fmla="+- 0 6740 6721"/>
                  <a:gd name="T11" fmla="*/ 6740 h 41"/>
                  <a:gd name="T12" fmla="+- 0 10352 10344"/>
                  <a:gd name="T13" fmla="*/ T12 w 50"/>
                  <a:gd name="T14" fmla="+- 0 6750 6721"/>
                  <a:gd name="T15" fmla="*/ 6750 h 41"/>
                  <a:gd name="T16" fmla="+- 0 10360 10344"/>
                  <a:gd name="T17" fmla="*/ T16 w 50"/>
                  <a:gd name="T18" fmla="+- 0 6762 6721"/>
                  <a:gd name="T19" fmla="*/ 6762 h 41"/>
                  <a:gd name="T20" fmla="+- 0 10370 10344"/>
                  <a:gd name="T21" fmla="*/ T20 w 50"/>
                  <a:gd name="T22" fmla="+- 0 6756 6721"/>
                  <a:gd name="T23" fmla="*/ 6756 h 41"/>
                  <a:gd name="T24" fmla="+- 0 10382 10344"/>
                  <a:gd name="T25" fmla="*/ T24 w 50"/>
                  <a:gd name="T26" fmla="+- 0 6750 6721"/>
                  <a:gd name="T27" fmla="*/ 6750 h 41"/>
                  <a:gd name="T28" fmla="+- 0 10394 10344"/>
                  <a:gd name="T29" fmla="*/ T28 w 50"/>
                  <a:gd name="T30" fmla="+- 0 6746 6721"/>
                  <a:gd name="T31" fmla="*/ 6746 h 41"/>
                  <a:gd name="T32" fmla="+- 0 10390 10344"/>
                  <a:gd name="T33" fmla="*/ T32 w 50"/>
                  <a:gd name="T34" fmla="+- 0 6732 6721"/>
                  <a:gd name="T35" fmla="*/ 6732 h 41"/>
                  <a:gd name="T36" fmla="+- 0 10380 10344"/>
                  <a:gd name="T37" fmla="*/ T36 w 50"/>
                  <a:gd name="T38" fmla="+- 0 6721 6721"/>
                  <a:gd name="T39" fmla="*/ 6721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50" h="41">
                    <a:moveTo>
                      <a:pt x="36" y="0"/>
                    </a:moveTo>
                    <a:lnTo>
                      <a:pt x="17" y="9"/>
                    </a:lnTo>
                    <a:lnTo>
                      <a:pt x="0" y="19"/>
                    </a:lnTo>
                    <a:lnTo>
                      <a:pt x="8" y="29"/>
                    </a:lnTo>
                    <a:lnTo>
                      <a:pt x="16" y="41"/>
                    </a:lnTo>
                    <a:lnTo>
                      <a:pt x="26" y="35"/>
                    </a:lnTo>
                    <a:lnTo>
                      <a:pt x="38" y="29"/>
                    </a:lnTo>
                    <a:lnTo>
                      <a:pt x="50" y="25"/>
                    </a:lnTo>
                    <a:lnTo>
                      <a:pt x="46" y="11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59" name="Group 522"/>
            <p:cNvGrpSpPr>
              <a:grpSpLocks/>
            </p:cNvGrpSpPr>
            <p:nvPr/>
          </p:nvGrpSpPr>
          <p:grpSpPr bwMode="auto">
            <a:xfrm>
              <a:off x="10310" y="6742"/>
              <a:ext cx="50" cy="44"/>
              <a:chOff x="10310" y="6742"/>
              <a:chExt cx="50" cy="44"/>
            </a:xfrm>
          </p:grpSpPr>
          <p:sp>
            <p:nvSpPr>
              <p:cNvPr id="314" name="Freeform 523"/>
              <p:cNvSpPr>
                <a:spLocks/>
              </p:cNvSpPr>
              <p:nvPr/>
            </p:nvSpPr>
            <p:spPr bwMode="auto">
              <a:xfrm>
                <a:off x="10310" y="6742"/>
                <a:ext cx="50" cy="44"/>
              </a:xfrm>
              <a:custGeom>
                <a:avLst/>
                <a:gdLst>
                  <a:gd name="T0" fmla="+- 0 10341 10310"/>
                  <a:gd name="T1" fmla="*/ T0 w 50"/>
                  <a:gd name="T2" fmla="+- 0 6742 6742"/>
                  <a:gd name="T3" fmla="*/ 6742 h 44"/>
                  <a:gd name="T4" fmla="+- 0 10325 10310"/>
                  <a:gd name="T5" fmla="*/ T4 w 50"/>
                  <a:gd name="T6" fmla="+- 0 6755 6742"/>
                  <a:gd name="T7" fmla="*/ 6755 h 44"/>
                  <a:gd name="T8" fmla="+- 0 10310 10310"/>
                  <a:gd name="T9" fmla="*/ T8 w 50"/>
                  <a:gd name="T10" fmla="+- 0 6768 6742"/>
                  <a:gd name="T11" fmla="*/ 6768 h 44"/>
                  <a:gd name="T12" fmla="+- 0 10322 10310"/>
                  <a:gd name="T13" fmla="*/ T12 w 50"/>
                  <a:gd name="T14" fmla="+- 0 6778 6742"/>
                  <a:gd name="T15" fmla="*/ 6778 h 44"/>
                  <a:gd name="T16" fmla="+- 0 10332 10310"/>
                  <a:gd name="T17" fmla="*/ T16 w 50"/>
                  <a:gd name="T18" fmla="+- 0 6786 6742"/>
                  <a:gd name="T19" fmla="*/ 6786 h 44"/>
                  <a:gd name="T20" fmla="+- 0 10340 10310"/>
                  <a:gd name="T21" fmla="*/ T20 w 50"/>
                  <a:gd name="T22" fmla="+- 0 6778 6742"/>
                  <a:gd name="T23" fmla="*/ 6778 h 44"/>
                  <a:gd name="T24" fmla="+- 0 10360 10310"/>
                  <a:gd name="T25" fmla="*/ T24 w 50"/>
                  <a:gd name="T26" fmla="+- 0 6762 6742"/>
                  <a:gd name="T27" fmla="*/ 6762 h 44"/>
                  <a:gd name="T28" fmla="+- 0 10352 10310"/>
                  <a:gd name="T29" fmla="*/ T28 w 50"/>
                  <a:gd name="T30" fmla="+- 0 6750 6742"/>
                  <a:gd name="T31" fmla="*/ 6750 h 44"/>
                  <a:gd name="T32" fmla="+- 0 10341 10310"/>
                  <a:gd name="T33" fmla="*/ T32 w 50"/>
                  <a:gd name="T34" fmla="+- 0 6742 6742"/>
                  <a:gd name="T35" fmla="*/ 6742 h 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50" h="44">
                    <a:moveTo>
                      <a:pt x="31" y="0"/>
                    </a:moveTo>
                    <a:lnTo>
                      <a:pt x="15" y="13"/>
                    </a:lnTo>
                    <a:lnTo>
                      <a:pt x="0" y="26"/>
                    </a:lnTo>
                    <a:lnTo>
                      <a:pt x="12" y="36"/>
                    </a:lnTo>
                    <a:lnTo>
                      <a:pt x="22" y="44"/>
                    </a:lnTo>
                    <a:lnTo>
                      <a:pt x="30" y="36"/>
                    </a:lnTo>
                    <a:lnTo>
                      <a:pt x="50" y="20"/>
                    </a:lnTo>
                    <a:lnTo>
                      <a:pt x="42" y="8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60" name="Group 524"/>
            <p:cNvGrpSpPr>
              <a:grpSpLocks/>
            </p:cNvGrpSpPr>
            <p:nvPr/>
          </p:nvGrpSpPr>
          <p:grpSpPr bwMode="auto">
            <a:xfrm>
              <a:off x="10288" y="6772"/>
              <a:ext cx="44" cy="46"/>
              <a:chOff x="10288" y="6772"/>
              <a:chExt cx="44" cy="46"/>
            </a:xfrm>
          </p:grpSpPr>
          <p:sp>
            <p:nvSpPr>
              <p:cNvPr id="313" name="Freeform 525"/>
              <p:cNvSpPr>
                <a:spLocks/>
              </p:cNvSpPr>
              <p:nvPr/>
            </p:nvSpPr>
            <p:spPr bwMode="auto">
              <a:xfrm>
                <a:off x="10288" y="6772"/>
                <a:ext cx="44" cy="46"/>
              </a:xfrm>
              <a:custGeom>
                <a:avLst/>
                <a:gdLst>
                  <a:gd name="T0" fmla="+- 0 10307 10288"/>
                  <a:gd name="T1" fmla="*/ T0 w 44"/>
                  <a:gd name="T2" fmla="+- 0 6772 6772"/>
                  <a:gd name="T3" fmla="*/ 6772 h 46"/>
                  <a:gd name="T4" fmla="+- 0 10297 10288"/>
                  <a:gd name="T5" fmla="*/ T4 w 44"/>
                  <a:gd name="T6" fmla="+- 0 6789 6772"/>
                  <a:gd name="T7" fmla="*/ 6789 h 46"/>
                  <a:gd name="T8" fmla="+- 0 10288 10288"/>
                  <a:gd name="T9" fmla="*/ T8 w 44"/>
                  <a:gd name="T10" fmla="+- 0 6808 6772"/>
                  <a:gd name="T11" fmla="*/ 6808 h 46"/>
                  <a:gd name="T12" fmla="+- 0 10302 10288"/>
                  <a:gd name="T13" fmla="*/ T12 w 44"/>
                  <a:gd name="T14" fmla="+- 0 6812 6772"/>
                  <a:gd name="T15" fmla="*/ 6812 h 46"/>
                  <a:gd name="T16" fmla="+- 0 10314 10288"/>
                  <a:gd name="T17" fmla="*/ T16 w 44"/>
                  <a:gd name="T18" fmla="+- 0 6818 6772"/>
                  <a:gd name="T19" fmla="*/ 6818 h 46"/>
                  <a:gd name="T20" fmla="+- 0 10318 10288"/>
                  <a:gd name="T21" fmla="*/ T20 w 44"/>
                  <a:gd name="T22" fmla="+- 0 6806 6772"/>
                  <a:gd name="T23" fmla="*/ 6806 h 46"/>
                  <a:gd name="T24" fmla="+- 0 10324 10288"/>
                  <a:gd name="T25" fmla="*/ T24 w 44"/>
                  <a:gd name="T26" fmla="+- 0 6796 6772"/>
                  <a:gd name="T27" fmla="*/ 6796 h 46"/>
                  <a:gd name="T28" fmla="+- 0 10332 10288"/>
                  <a:gd name="T29" fmla="*/ T28 w 44"/>
                  <a:gd name="T30" fmla="+- 0 6786 6772"/>
                  <a:gd name="T31" fmla="*/ 6786 h 46"/>
                  <a:gd name="T32" fmla="+- 0 10322 10288"/>
                  <a:gd name="T33" fmla="*/ T32 w 44"/>
                  <a:gd name="T34" fmla="+- 0 6778 6772"/>
                  <a:gd name="T35" fmla="*/ 6778 h 46"/>
                  <a:gd name="T36" fmla="+- 0 10307 10288"/>
                  <a:gd name="T37" fmla="*/ T36 w 44"/>
                  <a:gd name="T38" fmla="+- 0 6772 6772"/>
                  <a:gd name="T39" fmla="*/ 6772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44" h="46">
                    <a:moveTo>
                      <a:pt x="19" y="0"/>
                    </a:moveTo>
                    <a:lnTo>
                      <a:pt x="9" y="17"/>
                    </a:lnTo>
                    <a:lnTo>
                      <a:pt x="0" y="36"/>
                    </a:lnTo>
                    <a:lnTo>
                      <a:pt x="14" y="40"/>
                    </a:lnTo>
                    <a:lnTo>
                      <a:pt x="26" y="46"/>
                    </a:lnTo>
                    <a:lnTo>
                      <a:pt x="30" y="34"/>
                    </a:lnTo>
                    <a:lnTo>
                      <a:pt x="36" y="24"/>
                    </a:lnTo>
                    <a:lnTo>
                      <a:pt x="44" y="14"/>
                    </a:lnTo>
                    <a:lnTo>
                      <a:pt x="34" y="6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61" name="Group 526"/>
            <p:cNvGrpSpPr>
              <a:grpSpLocks/>
            </p:cNvGrpSpPr>
            <p:nvPr/>
          </p:nvGrpSpPr>
          <p:grpSpPr bwMode="auto">
            <a:xfrm>
              <a:off x="10278" y="6812"/>
              <a:ext cx="36" cy="46"/>
              <a:chOff x="10278" y="6812"/>
              <a:chExt cx="36" cy="46"/>
            </a:xfrm>
          </p:grpSpPr>
          <p:sp>
            <p:nvSpPr>
              <p:cNvPr id="312" name="Freeform 527"/>
              <p:cNvSpPr>
                <a:spLocks/>
              </p:cNvSpPr>
              <p:nvPr/>
            </p:nvSpPr>
            <p:spPr bwMode="auto">
              <a:xfrm>
                <a:off x="10278" y="6812"/>
                <a:ext cx="36" cy="46"/>
              </a:xfrm>
              <a:custGeom>
                <a:avLst/>
                <a:gdLst>
                  <a:gd name="T0" fmla="+- 0 10302 10278"/>
                  <a:gd name="T1" fmla="*/ T0 w 36"/>
                  <a:gd name="T2" fmla="+- 0 6812 6812"/>
                  <a:gd name="T3" fmla="*/ 6812 h 46"/>
                  <a:gd name="T4" fmla="+- 0 10284 10278"/>
                  <a:gd name="T5" fmla="*/ T4 w 36"/>
                  <a:gd name="T6" fmla="+- 0 6818 6812"/>
                  <a:gd name="T7" fmla="*/ 6818 h 46"/>
                  <a:gd name="T8" fmla="+- 0 10280 10278"/>
                  <a:gd name="T9" fmla="*/ T8 w 36"/>
                  <a:gd name="T10" fmla="+- 0 6837 6812"/>
                  <a:gd name="T11" fmla="*/ 6837 h 46"/>
                  <a:gd name="T12" fmla="+- 0 10278 10278"/>
                  <a:gd name="T13" fmla="*/ T12 w 36"/>
                  <a:gd name="T14" fmla="+- 0 6858 6812"/>
                  <a:gd name="T15" fmla="*/ 6858 h 46"/>
                  <a:gd name="T16" fmla="+- 0 10294 10278"/>
                  <a:gd name="T17" fmla="*/ T16 w 36"/>
                  <a:gd name="T18" fmla="+- 0 6858 6812"/>
                  <a:gd name="T19" fmla="*/ 6858 h 46"/>
                  <a:gd name="T20" fmla="+- 0 10308 10278"/>
                  <a:gd name="T21" fmla="*/ T20 w 36"/>
                  <a:gd name="T22" fmla="+- 0 6858 6812"/>
                  <a:gd name="T23" fmla="*/ 6858 h 46"/>
                  <a:gd name="T24" fmla="+- 0 10310 10278"/>
                  <a:gd name="T25" fmla="*/ T24 w 36"/>
                  <a:gd name="T26" fmla="+- 0 6837 6812"/>
                  <a:gd name="T27" fmla="*/ 6837 h 46"/>
                  <a:gd name="T28" fmla="+- 0 10314 10278"/>
                  <a:gd name="T29" fmla="*/ T28 w 36"/>
                  <a:gd name="T30" fmla="+- 0 6818 6812"/>
                  <a:gd name="T31" fmla="*/ 6818 h 46"/>
                  <a:gd name="T32" fmla="+- 0 10302 10278"/>
                  <a:gd name="T33" fmla="*/ T32 w 36"/>
                  <a:gd name="T34" fmla="+- 0 6812 6812"/>
                  <a:gd name="T35" fmla="*/ 6812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36" h="46">
                    <a:moveTo>
                      <a:pt x="24" y="0"/>
                    </a:moveTo>
                    <a:lnTo>
                      <a:pt x="6" y="6"/>
                    </a:lnTo>
                    <a:lnTo>
                      <a:pt x="2" y="25"/>
                    </a:lnTo>
                    <a:lnTo>
                      <a:pt x="0" y="46"/>
                    </a:lnTo>
                    <a:lnTo>
                      <a:pt x="16" y="46"/>
                    </a:lnTo>
                    <a:lnTo>
                      <a:pt x="30" y="46"/>
                    </a:lnTo>
                    <a:lnTo>
                      <a:pt x="32" y="25"/>
                    </a:lnTo>
                    <a:lnTo>
                      <a:pt x="36" y="6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62" name="Group 528"/>
            <p:cNvGrpSpPr>
              <a:grpSpLocks/>
            </p:cNvGrpSpPr>
            <p:nvPr/>
          </p:nvGrpSpPr>
          <p:grpSpPr bwMode="auto">
            <a:xfrm>
              <a:off x="10278" y="6858"/>
              <a:ext cx="39" cy="86"/>
              <a:chOff x="10278" y="6858"/>
              <a:chExt cx="39" cy="86"/>
            </a:xfrm>
          </p:grpSpPr>
          <p:sp>
            <p:nvSpPr>
              <p:cNvPr id="311" name="Freeform 529"/>
              <p:cNvSpPr>
                <a:spLocks/>
              </p:cNvSpPr>
              <p:nvPr/>
            </p:nvSpPr>
            <p:spPr bwMode="auto">
              <a:xfrm>
                <a:off x="10278" y="6858"/>
                <a:ext cx="39" cy="86"/>
              </a:xfrm>
              <a:custGeom>
                <a:avLst/>
                <a:gdLst>
                  <a:gd name="T0" fmla="+- 0 10308 10278"/>
                  <a:gd name="T1" fmla="*/ T0 w 39"/>
                  <a:gd name="T2" fmla="+- 0 6858 6858"/>
                  <a:gd name="T3" fmla="*/ 6858 h 86"/>
                  <a:gd name="T4" fmla="+- 0 10294 10278"/>
                  <a:gd name="T5" fmla="*/ T4 w 39"/>
                  <a:gd name="T6" fmla="+- 0 6858 6858"/>
                  <a:gd name="T7" fmla="*/ 6858 h 86"/>
                  <a:gd name="T8" fmla="+- 0 10278 10278"/>
                  <a:gd name="T9" fmla="*/ T8 w 39"/>
                  <a:gd name="T10" fmla="+- 0 6865 6858"/>
                  <a:gd name="T11" fmla="*/ 6865 h 86"/>
                  <a:gd name="T12" fmla="+- 0 10280 10278"/>
                  <a:gd name="T13" fmla="*/ T12 w 39"/>
                  <a:gd name="T14" fmla="+- 0 6883 6858"/>
                  <a:gd name="T15" fmla="*/ 6883 h 86"/>
                  <a:gd name="T16" fmla="+- 0 10283 10278"/>
                  <a:gd name="T17" fmla="*/ T16 w 39"/>
                  <a:gd name="T18" fmla="+- 0 6902 6858"/>
                  <a:gd name="T19" fmla="*/ 6902 h 86"/>
                  <a:gd name="T20" fmla="+- 0 10289 10278"/>
                  <a:gd name="T21" fmla="*/ T20 w 39"/>
                  <a:gd name="T22" fmla="+- 0 6922 6858"/>
                  <a:gd name="T23" fmla="*/ 6922 h 86"/>
                  <a:gd name="T24" fmla="+- 0 10296 10278"/>
                  <a:gd name="T25" fmla="*/ T24 w 39"/>
                  <a:gd name="T26" fmla="+- 0 6944 6858"/>
                  <a:gd name="T27" fmla="*/ 6944 h 86"/>
                  <a:gd name="T28" fmla="+- 0 10310 10278"/>
                  <a:gd name="T29" fmla="*/ T28 w 39"/>
                  <a:gd name="T30" fmla="+- 0 6938 6858"/>
                  <a:gd name="T31" fmla="*/ 6938 h 86"/>
                  <a:gd name="T32" fmla="+- 0 10317 10278"/>
                  <a:gd name="T33" fmla="*/ T32 w 39"/>
                  <a:gd name="T34" fmla="+- 0 6915 6858"/>
                  <a:gd name="T35" fmla="*/ 6915 h 86"/>
                  <a:gd name="T36" fmla="+- 0 10312 10278"/>
                  <a:gd name="T37" fmla="*/ T36 w 39"/>
                  <a:gd name="T38" fmla="+- 0 6895 6858"/>
                  <a:gd name="T39" fmla="*/ 6895 h 86"/>
                  <a:gd name="T40" fmla="+- 0 10309 10278"/>
                  <a:gd name="T41" fmla="*/ T40 w 39"/>
                  <a:gd name="T42" fmla="+- 0 6876 6858"/>
                  <a:gd name="T43" fmla="*/ 6876 h 86"/>
                  <a:gd name="T44" fmla="+- 0 10308 10278"/>
                  <a:gd name="T45" fmla="*/ T44 w 39"/>
                  <a:gd name="T46" fmla="+- 0 6858 6858"/>
                  <a:gd name="T47" fmla="*/ 6858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39" h="86">
                    <a:moveTo>
                      <a:pt x="30" y="0"/>
                    </a:moveTo>
                    <a:lnTo>
                      <a:pt x="16" y="0"/>
                    </a:lnTo>
                    <a:lnTo>
                      <a:pt x="0" y="7"/>
                    </a:lnTo>
                    <a:lnTo>
                      <a:pt x="2" y="25"/>
                    </a:lnTo>
                    <a:lnTo>
                      <a:pt x="5" y="44"/>
                    </a:lnTo>
                    <a:lnTo>
                      <a:pt x="11" y="64"/>
                    </a:lnTo>
                    <a:lnTo>
                      <a:pt x="18" y="86"/>
                    </a:lnTo>
                    <a:lnTo>
                      <a:pt x="32" y="80"/>
                    </a:lnTo>
                    <a:lnTo>
                      <a:pt x="39" y="57"/>
                    </a:lnTo>
                    <a:lnTo>
                      <a:pt x="34" y="37"/>
                    </a:lnTo>
                    <a:lnTo>
                      <a:pt x="31" y="18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63" name="Group 530"/>
            <p:cNvGrpSpPr>
              <a:grpSpLocks/>
            </p:cNvGrpSpPr>
            <p:nvPr/>
          </p:nvGrpSpPr>
          <p:grpSpPr bwMode="auto">
            <a:xfrm>
              <a:off x="10302" y="6934"/>
              <a:ext cx="65" cy="116"/>
              <a:chOff x="10302" y="6934"/>
              <a:chExt cx="65" cy="116"/>
            </a:xfrm>
          </p:grpSpPr>
          <p:sp>
            <p:nvSpPr>
              <p:cNvPr id="310" name="Freeform 531"/>
              <p:cNvSpPr>
                <a:spLocks/>
              </p:cNvSpPr>
              <p:nvPr/>
            </p:nvSpPr>
            <p:spPr bwMode="auto">
              <a:xfrm>
                <a:off x="10302" y="6934"/>
                <a:ext cx="65" cy="116"/>
              </a:xfrm>
              <a:custGeom>
                <a:avLst/>
                <a:gdLst>
                  <a:gd name="T0" fmla="+- 0 10324 10302"/>
                  <a:gd name="T1" fmla="*/ T0 w 65"/>
                  <a:gd name="T2" fmla="+- 0 6934 6934"/>
                  <a:gd name="T3" fmla="*/ 6934 h 116"/>
                  <a:gd name="T4" fmla="+- 0 10310 10302"/>
                  <a:gd name="T5" fmla="*/ T4 w 65"/>
                  <a:gd name="T6" fmla="+- 0 6938 6934"/>
                  <a:gd name="T7" fmla="*/ 6938 h 116"/>
                  <a:gd name="T8" fmla="+- 0 10302 10302"/>
                  <a:gd name="T9" fmla="*/ T8 w 65"/>
                  <a:gd name="T10" fmla="+- 0 6959 6934"/>
                  <a:gd name="T11" fmla="*/ 6959 h 116"/>
                  <a:gd name="T12" fmla="+- 0 10310 10302"/>
                  <a:gd name="T13" fmla="*/ T12 w 65"/>
                  <a:gd name="T14" fmla="+- 0 6976 6934"/>
                  <a:gd name="T15" fmla="*/ 6976 h 116"/>
                  <a:gd name="T16" fmla="+- 0 10319 10302"/>
                  <a:gd name="T17" fmla="*/ T16 w 65"/>
                  <a:gd name="T18" fmla="+- 0 6993 6934"/>
                  <a:gd name="T19" fmla="*/ 6993 h 116"/>
                  <a:gd name="T20" fmla="+- 0 10329 10302"/>
                  <a:gd name="T21" fmla="*/ T20 w 65"/>
                  <a:gd name="T22" fmla="+- 0 7011 6934"/>
                  <a:gd name="T23" fmla="*/ 7011 h 116"/>
                  <a:gd name="T24" fmla="+- 0 10340 10302"/>
                  <a:gd name="T25" fmla="*/ T24 w 65"/>
                  <a:gd name="T26" fmla="+- 0 7030 6934"/>
                  <a:gd name="T27" fmla="*/ 7030 h 116"/>
                  <a:gd name="T28" fmla="+- 0 10352 10302"/>
                  <a:gd name="T29" fmla="*/ T28 w 65"/>
                  <a:gd name="T30" fmla="+- 0 7050 6934"/>
                  <a:gd name="T31" fmla="*/ 7050 h 116"/>
                  <a:gd name="T32" fmla="+- 0 10364 10302"/>
                  <a:gd name="T33" fmla="*/ T32 w 65"/>
                  <a:gd name="T34" fmla="+- 0 7042 6934"/>
                  <a:gd name="T35" fmla="*/ 7042 h 116"/>
                  <a:gd name="T36" fmla="+- 0 10367 10302"/>
                  <a:gd name="T37" fmla="*/ T36 w 65"/>
                  <a:gd name="T38" fmla="+- 0 7022 6934"/>
                  <a:gd name="T39" fmla="*/ 7022 h 116"/>
                  <a:gd name="T40" fmla="+- 0 10356 10302"/>
                  <a:gd name="T41" fmla="*/ T40 w 65"/>
                  <a:gd name="T42" fmla="+- 0 7003 6934"/>
                  <a:gd name="T43" fmla="*/ 7003 h 116"/>
                  <a:gd name="T44" fmla="+- 0 10346 10302"/>
                  <a:gd name="T45" fmla="*/ T44 w 65"/>
                  <a:gd name="T46" fmla="+- 0 6984 6934"/>
                  <a:gd name="T47" fmla="*/ 6984 h 116"/>
                  <a:gd name="T48" fmla="+- 0 10337 10302"/>
                  <a:gd name="T49" fmla="*/ T48 w 65"/>
                  <a:gd name="T50" fmla="+- 0 6967 6934"/>
                  <a:gd name="T51" fmla="*/ 6967 h 116"/>
                  <a:gd name="T52" fmla="+- 0 10330 10302"/>
                  <a:gd name="T53" fmla="*/ T52 w 65"/>
                  <a:gd name="T54" fmla="+- 0 6950 6934"/>
                  <a:gd name="T55" fmla="*/ 6950 h 116"/>
                  <a:gd name="T56" fmla="+- 0 10324 10302"/>
                  <a:gd name="T57" fmla="*/ T56 w 65"/>
                  <a:gd name="T58" fmla="+- 0 6934 6934"/>
                  <a:gd name="T59" fmla="*/ 6934 h 1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65" h="116">
                    <a:moveTo>
                      <a:pt x="22" y="0"/>
                    </a:moveTo>
                    <a:lnTo>
                      <a:pt x="8" y="4"/>
                    </a:lnTo>
                    <a:lnTo>
                      <a:pt x="0" y="25"/>
                    </a:lnTo>
                    <a:lnTo>
                      <a:pt x="8" y="42"/>
                    </a:lnTo>
                    <a:lnTo>
                      <a:pt x="17" y="59"/>
                    </a:lnTo>
                    <a:lnTo>
                      <a:pt x="27" y="77"/>
                    </a:lnTo>
                    <a:lnTo>
                      <a:pt x="38" y="96"/>
                    </a:lnTo>
                    <a:lnTo>
                      <a:pt x="50" y="116"/>
                    </a:lnTo>
                    <a:lnTo>
                      <a:pt x="62" y="108"/>
                    </a:lnTo>
                    <a:lnTo>
                      <a:pt x="65" y="88"/>
                    </a:lnTo>
                    <a:lnTo>
                      <a:pt x="54" y="69"/>
                    </a:lnTo>
                    <a:lnTo>
                      <a:pt x="44" y="50"/>
                    </a:lnTo>
                    <a:lnTo>
                      <a:pt x="35" y="33"/>
                    </a:lnTo>
                    <a:lnTo>
                      <a:pt x="28" y="16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64" name="Group 532"/>
            <p:cNvGrpSpPr>
              <a:grpSpLocks/>
            </p:cNvGrpSpPr>
            <p:nvPr/>
          </p:nvGrpSpPr>
          <p:grpSpPr bwMode="auto">
            <a:xfrm>
              <a:off x="10361" y="7036"/>
              <a:ext cx="64" cy="116"/>
              <a:chOff x="10361" y="7036"/>
              <a:chExt cx="64" cy="116"/>
            </a:xfrm>
          </p:grpSpPr>
          <p:sp>
            <p:nvSpPr>
              <p:cNvPr id="309" name="Freeform 533"/>
              <p:cNvSpPr>
                <a:spLocks/>
              </p:cNvSpPr>
              <p:nvPr/>
            </p:nvSpPr>
            <p:spPr bwMode="auto">
              <a:xfrm>
                <a:off x="10361" y="7036"/>
                <a:ext cx="64" cy="116"/>
              </a:xfrm>
              <a:custGeom>
                <a:avLst/>
                <a:gdLst>
                  <a:gd name="T0" fmla="+- 0 10376 10361"/>
                  <a:gd name="T1" fmla="*/ T0 w 64"/>
                  <a:gd name="T2" fmla="+- 0 7036 7036"/>
                  <a:gd name="T3" fmla="*/ 7036 h 116"/>
                  <a:gd name="T4" fmla="+- 0 10364 10361"/>
                  <a:gd name="T5" fmla="*/ T4 w 64"/>
                  <a:gd name="T6" fmla="+- 0 7042 7036"/>
                  <a:gd name="T7" fmla="*/ 7042 h 116"/>
                  <a:gd name="T8" fmla="+- 0 10361 10361"/>
                  <a:gd name="T9" fmla="*/ T8 w 64"/>
                  <a:gd name="T10" fmla="+- 0 7064 7036"/>
                  <a:gd name="T11" fmla="*/ 7064 h 116"/>
                  <a:gd name="T12" fmla="+- 0 10373 10361"/>
                  <a:gd name="T13" fmla="*/ T12 w 64"/>
                  <a:gd name="T14" fmla="+- 0 7083 7036"/>
                  <a:gd name="T15" fmla="*/ 7083 h 116"/>
                  <a:gd name="T16" fmla="+- 0 10383 10361"/>
                  <a:gd name="T17" fmla="*/ T16 w 64"/>
                  <a:gd name="T18" fmla="+- 0 7102 7036"/>
                  <a:gd name="T19" fmla="*/ 7102 h 116"/>
                  <a:gd name="T20" fmla="+- 0 10391 10361"/>
                  <a:gd name="T21" fmla="*/ T20 w 64"/>
                  <a:gd name="T22" fmla="+- 0 7119 7036"/>
                  <a:gd name="T23" fmla="*/ 7119 h 116"/>
                  <a:gd name="T24" fmla="+- 0 10398 10361"/>
                  <a:gd name="T25" fmla="*/ T24 w 64"/>
                  <a:gd name="T26" fmla="+- 0 7136 7036"/>
                  <a:gd name="T27" fmla="*/ 7136 h 116"/>
                  <a:gd name="T28" fmla="+- 0 10404 10361"/>
                  <a:gd name="T29" fmla="*/ T28 w 64"/>
                  <a:gd name="T30" fmla="+- 0 7152 7036"/>
                  <a:gd name="T31" fmla="*/ 7152 h 116"/>
                  <a:gd name="T32" fmla="+- 0 10418 10361"/>
                  <a:gd name="T33" fmla="*/ T32 w 64"/>
                  <a:gd name="T34" fmla="+- 0 7148 7036"/>
                  <a:gd name="T35" fmla="*/ 7148 h 116"/>
                  <a:gd name="T36" fmla="+- 0 10399 10361"/>
                  <a:gd name="T37" fmla="*/ T36 w 64"/>
                  <a:gd name="T38" fmla="+- 0 7075 7036"/>
                  <a:gd name="T39" fmla="*/ 7075 h 116"/>
                  <a:gd name="T40" fmla="+- 0 10388 10361"/>
                  <a:gd name="T41" fmla="*/ T40 w 64"/>
                  <a:gd name="T42" fmla="+- 0 7056 7036"/>
                  <a:gd name="T43" fmla="*/ 7056 h 116"/>
                  <a:gd name="T44" fmla="+- 0 10376 10361"/>
                  <a:gd name="T45" fmla="*/ T44 w 64"/>
                  <a:gd name="T46" fmla="+- 0 7036 7036"/>
                  <a:gd name="T47" fmla="*/ 7036 h 1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64" h="116">
                    <a:moveTo>
                      <a:pt x="15" y="0"/>
                    </a:moveTo>
                    <a:lnTo>
                      <a:pt x="3" y="6"/>
                    </a:lnTo>
                    <a:lnTo>
                      <a:pt x="0" y="28"/>
                    </a:lnTo>
                    <a:lnTo>
                      <a:pt x="12" y="47"/>
                    </a:lnTo>
                    <a:lnTo>
                      <a:pt x="22" y="66"/>
                    </a:lnTo>
                    <a:lnTo>
                      <a:pt x="30" y="83"/>
                    </a:lnTo>
                    <a:lnTo>
                      <a:pt x="37" y="100"/>
                    </a:lnTo>
                    <a:lnTo>
                      <a:pt x="43" y="116"/>
                    </a:lnTo>
                    <a:lnTo>
                      <a:pt x="57" y="112"/>
                    </a:lnTo>
                    <a:lnTo>
                      <a:pt x="38" y="39"/>
                    </a:lnTo>
                    <a:lnTo>
                      <a:pt x="27" y="2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65" name="Group 534"/>
            <p:cNvGrpSpPr>
              <a:grpSpLocks/>
            </p:cNvGrpSpPr>
            <p:nvPr/>
          </p:nvGrpSpPr>
          <p:grpSpPr bwMode="auto">
            <a:xfrm>
              <a:off x="10411" y="7142"/>
              <a:ext cx="39" cy="86"/>
              <a:chOff x="10411" y="7142"/>
              <a:chExt cx="39" cy="86"/>
            </a:xfrm>
          </p:grpSpPr>
          <p:sp>
            <p:nvSpPr>
              <p:cNvPr id="308" name="Freeform 535"/>
              <p:cNvSpPr>
                <a:spLocks/>
              </p:cNvSpPr>
              <p:nvPr/>
            </p:nvSpPr>
            <p:spPr bwMode="auto">
              <a:xfrm>
                <a:off x="10411" y="7142"/>
                <a:ext cx="39" cy="86"/>
              </a:xfrm>
              <a:custGeom>
                <a:avLst/>
                <a:gdLst>
                  <a:gd name="T0" fmla="+- 0 10432 10411"/>
                  <a:gd name="T1" fmla="*/ T0 w 39"/>
                  <a:gd name="T2" fmla="+- 0 7142 7142"/>
                  <a:gd name="T3" fmla="*/ 7142 h 86"/>
                  <a:gd name="T4" fmla="+- 0 10418 10411"/>
                  <a:gd name="T5" fmla="*/ T4 w 39"/>
                  <a:gd name="T6" fmla="+- 0 7148 7142"/>
                  <a:gd name="T7" fmla="*/ 7148 h 86"/>
                  <a:gd name="T8" fmla="+- 0 10411 10411"/>
                  <a:gd name="T9" fmla="*/ T8 w 39"/>
                  <a:gd name="T10" fmla="+- 0 7172 7142"/>
                  <a:gd name="T11" fmla="*/ 7172 h 86"/>
                  <a:gd name="T12" fmla="+- 0 10416 10411"/>
                  <a:gd name="T13" fmla="*/ T12 w 39"/>
                  <a:gd name="T14" fmla="+- 0 7192 7142"/>
                  <a:gd name="T15" fmla="*/ 7192 h 86"/>
                  <a:gd name="T16" fmla="+- 0 10419 10411"/>
                  <a:gd name="T17" fmla="*/ T16 w 39"/>
                  <a:gd name="T18" fmla="+- 0 7211 7142"/>
                  <a:gd name="T19" fmla="*/ 7211 h 86"/>
                  <a:gd name="T20" fmla="+- 0 10420 10411"/>
                  <a:gd name="T21" fmla="*/ T20 w 39"/>
                  <a:gd name="T22" fmla="+- 0 7228 7142"/>
                  <a:gd name="T23" fmla="*/ 7228 h 86"/>
                  <a:gd name="T24" fmla="+- 0 10434 10411"/>
                  <a:gd name="T25" fmla="*/ T24 w 39"/>
                  <a:gd name="T26" fmla="+- 0 7228 7142"/>
                  <a:gd name="T27" fmla="*/ 7228 h 86"/>
                  <a:gd name="T28" fmla="+- 0 10450 10411"/>
                  <a:gd name="T29" fmla="*/ T28 w 39"/>
                  <a:gd name="T30" fmla="+- 0 7221 7142"/>
                  <a:gd name="T31" fmla="*/ 7221 h 86"/>
                  <a:gd name="T32" fmla="+- 0 10448 10411"/>
                  <a:gd name="T33" fmla="*/ T32 w 39"/>
                  <a:gd name="T34" fmla="+- 0 7204 7142"/>
                  <a:gd name="T35" fmla="*/ 7204 h 86"/>
                  <a:gd name="T36" fmla="+- 0 10445 10411"/>
                  <a:gd name="T37" fmla="*/ T36 w 39"/>
                  <a:gd name="T38" fmla="+- 0 7185 7142"/>
                  <a:gd name="T39" fmla="*/ 7185 h 86"/>
                  <a:gd name="T40" fmla="+- 0 10439 10411"/>
                  <a:gd name="T41" fmla="*/ T40 w 39"/>
                  <a:gd name="T42" fmla="+- 0 7164 7142"/>
                  <a:gd name="T43" fmla="*/ 7164 h 86"/>
                  <a:gd name="T44" fmla="+- 0 10432 10411"/>
                  <a:gd name="T45" fmla="*/ T44 w 39"/>
                  <a:gd name="T46" fmla="+- 0 7142 7142"/>
                  <a:gd name="T47" fmla="*/ 7142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39" h="86">
                    <a:moveTo>
                      <a:pt x="21" y="0"/>
                    </a:moveTo>
                    <a:lnTo>
                      <a:pt x="7" y="6"/>
                    </a:lnTo>
                    <a:lnTo>
                      <a:pt x="0" y="30"/>
                    </a:lnTo>
                    <a:lnTo>
                      <a:pt x="5" y="50"/>
                    </a:lnTo>
                    <a:lnTo>
                      <a:pt x="8" y="69"/>
                    </a:lnTo>
                    <a:lnTo>
                      <a:pt x="9" y="86"/>
                    </a:lnTo>
                    <a:lnTo>
                      <a:pt x="23" y="86"/>
                    </a:lnTo>
                    <a:lnTo>
                      <a:pt x="39" y="79"/>
                    </a:lnTo>
                    <a:lnTo>
                      <a:pt x="37" y="62"/>
                    </a:lnTo>
                    <a:lnTo>
                      <a:pt x="34" y="43"/>
                    </a:lnTo>
                    <a:lnTo>
                      <a:pt x="28" y="22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66" name="Group 536"/>
            <p:cNvGrpSpPr>
              <a:grpSpLocks/>
            </p:cNvGrpSpPr>
            <p:nvPr/>
          </p:nvGrpSpPr>
          <p:grpSpPr bwMode="auto">
            <a:xfrm>
              <a:off x="10414" y="7228"/>
              <a:ext cx="36" cy="46"/>
              <a:chOff x="10414" y="7228"/>
              <a:chExt cx="36" cy="46"/>
            </a:xfrm>
          </p:grpSpPr>
          <p:sp>
            <p:nvSpPr>
              <p:cNvPr id="307" name="Freeform 537"/>
              <p:cNvSpPr>
                <a:spLocks/>
              </p:cNvSpPr>
              <p:nvPr/>
            </p:nvSpPr>
            <p:spPr bwMode="auto">
              <a:xfrm>
                <a:off x="10414" y="7228"/>
                <a:ext cx="36" cy="46"/>
              </a:xfrm>
              <a:custGeom>
                <a:avLst/>
                <a:gdLst>
                  <a:gd name="T0" fmla="+- 0 10450 10414"/>
                  <a:gd name="T1" fmla="*/ T0 w 36"/>
                  <a:gd name="T2" fmla="+- 0 7228 7228"/>
                  <a:gd name="T3" fmla="*/ 7228 h 46"/>
                  <a:gd name="T4" fmla="+- 0 10434 10414"/>
                  <a:gd name="T5" fmla="*/ T4 w 36"/>
                  <a:gd name="T6" fmla="+- 0 7228 7228"/>
                  <a:gd name="T7" fmla="*/ 7228 h 46"/>
                  <a:gd name="T8" fmla="+- 0 10420 10414"/>
                  <a:gd name="T9" fmla="*/ T8 w 36"/>
                  <a:gd name="T10" fmla="+- 0 7229 7228"/>
                  <a:gd name="T11" fmla="*/ 7229 h 46"/>
                  <a:gd name="T12" fmla="+- 0 10418 10414"/>
                  <a:gd name="T13" fmla="*/ T12 w 36"/>
                  <a:gd name="T14" fmla="+- 0 7250 7228"/>
                  <a:gd name="T15" fmla="*/ 7250 h 46"/>
                  <a:gd name="T16" fmla="+- 0 10414 10414"/>
                  <a:gd name="T17" fmla="*/ T16 w 36"/>
                  <a:gd name="T18" fmla="+- 0 7268 7228"/>
                  <a:gd name="T19" fmla="*/ 7268 h 46"/>
                  <a:gd name="T20" fmla="+- 0 10426 10414"/>
                  <a:gd name="T21" fmla="*/ T20 w 36"/>
                  <a:gd name="T22" fmla="+- 0 7274 7228"/>
                  <a:gd name="T23" fmla="*/ 7274 h 46"/>
                  <a:gd name="T24" fmla="+- 0 10444 10414"/>
                  <a:gd name="T25" fmla="*/ T24 w 36"/>
                  <a:gd name="T26" fmla="+- 0 7268 7228"/>
                  <a:gd name="T27" fmla="*/ 7268 h 46"/>
                  <a:gd name="T28" fmla="+- 0 10448 10414"/>
                  <a:gd name="T29" fmla="*/ T28 w 36"/>
                  <a:gd name="T30" fmla="+- 0 7249 7228"/>
                  <a:gd name="T31" fmla="*/ 7249 h 46"/>
                  <a:gd name="T32" fmla="+- 0 10450 10414"/>
                  <a:gd name="T33" fmla="*/ T32 w 36"/>
                  <a:gd name="T34" fmla="+- 0 7228 7228"/>
                  <a:gd name="T35" fmla="*/ 7228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36" h="46">
                    <a:moveTo>
                      <a:pt x="36" y="0"/>
                    </a:moveTo>
                    <a:lnTo>
                      <a:pt x="20" y="0"/>
                    </a:lnTo>
                    <a:lnTo>
                      <a:pt x="6" y="1"/>
                    </a:lnTo>
                    <a:lnTo>
                      <a:pt x="4" y="22"/>
                    </a:lnTo>
                    <a:lnTo>
                      <a:pt x="0" y="40"/>
                    </a:lnTo>
                    <a:lnTo>
                      <a:pt x="12" y="46"/>
                    </a:lnTo>
                    <a:lnTo>
                      <a:pt x="30" y="40"/>
                    </a:lnTo>
                    <a:lnTo>
                      <a:pt x="34" y="21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67" name="Group 538"/>
            <p:cNvGrpSpPr>
              <a:grpSpLocks/>
            </p:cNvGrpSpPr>
            <p:nvPr/>
          </p:nvGrpSpPr>
          <p:grpSpPr bwMode="auto">
            <a:xfrm>
              <a:off x="10396" y="7268"/>
              <a:ext cx="44" cy="45"/>
              <a:chOff x="10396" y="7268"/>
              <a:chExt cx="44" cy="45"/>
            </a:xfrm>
          </p:grpSpPr>
          <p:sp>
            <p:nvSpPr>
              <p:cNvPr id="306" name="Freeform 539"/>
              <p:cNvSpPr>
                <a:spLocks/>
              </p:cNvSpPr>
              <p:nvPr/>
            </p:nvSpPr>
            <p:spPr bwMode="auto">
              <a:xfrm>
                <a:off x="10396" y="7268"/>
                <a:ext cx="44" cy="45"/>
              </a:xfrm>
              <a:custGeom>
                <a:avLst/>
                <a:gdLst>
                  <a:gd name="T0" fmla="+- 0 10414 10396"/>
                  <a:gd name="T1" fmla="*/ T0 w 44"/>
                  <a:gd name="T2" fmla="+- 0 7268 7268"/>
                  <a:gd name="T3" fmla="*/ 7268 h 45"/>
                  <a:gd name="T4" fmla="+- 0 10410 10396"/>
                  <a:gd name="T5" fmla="*/ T4 w 44"/>
                  <a:gd name="T6" fmla="+- 0 7280 7268"/>
                  <a:gd name="T7" fmla="*/ 7280 h 45"/>
                  <a:gd name="T8" fmla="+- 0 10404 10396"/>
                  <a:gd name="T9" fmla="*/ T8 w 44"/>
                  <a:gd name="T10" fmla="+- 0 7290 7268"/>
                  <a:gd name="T11" fmla="*/ 7290 h 45"/>
                  <a:gd name="T12" fmla="+- 0 10396 10396"/>
                  <a:gd name="T13" fmla="*/ T12 w 44"/>
                  <a:gd name="T14" fmla="+- 0 7300 7268"/>
                  <a:gd name="T15" fmla="*/ 7300 h 45"/>
                  <a:gd name="T16" fmla="+- 0 10406 10396"/>
                  <a:gd name="T17" fmla="*/ T16 w 44"/>
                  <a:gd name="T18" fmla="+- 0 7308 7268"/>
                  <a:gd name="T19" fmla="*/ 7308 h 45"/>
                  <a:gd name="T20" fmla="+- 0 10421 10396"/>
                  <a:gd name="T21" fmla="*/ T20 w 44"/>
                  <a:gd name="T22" fmla="+- 0 7313 7268"/>
                  <a:gd name="T23" fmla="*/ 7313 h 45"/>
                  <a:gd name="T24" fmla="+- 0 10431 10396"/>
                  <a:gd name="T25" fmla="*/ T24 w 44"/>
                  <a:gd name="T26" fmla="+- 0 7296 7268"/>
                  <a:gd name="T27" fmla="*/ 7296 h 45"/>
                  <a:gd name="T28" fmla="+- 0 10440 10396"/>
                  <a:gd name="T29" fmla="*/ T28 w 44"/>
                  <a:gd name="T30" fmla="+- 0 7278 7268"/>
                  <a:gd name="T31" fmla="*/ 7278 h 45"/>
                  <a:gd name="T32" fmla="+- 0 10426 10396"/>
                  <a:gd name="T33" fmla="*/ T32 w 44"/>
                  <a:gd name="T34" fmla="+- 0 7274 7268"/>
                  <a:gd name="T35" fmla="*/ 7274 h 45"/>
                  <a:gd name="T36" fmla="+- 0 10414 10396"/>
                  <a:gd name="T37" fmla="*/ T36 w 44"/>
                  <a:gd name="T38" fmla="+- 0 7268 7268"/>
                  <a:gd name="T39" fmla="*/ 7268 h 4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44" h="45">
                    <a:moveTo>
                      <a:pt x="18" y="0"/>
                    </a:moveTo>
                    <a:lnTo>
                      <a:pt x="14" y="12"/>
                    </a:lnTo>
                    <a:lnTo>
                      <a:pt x="8" y="22"/>
                    </a:lnTo>
                    <a:lnTo>
                      <a:pt x="0" y="32"/>
                    </a:lnTo>
                    <a:lnTo>
                      <a:pt x="10" y="40"/>
                    </a:lnTo>
                    <a:lnTo>
                      <a:pt x="25" y="45"/>
                    </a:lnTo>
                    <a:lnTo>
                      <a:pt x="35" y="28"/>
                    </a:lnTo>
                    <a:lnTo>
                      <a:pt x="44" y="10"/>
                    </a:lnTo>
                    <a:lnTo>
                      <a:pt x="30" y="6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68" name="Group 540"/>
            <p:cNvGrpSpPr>
              <a:grpSpLocks/>
            </p:cNvGrpSpPr>
            <p:nvPr/>
          </p:nvGrpSpPr>
          <p:grpSpPr bwMode="auto">
            <a:xfrm>
              <a:off x="10368" y="7300"/>
              <a:ext cx="50" cy="44"/>
              <a:chOff x="10368" y="7300"/>
              <a:chExt cx="50" cy="44"/>
            </a:xfrm>
          </p:grpSpPr>
          <p:sp>
            <p:nvSpPr>
              <p:cNvPr id="305" name="Freeform 541"/>
              <p:cNvSpPr>
                <a:spLocks/>
              </p:cNvSpPr>
              <p:nvPr/>
            </p:nvSpPr>
            <p:spPr bwMode="auto">
              <a:xfrm>
                <a:off x="10368" y="7300"/>
                <a:ext cx="50" cy="44"/>
              </a:xfrm>
              <a:custGeom>
                <a:avLst/>
                <a:gdLst>
                  <a:gd name="T0" fmla="+- 0 10396 10368"/>
                  <a:gd name="T1" fmla="*/ T0 w 50"/>
                  <a:gd name="T2" fmla="+- 0 7300 7300"/>
                  <a:gd name="T3" fmla="*/ 7300 h 44"/>
                  <a:gd name="T4" fmla="+- 0 10388 10368"/>
                  <a:gd name="T5" fmla="*/ T4 w 50"/>
                  <a:gd name="T6" fmla="+- 0 7308 7300"/>
                  <a:gd name="T7" fmla="*/ 7308 h 44"/>
                  <a:gd name="T8" fmla="+- 0 10368 10368"/>
                  <a:gd name="T9" fmla="*/ T8 w 50"/>
                  <a:gd name="T10" fmla="+- 0 7324 7300"/>
                  <a:gd name="T11" fmla="*/ 7324 h 44"/>
                  <a:gd name="T12" fmla="+- 0 10376 10368"/>
                  <a:gd name="T13" fmla="*/ T12 w 50"/>
                  <a:gd name="T14" fmla="+- 0 7334 7300"/>
                  <a:gd name="T15" fmla="*/ 7334 h 44"/>
                  <a:gd name="T16" fmla="+- 0 10387 10368"/>
                  <a:gd name="T17" fmla="*/ T16 w 50"/>
                  <a:gd name="T18" fmla="+- 0 7344 7300"/>
                  <a:gd name="T19" fmla="*/ 7344 h 44"/>
                  <a:gd name="T20" fmla="+- 0 10403 10368"/>
                  <a:gd name="T21" fmla="*/ T20 w 50"/>
                  <a:gd name="T22" fmla="+- 0 7331 7300"/>
                  <a:gd name="T23" fmla="*/ 7331 h 44"/>
                  <a:gd name="T24" fmla="+- 0 10418 10368"/>
                  <a:gd name="T25" fmla="*/ T24 w 50"/>
                  <a:gd name="T26" fmla="+- 0 7318 7300"/>
                  <a:gd name="T27" fmla="*/ 7318 h 44"/>
                  <a:gd name="T28" fmla="+- 0 10406 10368"/>
                  <a:gd name="T29" fmla="*/ T28 w 50"/>
                  <a:gd name="T30" fmla="+- 0 7308 7300"/>
                  <a:gd name="T31" fmla="*/ 7308 h 44"/>
                  <a:gd name="T32" fmla="+- 0 10396 10368"/>
                  <a:gd name="T33" fmla="*/ T32 w 50"/>
                  <a:gd name="T34" fmla="+- 0 7300 7300"/>
                  <a:gd name="T35" fmla="*/ 7300 h 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50" h="44">
                    <a:moveTo>
                      <a:pt x="28" y="0"/>
                    </a:moveTo>
                    <a:lnTo>
                      <a:pt x="20" y="8"/>
                    </a:lnTo>
                    <a:lnTo>
                      <a:pt x="0" y="24"/>
                    </a:lnTo>
                    <a:lnTo>
                      <a:pt x="8" y="34"/>
                    </a:lnTo>
                    <a:lnTo>
                      <a:pt x="19" y="44"/>
                    </a:lnTo>
                    <a:lnTo>
                      <a:pt x="35" y="31"/>
                    </a:lnTo>
                    <a:lnTo>
                      <a:pt x="50" y="18"/>
                    </a:lnTo>
                    <a:lnTo>
                      <a:pt x="38" y="8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69" name="Group 542"/>
            <p:cNvGrpSpPr>
              <a:grpSpLocks/>
            </p:cNvGrpSpPr>
            <p:nvPr/>
          </p:nvGrpSpPr>
          <p:grpSpPr bwMode="auto">
            <a:xfrm>
              <a:off x="10334" y="7324"/>
              <a:ext cx="50" cy="41"/>
              <a:chOff x="10334" y="7324"/>
              <a:chExt cx="50" cy="41"/>
            </a:xfrm>
          </p:grpSpPr>
          <p:sp>
            <p:nvSpPr>
              <p:cNvPr id="304" name="Freeform 543"/>
              <p:cNvSpPr>
                <a:spLocks/>
              </p:cNvSpPr>
              <p:nvPr/>
            </p:nvSpPr>
            <p:spPr bwMode="auto">
              <a:xfrm>
                <a:off x="10334" y="7324"/>
                <a:ext cx="50" cy="41"/>
              </a:xfrm>
              <a:custGeom>
                <a:avLst/>
                <a:gdLst>
                  <a:gd name="T0" fmla="+- 0 10368 10334"/>
                  <a:gd name="T1" fmla="*/ T0 w 50"/>
                  <a:gd name="T2" fmla="+- 0 7324 7324"/>
                  <a:gd name="T3" fmla="*/ 7324 h 41"/>
                  <a:gd name="T4" fmla="+- 0 10358 10334"/>
                  <a:gd name="T5" fmla="*/ T4 w 50"/>
                  <a:gd name="T6" fmla="+- 0 7330 7324"/>
                  <a:gd name="T7" fmla="*/ 7330 h 41"/>
                  <a:gd name="T8" fmla="+- 0 10346 10334"/>
                  <a:gd name="T9" fmla="*/ T8 w 50"/>
                  <a:gd name="T10" fmla="+- 0 7336 7324"/>
                  <a:gd name="T11" fmla="*/ 7336 h 41"/>
                  <a:gd name="T12" fmla="+- 0 10334 10334"/>
                  <a:gd name="T13" fmla="*/ T12 w 50"/>
                  <a:gd name="T14" fmla="+- 0 7340 7324"/>
                  <a:gd name="T15" fmla="*/ 7340 h 41"/>
                  <a:gd name="T16" fmla="+- 0 10340 10334"/>
                  <a:gd name="T17" fmla="*/ T16 w 50"/>
                  <a:gd name="T18" fmla="+- 0 7354 7324"/>
                  <a:gd name="T19" fmla="*/ 7354 h 41"/>
                  <a:gd name="T20" fmla="+- 0 10348 10334"/>
                  <a:gd name="T21" fmla="*/ T20 w 50"/>
                  <a:gd name="T22" fmla="+- 0 7365 7324"/>
                  <a:gd name="T23" fmla="*/ 7365 h 41"/>
                  <a:gd name="T24" fmla="+- 0 10367 10334"/>
                  <a:gd name="T25" fmla="*/ T24 w 50"/>
                  <a:gd name="T26" fmla="+- 0 7356 7324"/>
                  <a:gd name="T27" fmla="*/ 7356 h 41"/>
                  <a:gd name="T28" fmla="+- 0 10384 10334"/>
                  <a:gd name="T29" fmla="*/ T28 w 50"/>
                  <a:gd name="T30" fmla="+- 0 7346 7324"/>
                  <a:gd name="T31" fmla="*/ 7346 h 41"/>
                  <a:gd name="T32" fmla="+- 0 10376 10334"/>
                  <a:gd name="T33" fmla="*/ T32 w 50"/>
                  <a:gd name="T34" fmla="+- 0 7334 7324"/>
                  <a:gd name="T35" fmla="*/ 7334 h 41"/>
                  <a:gd name="T36" fmla="+- 0 10368 10334"/>
                  <a:gd name="T37" fmla="*/ T36 w 50"/>
                  <a:gd name="T38" fmla="+- 0 7324 7324"/>
                  <a:gd name="T39" fmla="*/ 7324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50" h="41">
                    <a:moveTo>
                      <a:pt x="34" y="0"/>
                    </a:moveTo>
                    <a:lnTo>
                      <a:pt x="24" y="6"/>
                    </a:lnTo>
                    <a:lnTo>
                      <a:pt x="12" y="12"/>
                    </a:lnTo>
                    <a:lnTo>
                      <a:pt x="0" y="16"/>
                    </a:lnTo>
                    <a:lnTo>
                      <a:pt x="6" y="30"/>
                    </a:lnTo>
                    <a:lnTo>
                      <a:pt x="14" y="41"/>
                    </a:lnTo>
                    <a:lnTo>
                      <a:pt x="33" y="32"/>
                    </a:lnTo>
                    <a:lnTo>
                      <a:pt x="50" y="22"/>
                    </a:lnTo>
                    <a:lnTo>
                      <a:pt x="42" y="10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70" name="Group 544"/>
            <p:cNvGrpSpPr>
              <a:grpSpLocks/>
            </p:cNvGrpSpPr>
            <p:nvPr/>
          </p:nvGrpSpPr>
          <p:grpSpPr bwMode="auto">
            <a:xfrm>
              <a:off x="10192" y="7342"/>
              <a:ext cx="152" cy="50"/>
              <a:chOff x="10192" y="7342"/>
              <a:chExt cx="152" cy="50"/>
            </a:xfrm>
          </p:grpSpPr>
          <p:sp>
            <p:nvSpPr>
              <p:cNvPr id="303" name="Freeform 545"/>
              <p:cNvSpPr>
                <a:spLocks/>
              </p:cNvSpPr>
              <p:nvPr/>
            </p:nvSpPr>
            <p:spPr bwMode="auto">
              <a:xfrm>
                <a:off x="10192" y="7342"/>
                <a:ext cx="152" cy="50"/>
              </a:xfrm>
              <a:custGeom>
                <a:avLst/>
                <a:gdLst>
                  <a:gd name="T0" fmla="+- 0 10330 10192"/>
                  <a:gd name="T1" fmla="*/ T0 w 152"/>
                  <a:gd name="T2" fmla="+- 0 7342 7342"/>
                  <a:gd name="T3" fmla="*/ 7342 h 50"/>
                  <a:gd name="T4" fmla="+- 0 10266 10192"/>
                  <a:gd name="T5" fmla="*/ T4 w 152"/>
                  <a:gd name="T6" fmla="+- 0 7357 7342"/>
                  <a:gd name="T7" fmla="*/ 7357 h 50"/>
                  <a:gd name="T8" fmla="+- 0 10192 10192"/>
                  <a:gd name="T9" fmla="*/ T8 w 152"/>
                  <a:gd name="T10" fmla="+- 0 7362 7342"/>
                  <a:gd name="T11" fmla="*/ 7362 h 50"/>
                  <a:gd name="T12" fmla="+- 0 10192 10192"/>
                  <a:gd name="T13" fmla="*/ T12 w 152"/>
                  <a:gd name="T14" fmla="+- 0 7376 7342"/>
                  <a:gd name="T15" fmla="*/ 7376 h 50"/>
                  <a:gd name="T16" fmla="+- 0 10203 10192"/>
                  <a:gd name="T17" fmla="*/ T16 w 152"/>
                  <a:gd name="T18" fmla="+- 0 7392 7342"/>
                  <a:gd name="T19" fmla="*/ 7392 h 50"/>
                  <a:gd name="T20" fmla="+- 0 10219 10192"/>
                  <a:gd name="T21" fmla="*/ T20 w 152"/>
                  <a:gd name="T22" fmla="+- 0 7391 7342"/>
                  <a:gd name="T23" fmla="*/ 7391 h 50"/>
                  <a:gd name="T24" fmla="+- 0 10238 10192"/>
                  <a:gd name="T25" fmla="*/ T24 w 152"/>
                  <a:gd name="T26" fmla="+- 0 7390 7342"/>
                  <a:gd name="T27" fmla="*/ 7390 h 50"/>
                  <a:gd name="T28" fmla="+- 0 10301 10192"/>
                  <a:gd name="T29" fmla="*/ T28 w 152"/>
                  <a:gd name="T30" fmla="+- 0 7380 7342"/>
                  <a:gd name="T31" fmla="*/ 7380 h 50"/>
                  <a:gd name="T32" fmla="+- 0 10344 10192"/>
                  <a:gd name="T33" fmla="*/ T32 w 152"/>
                  <a:gd name="T34" fmla="+- 0 7366 7342"/>
                  <a:gd name="T35" fmla="*/ 7366 h 50"/>
                  <a:gd name="T36" fmla="+- 0 10340 10192"/>
                  <a:gd name="T37" fmla="*/ T36 w 152"/>
                  <a:gd name="T38" fmla="+- 0 7354 7342"/>
                  <a:gd name="T39" fmla="*/ 7354 h 50"/>
                  <a:gd name="T40" fmla="+- 0 10330 10192"/>
                  <a:gd name="T41" fmla="*/ T40 w 152"/>
                  <a:gd name="T42" fmla="+- 0 7342 7342"/>
                  <a:gd name="T43" fmla="*/ 7342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52" h="50">
                    <a:moveTo>
                      <a:pt x="138" y="0"/>
                    </a:moveTo>
                    <a:lnTo>
                      <a:pt x="74" y="15"/>
                    </a:lnTo>
                    <a:lnTo>
                      <a:pt x="0" y="20"/>
                    </a:lnTo>
                    <a:lnTo>
                      <a:pt x="0" y="34"/>
                    </a:lnTo>
                    <a:lnTo>
                      <a:pt x="11" y="50"/>
                    </a:lnTo>
                    <a:lnTo>
                      <a:pt x="27" y="49"/>
                    </a:lnTo>
                    <a:lnTo>
                      <a:pt x="46" y="48"/>
                    </a:lnTo>
                    <a:lnTo>
                      <a:pt x="109" y="38"/>
                    </a:lnTo>
                    <a:lnTo>
                      <a:pt x="152" y="24"/>
                    </a:lnTo>
                    <a:lnTo>
                      <a:pt x="148" y="12"/>
                    </a:lnTo>
                    <a:lnTo>
                      <a:pt x="13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71" name="Group 546"/>
            <p:cNvGrpSpPr>
              <a:grpSpLocks/>
            </p:cNvGrpSpPr>
            <p:nvPr/>
          </p:nvGrpSpPr>
          <p:grpSpPr bwMode="auto">
            <a:xfrm>
              <a:off x="10182" y="7362"/>
              <a:ext cx="10" cy="30"/>
              <a:chOff x="10182" y="7362"/>
              <a:chExt cx="10" cy="30"/>
            </a:xfrm>
          </p:grpSpPr>
          <p:sp>
            <p:nvSpPr>
              <p:cNvPr id="302" name="Freeform 547"/>
              <p:cNvSpPr>
                <a:spLocks/>
              </p:cNvSpPr>
              <p:nvPr/>
            </p:nvSpPr>
            <p:spPr bwMode="auto">
              <a:xfrm>
                <a:off x="10182" y="7362"/>
                <a:ext cx="10" cy="30"/>
              </a:xfrm>
              <a:custGeom>
                <a:avLst/>
                <a:gdLst>
                  <a:gd name="T0" fmla="+- 0 10182 10182"/>
                  <a:gd name="T1" fmla="*/ T0 w 10"/>
                  <a:gd name="T2" fmla="+- 0 7377 7362"/>
                  <a:gd name="T3" fmla="*/ 7377 h 30"/>
                  <a:gd name="T4" fmla="+- 0 10192 10182"/>
                  <a:gd name="T5" fmla="*/ T4 w 10"/>
                  <a:gd name="T6" fmla="+- 0 7377 7362"/>
                  <a:gd name="T7" fmla="*/ 7377 h 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0" h="30">
                    <a:moveTo>
                      <a:pt x="0" y="15"/>
                    </a:moveTo>
                    <a:lnTo>
                      <a:pt x="10" y="15"/>
                    </a:lnTo>
                  </a:path>
                </a:pathLst>
              </a:custGeom>
              <a:noFill/>
              <a:ln w="2032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72" name="Group 548"/>
            <p:cNvGrpSpPr>
              <a:grpSpLocks/>
            </p:cNvGrpSpPr>
            <p:nvPr/>
          </p:nvGrpSpPr>
          <p:grpSpPr bwMode="auto">
            <a:xfrm>
              <a:off x="10172" y="7362"/>
              <a:ext cx="10" cy="30"/>
              <a:chOff x="10172" y="7362"/>
              <a:chExt cx="10" cy="30"/>
            </a:xfrm>
          </p:grpSpPr>
          <p:sp>
            <p:nvSpPr>
              <p:cNvPr id="301" name="Freeform 549"/>
              <p:cNvSpPr>
                <a:spLocks/>
              </p:cNvSpPr>
              <p:nvPr/>
            </p:nvSpPr>
            <p:spPr bwMode="auto">
              <a:xfrm>
                <a:off x="10172" y="7362"/>
                <a:ext cx="10" cy="30"/>
              </a:xfrm>
              <a:custGeom>
                <a:avLst/>
                <a:gdLst>
                  <a:gd name="T0" fmla="+- 0 10182 10172"/>
                  <a:gd name="T1" fmla="*/ T0 w 10"/>
                  <a:gd name="T2" fmla="+- 0 7362 7362"/>
                  <a:gd name="T3" fmla="*/ 7362 h 30"/>
                  <a:gd name="T4" fmla="+- 0 10174 10172"/>
                  <a:gd name="T5" fmla="*/ T4 w 10"/>
                  <a:gd name="T6" fmla="+- 0 7362 7362"/>
                  <a:gd name="T7" fmla="*/ 7362 h 30"/>
                  <a:gd name="T8" fmla="+- 0 10172 10172"/>
                  <a:gd name="T9" fmla="*/ T8 w 10"/>
                  <a:gd name="T10" fmla="+- 0 7376 7362"/>
                  <a:gd name="T11" fmla="*/ 7376 h 30"/>
                  <a:gd name="T12" fmla="+- 0 10172 10172"/>
                  <a:gd name="T13" fmla="*/ T12 w 10"/>
                  <a:gd name="T14" fmla="+- 0 7392 7362"/>
                  <a:gd name="T15" fmla="*/ 7392 h 30"/>
                  <a:gd name="T16" fmla="+- 0 10182 10172"/>
                  <a:gd name="T17" fmla="*/ T16 w 10"/>
                  <a:gd name="T18" fmla="+- 0 7392 7362"/>
                  <a:gd name="T19" fmla="*/ 7392 h 30"/>
                  <a:gd name="T20" fmla="+- 0 10182 10172"/>
                  <a:gd name="T21" fmla="*/ T20 w 10"/>
                  <a:gd name="T22" fmla="+- 0 7362 7362"/>
                  <a:gd name="T23" fmla="*/ 7362 h 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0" h="30">
                    <a:moveTo>
                      <a:pt x="10" y="0"/>
                    </a:moveTo>
                    <a:lnTo>
                      <a:pt x="2" y="0"/>
                    </a:lnTo>
                    <a:lnTo>
                      <a:pt x="0" y="14"/>
                    </a:lnTo>
                    <a:lnTo>
                      <a:pt x="0" y="30"/>
                    </a:lnTo>
                    <a:lnTo>
                      <a:pt x="10" y="3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73" name="Group 550"/>
            <p:cNvGrpSpPr>
              <a:grpSpLocks/>
            </p:cNvGrpSpPr>
            <p:nvPr/>
          </p:nvGrpSpPr>
          <p:grpSpPr bwMode="auto">
            <a:xfrm>
              <a:off x="10170" y="7362"/>
              <a:ext cx="4" cy="28"/>
              <a:chOff x="10170" y="7362"/>
              <a:chExt cx="4" cy="28"/>
            </a:xfrm>
          </p:grpSpPr>
          <p:sp>
            <p:nvSpPr>
              <p:cNvPr id="300" name="Freeform 551"/>
              <p:cNvSpPr>
                <a:spLocks/>
              </p:cNvSpPr>
              <p:nvPr/>
            </p:nvSpPr>
            <p:spPr bwMode="auto">
              <a:xfrm>
                <a:off x="10170" y="7362"/>
                <a:ext cx="4" cy="28"/>
              </a:xfrm>
              <a:custGeom>
                <a:avLst/>
                <a:gdLst>
                  <a:gd name="T0" fmla="+- 0 10174 10170"/>
                  <a:gd name="T1" fmla="*/ T0 w 4"/>
                  <a:gd name="T2" fmla="+- 0 7362 7362"/>
                  <a:gd name="T3" fmla="*/ 7362 h 28"/>
                  <a:gd name="T4" fmla="+- 0 10170 10170"/>
                  <a:gd name="T5" fmla="*/ T4 w 4"/>
                  <a:gd name="T6" fmla="+- 0 7362 7362"/>
                  <a:gd name="T7" fmla="*/ 7362 h 28"/>
                  <a:gd name="T8" fmla="+- 0 10170 10170"/>
                  <a:gd name="T9" fmla="*/ T8 w 4"/>
                  <a:gd name="T10" fmla="+- 0 7390 7362"/>
                  <a:gd name="T11" fmla="*/ 7390 h 28"/>
                  <a:gd name="T12" fmla="+- 0 10172 10170"/>
                  <a:gd name="T13" fmla="*/ T12 w 4"/>
                  <a:gd name="T14" fmla="+- 0 7390 7362"/>
                  <a:gd name="T15" fmla="*/ 7390 h 28"/>
                  <a:gd name="T16" fmla="+- 0 10172 10170"/>
                  <a:gd name="T17" fmla="*/ T16 w 4"/>
                  <a:gd name="T18" fmla="+- 0 7376 7362"/>
                  <a:gd name="T19" fmla="*/ 7376 h 28"/>
                  <a:gd name="T20" fmla="+- 0 10174 10170"/>
                  <a:gd name="T21" fmla="*/ T20 w 4"/>
                  <a:gd name="T22" fmla="+- 0 7362 7362"/>
                  <a:gd name="T23" fmla="*/ 7362 h 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4" h="28">
                    <a:moveTo>
                      <a:pt x="4" y="0"/>
                    </a:moveTo>
                    <a:lnTo>
                      <a:pt x="0" y="0"/>
                    </a:lnTo>
                    <a:lnTo>
                      <a:pt x="0" y="28"/>
                    </a:lnTo>
                    <a:lnTo>
                      <a:pt x="2" y="28"/>
                    </a:lnTo>
                    <a:lnTo>
                      <a:pt x="2" y="14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74" name="Group 552"/>
            <p:cNvGrpSpPr>
              <a:grpSpLocks/>
            </p:cNvGrpSpPr>
            <p:nvPr/>
          </p:nvGrpSpPr>
          <p:grpSpPr bwMode="auto">
            <a:xfrm>
              <a:off x="10166" y="7362"/>
              <a:ext cx="4" cy="28"/>
              <a:chOff x="10166" y="7362"/>
              <a:chExt cx="4" cy="28"/>
            </a:xfrm>
          </p:grpSpPr>
          <p:sp>
            <p:nvSpPr>
              <p:cNvPr id="299" name="Freeform 553"/>
              <p:cNvSpPr>
                <a:spLocks/>
              </p:cNvSpPr>
              <p:nvPr/>
            </p:nvSpPr>
            <p:spPr bwMode="auto">
              <a:xfrm>
                <a:off x="10166" y="7362"/>
                <a:ext cx="4" cy="28"/>
              </a:xfrm>
              <a:custGeom>
                <a:avLst/>
                <a:gdLst>
                  <a:gd name="T0" fmla="+- 0 10170 10166"/>
                  <a:gd name="T1" fmla="*/ T0 w 4"/>
                  <a:gd name="T2" fmla="+- 0 7362 7362"/>
                  <a:gd name="T3" fmla="*/ 7362 h 28"/>
                  <a:gd name="T4" fmla="+- 0 10168 10166"/>
                  <a:gd name="T5" fmla="*/ T4 w 4"/>
                  <a:gd name="T6" fmla="+- 0 7362 7362"/>
                  <a:gd name="T7" fmla="*/ 7362 h 28"/>
                  <a:gd name="T8" fmla="+- 0 10168 10166"/>
                  <a:gd name="T9" fmla="*/ T8 w 4"/>
                  <a:gd name="T10" fmla="+- 0 7376 7362"/>
                  <a:gd name="T11" fmla="*/ 7376 h 28"/>
                  <a:gd name="T12" fmla="+- 0 10166 10166"/>
                  <a:gd name="T13" fmla="*/ T12 w 4"/>
                  <a:gd name="T14" fmla="+- 0 7390 7362"/>
                  <a:gd name="T15" fmla="*/ 7390 h 28"/>
                  <a:gd name="T16" fmla="+- 0 10170 10166"/>
                  <a:gd name="T17" fmla="*/ T16 w 4"/>
                  <a:gd name="T18" fmla="+- 0 7390 7362"/>
                  <a:gd name="T19" fmla="*/ 7390 h 28"/>
                  <a:gd name="T20" fmla="+- 0 10170 10166"/>
                  <a:gd name="T21" fmla="*/ T20 w 4"/>
                  <a:gd name="T22" fmla="+- 0 7362 7362"/>
                  <a:gd name="T23" fmla="*/ 7362 h 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4" h="28">
                    <a:moveTo>
                      <a:pt x="4" y="0"/>
                    </a:moveTo>
                    <a:lnTo>
                      <a:pt x="2" y="0"/>
                    </a:lnTo>
                    <a:lnTo>
                      <a:pt x="2" y="14"/>
                    </a:lnTo>
                    <a:lnTo>
                      <a:pt x="0" y="28"/>
                    </a:lnTo>
                    <a:lnTo>
                      <a:pt x="4" y="28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75" name="Group 554"/>
            <p:cNvGrpSpPr>
              <a:grpSpLocks/>
            </p:cNvGrpSpPr>
            <p:nvPr/>
          </p:nvGrpSpPr>
          <p:grpSpPr bwMode="auto">
            <a:xfrm>
              <a:off x="10166" y="7362"/>
              <a:ext cx="2" cy="28"/>
              <a:chOff x="10166" y="7362"/>
              <a:chExt cx="2" cy="28"/>
            </a:xfrm>
          </p:grpSpPr>
          <p:sp>
            <p:nvSpPr>
              <p:cNvPr id="298" name="Freeform 555"/>
              <p:cNvSpPr>
                <a:spLocks/>
              </p:cNvSpPr>
              <p:nvPr/>
            </p:nvSpPr>
            <p:spPr bwMode="auto">
              <a:xfrm>
                <a:off x="10166" y="7362"/>
                <a:ext cx="2" cy="28"/>
              </a:xfrm>
              <a:custGeom>
                <a:avLst/>
                <a:gdLst>
                  <a:gd name="T0" fmla="+- 0 10168 10166"/>
                  <a:gd name="T1" fmla="*/ T0 w 2"/>
                  <a:gd name="T2" fmla="+- 0 7362 7362"/>
                  <a:gd name="T3" fmla="*/ 7362 h 28"/>
                  <a:gd name="T4" fmla="+- 0 10166 10166"/>
                  <a:gd name="T5" fmla="*/ T4 w 2"/>
                  <a:gd name="T6" fmla="+- 0 7376 7362"/>
                  <a:gd name="T7" fmla="*/ 7376 h 28"/>
                  <a:gd name="T8" fmla="+- 0 10166 10166"/>
                  <a:gd name="T9" fmla="*/ T8 w 2"/>
                  <a:gd name="T10" fmla="+- 0 7390 7362"/>
                  <a:gd name="T11" fmla="*/ 7390 h 28"/>
                  <a:gd name="T12" fmla="+- 0 10168 10166"/>
                  <a:gd name="T13" fmla="*/ T12 w 2"/>
                  <a:gd name="T14" fmla="+- 0 7376 7362"/>
                  <a:gd name="T15" fmla="*/ 7376 h 28"/>
                  <a:gd name="T16" fmla="+- 0 10168 10166"/>
                  <a:gd name="T17" fmla="*/ T16 w 2"/>
                  <a:gd name="T18" fmla="+- 0 7362 7362"/>
                  <a:gd name="T19" fmla="*/ 7362 h 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" h="28">
                    <a:moveTo>
                      <a:pt x="2" y="0"/>
                    </a:moveTo>
                    <a:lnTo>
                      <a:pt x="0" y="14"/>
                    </a:lnTo>
                    <a:lnTo>
                      <a:pt x="0" y="28"/>
                    </a:lnTo>
                    <a:lnTo>
                      <a:pt x="2" y="14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76" name="Group 556"/>
            <p:cNvGrpSpPr>
              <a:grpSpLocks/>
            </p:cNvGrpSpPr>
            <p:nvPr/>
          </p:nvGrpSpPr>
          <p:grpSpPr bwMode="auto">
            <a:xfrm>
              <a:off x="10166" y="7362"/>
              <a:ext cx="2" cy="14"/>
              <a:chOff x="10166" y="7362"/>
              <a:chExt cx="2" cy="14"/>
            </a:xfrm>
          </p:grpSpPr>
          <p:sp>
            <p:nvSpPr>
              <p:cNvPr id="297" name="Freeform 557"/>
              <p:cNvSpPr>
                <a:spLocks/>
              </p:cNvSpPr>
              <p:nvPr/>
            </p:nvSpPr>
            <p:spPr bwMode="auto">
              <a:xfrm>
                <a:off x="10166" y="7362"/>
                <a:ext cx="2" cy="14"/>
              </a:xfrm>
              <a:custGeom>
                <a:avLst/>
                <a:gdLst>
                  <a:gd name="T0" fmla="+- 0 10168 10166"/>
                  <a:gd name="T1" fmla="*/ T0 w 2"/>
                  <a:gd name="T2" fmla="+- 0 7362 7362"/>
                  <a:gd name="T3" fmla="*/ 7362 h 14"/>
                  <a:gd name="T4" fmla="+- 0 10166 10166"/>
                  <a:gd name="T5" fmla="*/ T4 w 2"/>
                  <a:gd name="T6" fmla="+- 0 7362 7362"/>
                  <a:gd name="T7" fmla="*/ 7362 h 14"/>
                  <a:gd name="T8" fmla="+- 0 10166 10166"/>
                  <a:gd name="T9" fmla="*/ T8 w 2"/>
                  <a:gd name="T10" fmla="+- 0 7376 7362"/>
                  <a:gd name="T11" fmla="*/ 7376 h 14"/>
                  <a:gd name="T12" fmla="+- 0 10168 10166"/>
                  <a:gd name="T13" fmla="*/ T12 w 2"/>
                  <a:gd name="T14" fmla="+- 0 7362 7362"/>
                  <a:gd name="T15" fmla="*/ 7362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14">
                    <a:moveTo>
                      <a:pt x="2" y="0"/>
                    </a:moveTo>
                    <a:lnTo>
                      <a:pt x="0" y="0"/>
                    </a:lnTo>
                    <a:lnTo>
                      <a:pt x="0" y="14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77" name="Group 558"/>
            <p:cNvGrpSpPr>
              <a:grpSpLocks/>
            </p:cNvGrpSpPr>
            <p:nvPr/>
          </p:nvGrpSpPr>
          <p:grpSpPr bwMode="auto">
            <a:xfrm>
              <a:off x="10166" y="7362"/>
              <a:ext cx="2" cy="28"/>
              <a:chOff x="10166" y="7362"/>
              <a:chExt cx="2" cy="28"/>
            </a:xfrm>
          </p:grpSpPr>
          <p:sp>
            <p:nvSpPr>
              <p:cNvPr id="296" name="Freeform 559"/>
              <p:cNvSpPr>
                <a:spLocks/>
              </p:cNvSpPr>
              <p:nvPr/>
            </p:nvSpPr>
            <p:spPr bwMode="auto">
              <a:xfrm>
                <a:off x="10166" y="7362"/>
                <a:ext cx="2" cy="28"/>
              </a:xfrm>
              <a:custGeom>
                <a:avLst/>
                <a:gdLst>
                  <a:gd name="T0" fmla="+- 0 7390 7362"/>
                  <a:gd name="T1" fmla="*/ 7390 h 28"/>
                  <a:gd name="T2" fmla="+- 0 7376 7362"/>
                  <a:gd name="T3" fmla="*/ 7376 h 28"/>
                  <a:gd name="T4" fmla="+- 0 7362 7362"/>
                  <a:gd name="T5" fmla="*/ 7362 h 28"/>
                  <a:gd name="T6" fmla="+- 0 7376 7362"/>
                  <a:gd name="T7" fmla="*/ 7376 h 28"/>
                  <a:gd name="T8" fmla="+- 0 7390 7362"/>
                  <a:gd name="T9" fmla="*/ 7390 h 28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  <a:cxn ang="0">
                    <a:pos x="0" y="T5"/>
                  </a:cxn>
                  <a:cxn ang="0">
                    <a:pos x="0" y="T7"/>
                  </a:cxn>
                  <a:cxn ang="0">
                    <a:pos x="0" y="T9"/>
                  </a:cxn>
                </a:cxnLst>
                <a:rect l="0" t="0" r="r" b="b"/>
                <a:pathLst>
                  <a:path h="28">
                    <a:moveTo>
                      <a:pt x="0" y="28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78" name="Group 560"/>
            <p:cNvGrpSpPr>
              <a:grpSpLocks/>
            </p:cNvGrpSpPr>
            <p:nvPr/>
          </p:nvGrpSpPr>
          <p:grpSpPr bwMode="auto">
            <a:xfrm>
              <a:off x="10166" y="7362"/>
              <a:ext cx="2" cy="28"/>
              <a:chOff x="10166" y="7362"/>
              <a:chExt cx="2" cy="28"/>
            </a:xfrm>
          </p:grpSpPr>
          <p:sp>
            <p:nvSpPr>
              <p:cNvPr id="295" name="Freeform 561"/>
              <p:cNvSpPr>
                <a:spLocks/>
              </p:cNvSpPr>
              <p:nvPr/>
            </p:nvSpPr>
            <p:spPr bwMode="auto">
              <a:xfrm>
                <a:off x="10166" y="7362"/>
                <a:ext cx="2" cy="28"/>
              </a:xfrm>
              <a:custGeom>
                <a:avLst/>
                <a:gdLst>
                  <a:gd name="T0" fmla="+- 0 7390 7362"/>
                  <a:gd name="T1" fmla="*/ 7390 h 28"/>
                  <a:gd name="T2" fmla="+- 0 7376 7362"/>
                  <a:gd name="T3" fmla="*/ 7376 h 28"/>
                  <a:gd name="T4" fmla="+- 0 7362 7362"/>
                  <a:gd name="T5" fmla="*/ 7362 h 28"/>
                  <a:gd name="T6" fmla="+- 0 7376 7362"/>
                  <a:gd name="T7" fmla="*/ 7376 h 28"/>
                  <a:gd name="T8" fmla="+- 0 7390 7362"/>
                  <a:gd name="T9" fmla="*/ 7390 h 28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  <a:cxn ang="0">
                    <a:pos x="0" y="T5"/>
                  </a:cxn>
                  <a:cxn ang="0">
                    <a:pos x="0" y="T7"/>
                  </a:cxn>
                  <a:cxn ang="0">
                    <a:pos x="0" y="T9"/>
                  </a:cxn>
                </a:cxnLst>
                <a:rect l="0" t="0" r="r" b="b"/>
                <a:pathLst>
                  <a:path h="28">
                    <a:moveTo>
                      <a:pt x="0" y="28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79" name="Group 562"/>
            <p:cNvGrpSpPr>
              <a:grpSpLocks/>
            </p:cNvGrpSpPr>
            <p:nvPr/>
          </p:nvGrpSpPr>
          <p:grpSpPr bwMode="auto">
            <a:xfrm>
              <a:off x="10164" y="7376"/>
              <a:ext cx="2" cy="14"/>
              <a:chOff x="10164" y="7376"/>
              <a:chExt cx="2" cy="14"/>
            </a:xfrm>
          </p:grpSpPr>
          <p:sp>
            <p:nvSpPr>
              <p:cNvPr id="294" name="Freeform 563"/>
              <p:cNvSpPr>
                <a:spLocks/>
              </p:cNvSpPr>
              <p:nvPr/>
            </p:nvSpPr>
            <p:spPr bwMode="auto">
              <a:xfrm>
                <a:off x="10164" y="7376"/>
                <a:ext cx="2" cy="14"/>
              </a:xfrm>
              <a:custGeom>
                <a:avLst/>
                <a:gdLst>
                  <a:gd name="T0" fmla="+- 0 10166 10164"/>
                  <a:gd name="T1" fmla="*/ T0 w 2"/>
                  <a:gd name="T2" fmla="+- 0 7376 7376"/>
                  <a:gd name="T3" fmla="*/ 7376 h 14"/>
                  <a:gd name="T4" fmla="+- 0 10164 10164"/>
                  <a:gd name="T5" fmla="*/ T4 w 2"/>
                  <a:gd name="T6" fmla="+- 0 7390 7376"/>
                  <a:gd name="T7" fmla="*/ 7390 h 14"/>
                  <a:gd name="T8" fmla="+- 0 10166 10164"/>
                  <a:gd name="T9" fmla="*/ T8 w 2"/>
                  <a:gd name="T10" fmla="+- 0 7390 7376"/>
                  <a:gd name="T11" fmla="*/ 7390 h 14"/>
                  <a:gd name="T12" fmla="+- 0 10166 10164"/>
                  <a:gd name="T13" fmla="*/ T12 w 2"/>
                  <a:gd name="T14" fmla="+- 0 7376 7376"/>
                  <a:gd name="T15" fmla="*/ 7376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14">
                    <a:moveTo>
                      <a:pt x="2" y="0"/>
                    </a:moveTo>
                    <a:lnTo>
                      <a:pt x="0" y="14"/>
                    </a:lnTo>
                    <a:lnTo>
                      <a:pt x="2" y="14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80" name="Group 564"/>
            <p:cNvGrpSpPr>
              <a:grpSpLocks/>
            </p:cNvGrpSpPr>
            <p:nvPr/>
          </p:nvGrpSpPr>
          <p:grpSpPr bwMode="auto">
            <a:xfrm>
              <a:off x="10154" y="7362"/>
              <a:ext cx="12" cy="14"/>
              <a:chOff x="10154" y="7362"/>
              <a:chExt cx="12" cy="14"/>
            </a:xfrm>
          </p:grpSpPr>
          <p:sp>
            <p:nvSpPr>
              <p:cNvPr id="293" name="Freeform 565"/>
              <p:cNvSpPr>
                <a:spLocks/>
              </p:cNvSpPr>
              <p:nvPr/>
            </p:nvSpPr>
            <p:spPr bwMode="auto">
              <a:xfrm>
                <a:off x="10154" y="7362"/>
                <a:ext cx="12" cy="14"/>
              </a:xfrm>
              <a:custGeom>
                <a:avLst/>
                <a:gdLst>
                  <a:gd name="T0" fmla="+- 0 10166 10154"/>
                  <a:gd name="T1" fmla="*/ T0 w 12"/>
                  <a:gd name="T2" fmla="+- 0 7362 7362"/>
                  <a:gd name="T3" fmla="*/ 7362 h 14"/>
                  <a:gd name="T4" fmla="+- 0 10160 10154"/>
                  <a:gd name="T5" fmla="*/ T4 w 12"/>
                  <a:gd name="T6" fmla="+- 0 7362 7362"/>
                  <a:gd name="T7" fmla="*/ 7362 h 14"/>
                  <a:gd name="T8" fmla="+- 0 10156 10154"/>
                  <a:gd name="T9" fmla="*/ T8 w 12"/>
                  <a:gd name="T10" fmla="+- 0 7364 7362"/>
                  <a:gd name="T11" fmla="*/ 7364 h 14"/>
                  <a:gd name="T12" fmla="+- 0 10154 10154"/>
                  <a:gd name="T13" fmla="*/ T12 w 12"/>
                  <a:gd name="T14" fmla="+- 0 7368 7362"/>
                  <a:gd name="T15" fmla="*/ 7368 h 14"/>
                  <a:gd name="T16" fmla="+- 0 10166 10154"/>
                  <a:gd name="T17" fmla="*/ T16 w 12"/>
                  <a:gd name="T18" fmla="+- 0 7376 7362"/>
                  <a:gd name="T19" fmla="*/ 7376 h 14"/>
                  <a:gd name="T20" fmla="+- 0 10166 10154"/>
                  <a:gd name="T21" fmla="*/ T20 w 12"/>
                  <a:gd name="T22" fmla="+- 0 7362 7362"/>
                  <a:gd name="T23" fmla="*/ 7362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12" y="14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81" name="Group 566"/>
            <p:cNvGrpSpPr>
              <a:grpSpLocks/>
            </p:cNvGrpSpPr>
            <p:nvPr/>
          </p:nvGrpSpPr>
          <p:grpSpPr bwMode="auto">
            <a:xfrm>
              <a:off x="10150" y="7368"/>
              <a:ext cx="28" cy="22"/>
              <a:chOff x="10150" y="7368"/>
              <a:chExt cx="28" cy="22"/>
            </a:xfrm>
          </p:grpSpPr>
          <p:sp>
            <p:nvSpPr>
              <p:cNvPr id="292" name="Freeform 567"/>
              <p:cNvSpPr>
                <a:spLocks/>
              </p:cNvSpPr>
              <p:nvPr/>
            </p:nvSpPr>
            <p:spPr bwMode="auto">
              <a:xfrm>
                <a:off x="10150" y="7368"/>
                <a:ext cx="28" cy="22"/>
              </a:xfrm>
              <a:custGeom>
                <a:avLst/>
                <a:gdLst>
                  <a:gd name="T0" fmla="+- 0 10154 10150"/>
                  <a:gd name="T1" fmla="*/ T0 w 28"/>
                  <a:gd name="T2" fmla="+- 0 7368 7368"/>
                  <a:gd name="T3" fmla="*/ 7368 h 22"/>
                  <a:gd name="T4" fmla="+- 0 10150 10150"/>
                  <a:gd name="T5" fmla="*/ T4 w 28"/>
                  <a:gd name="T6" fmla="+- 0 7376 7368"/>
                  <a:gd name="T7" fmla="*/ 7376 h 22"/>
                  <a:gd name="T8" fmla="+- 0 10162 10150"/>
                  <a:gd name="T9" fmla="*/ T8 w 28"/>
                  <a:gd name="T10" fmla="+- 0 7382 7368"/>
                  <a:gd name="T11" fmla="*/ 7382 h 22"/>
                  <a:gd name="T12" fmla="+- 0 10174 10150"/>
                  <a:gd name="T13" fmla="*/ T12 w 28"/>
                  <a:gd name="T14" fmla="+- 0 7390 7368"/>
                  <a:gd name="T15" fmla="*/ 7390 h 22"/>
                  <a:gd name="T16" fmla="+- 0 10178 10150"/>
                  <a:gd name="T17" fmla="*/ T16 w 28"/>
                  <a:gd name="T18" fmla="+- 0 7384 7368"/>
                  <a:gd name="T19" fmla="*/ 7384 h 22"/>
                  <a:gd name="T20" fmla="+- 0 10154 10150"/>
                  <a:gd name="T21" fmla="*/ T20 w 28"/>
                  <a:gd name="T22" fmla="+- 0 7368 7368"/>
                  <a:gd name="T23" fmla="*/ 7368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8" h="22">
                    <a:moveTo>
                      <a:pt x="4" y="0"/>
                    </a:moveTo>
                    <a:lnTo>
                      <a:pt x="0" y="8"/>
                    </a:lnTo>
                    <a:lnTo>
                      <a:pt x="12" y="14"/>
                    </a:lnTo>
                    <a:lnTo>
                      <a:pt x="24" y="22"/>
                    </a:lnTo>
                    <a:lnTo>
                      <a:pt x="28" y="16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82" name="Group 568"/>
            <p:cNvGrpSpPr>
              <a:grpSpLocks/>
            </p:cNvGrpSpPr>
            <p:nvPr/>
          </p:nvGrpSpPr>
          <p:grpSpPr bwMode="auto">
            <a:xfrm>
              <a:off x="10066" y="7312"/>
              <a:ext cx="210" cy="230"/>
              <a:chOff x="10066" y="7312"/>
              <a:chExt cx="210" cy="230"/>
            </a:xfrm>
          </p:grpSpPr>
          <p:sp>
            <p:nvSpPr>
              <p:cNvPr id="283" name="Freeform 569"/>
              <p:cNvSpPr>
                <a:spLocks/>
              </p:cNvSpPr>
              <p:nvPr/>
            </p:nvSpPr>
            <p:spPr bwMode="auto">
              <a:xfrm>
                <a:off x="10066" y="7312"/>
                <a:ext cx="210" cy="230"/>
              </a:xfrm>
              <a:custGeom>
                <a:avLst/>
                <a:gdLst>
                  <a:gd name="T0" fmla="+- 0 10154 10066"/>
                  <a:gd name="T1" fmla="*/ T0 w 210"/>
                  <a:gd name="T2" fmla="+- 0 7312 7312"/>
                  <a:gd name="T3" fmla="*/ 7312 h 230"/>
                  <a:gd name="T4" fmla="+- 0 10066 10066"/>
                  <a:gd name="T5" fmla="*/ T4 w 210"/>
                  <a:gd name="T6" fmla="+- 0 7542 7312"/>
                  <a:gd name="T7" fmla="*/ 7542 h 230"/>
                  <a:gd name="T8" fmla="+- 0 10276 10066"/>
                  <a:gd name="T9" fmla="*/ T8 w 210"/>
                  <a:gd name="T10" fmla="+- 0 7412 7312"/>
                  <a:gd name="T11" fmla="*/ 7412 h 230"/>
                  <a:gd name="T12" fmla="+- 0 10154 10066"/>
                  <a:gd name="T13" fmla="*/ T12 w 210"/>
                  <a:gd name="T14" fmla="+- 0 7312 7312"/>
                  <a:gd name="T15" fmla="*/ 7312 h 2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" h="230">
                    <a:moveTo>
                      <a:pt x="88" y="0"/>
                    </a:moveTo>
                    <a:lnTo>
                      <a:pt x="0" y="230"/>
                    </a:lnTo>
                    <a:lnTo>
                      <a:pt x="210" y="100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pic>
            <p:nvPicPr>
              <p:cNvPr id="284" name="Picture 57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02" y="4128"/>
                <a:ext cx="436" cy="4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571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75" y="4099"/>
                <a:ext cx="430" cy="4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57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48" y="4128"/>
                <a:ext cx="438" cy="4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573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21" y="4099"/>
                <a:ext cx="434" cy="4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57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8" y="4752"/>
                <a:ext cx="436" cy="4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575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31" y="4723"/>
                <a:ext cx="430" cy="4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576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4" y="4752"/>
                <a:ext cx="438" cy="4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577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77" y="4723"/>
                <a:ext cx="434" cy="4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81" name="ZoneTexte 580"/>
          <p:cNvSpPr txBox="1"/>
          <p:nvPr/>
        </p:nvSpPr>
        <p:spPr>
          <a:xfrm>
            <a:off x="539552" y="1953980"/>
            <a:ext cx="34467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Geo</a:t>
            </a:r>
            <a:r>
              <a:rPr lang="fr-FR" dirty="0" smtClean="0"/>
              <a:t> </a:t>
            </a:r>
            <a:r>
              <a:rPr lang="fr-FR" dirty="0" err="1" smtClean="0"/>
              <a:t>Magnetic</a:t>
            </a:r>
            <a:r>
              <a:rPr lang="fr-FR" dirty="0" smtClean="0"/>
              <a:t> Radiation</a:t>
            </a:r>
          </a:p>
          <a:p>
            <a:r>
              <a:rPr lang="fr-FR" dirty="0" smtClean="0"/>
              <a:t>Electrons + Positrons (10Mev)</a:t>
            </a:r>
          </a:p>
          <a:p>
            <a:r>
              <a:rPr lang="fr-FR" dirty="0" err="1" smtClean="0"/>
              <a:t>Coherent</a:t>
            </a:r>
            <a:r>
              <a:rPr lang="fr-FR" dirty="0" smtClean="0"/>
              <a:t> </a:t>
            </a:r>
            <a:r>
              <a:rPr lang="fr-FR" dirty="0" err="1" smtClean="0"/>
              <a:t>emission</a:t>
            </a:r>
            <a:r>
              <a:rPr lang="fr-FR" dirty="0" smtClean="0"/>
              <a:t> ~1-100MHz</a:t>
            </a:r>
            <a:endParaRPr lang="fr-FR" dirty="0"/>
          </a:p>
        </p:txBody>
      </p:sp>
      <p:sp>
        <p:nvSpPr>
          <p:cNvPr id="582" name="ZoneTexte 581"/>
          <p:cNvSpPr txBox="1"/>
          <p:nvPr/>
        </p:nvSpPr>
        <p:spPr>
          <a:xfrm>
            <a:off x="1403648" y="3789040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~20ns</a:t>
            </a:r>
            <a:endParaRPr lang="fr-FR" dirty="0"/>
          </a:p>
        </p:txBody>
      </p:sp>
      <p:sp>
        <p:nvSpPr>
          <p:cNvPr id="583" name="ZoneTexte 582"/>
          <p:cNvSpPr txBox="1"/>
          <p:nvPr/>
        </p:nvSpPr>
        <p:spPr>
          <a:xfrm>
            <a:off x="5303417" y="4365104"/>
            <a:ext cx="33730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Thermal Electrons</a:t>
            </a:r>
          </a:p>
          <a:p>
            <a:r>
              <a:rPr lang="fr-FR" dirty="0" smtClean="0"/>
              <a:t>Collision </a:t>
            </a:r>
            <a:r>
              <a:rPr lang="fr-FR" dirty="0" err="1" smtClean="0"/>
              <a:t>with</a:t>
            </a:r>
            <a:r>
              <a:rPr lang="fr-FR" dirty="0" smtClean="0"/>
              <a:t> air </a:t>
            </a:r>
            <a:r>
              <a:rPr lang="fr-FR" dirty="0" err="1" smtClean="0"/>
              <a:t>molecules</a:t>
            </a:r>
            <a:endParaRPr lang="fr-FR" dirty="0" smtClean="0"/>
          </a:p>
          <a:p>
            <a:r>
              <a:rPr lang="fr-FR" dirty="0" smtClean="0"/>
              <a:t>Radio </a:t>
            </a:r>
            <a:r>
              <a:rPr lang="fr-FR" dirty="0" err="1" smtClean="0"/>
              <a:t>emission</a:t>
            </a:r>
            <a:endParaRPr lang="fr-FR" dirty="0" smtClean="0"/>
          </a:p>
          <a:p>
            <a:pPr lvl="1"/>
            <a:r>
              <a:rPr lang="fr-FR" dirty="0" smtClean="0"/>
              <a:t>GHz </a:t>
            </a:r>
            <a:r>
              <a:rPr lang="fr-FR" dirty="0" err="1" smtClean="0"/>
              <a:t>frequency</a:t>
            </a:r>
            <a:r>
              <a:rPr lang="fr-FR" dirty="0" smtClean="0"/>
              <a:t> range</a:t>
            </a:r>
          </a:p>
          <a:p>
            <a:pPr lvl="1"/>
            <a:r>
              <a:rPr lang="fr-FR" dirty="0" err="1" smtClean="0"/>
              <a:t>Isotropic</a:t>
            </a:r>
            <a:r>
              <a:rPr lang="fr-FR" dirty="0" smtClean="0"/>
              <a:t> in all directions</a:t>
            </a:r>
          </a:p>
          <a:p>
            <a:r>
              <a:rPr lang="fr-FR" dirty="0" err="1" smtClean="0"/>
              <a:t>Molecular</a:t>
            </a:r>
            <a:r>
              <a:rPr lang="fr-FR" dirty="0" smtClean="0"/>
              <a:t> </a:t>
            </a:r>
            <a:r>
              <a:rPr lang="fr-FR" dirty="0" err="1" smtClean="0"/>
              <a:t>Bremsstrahlung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52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fr-FR" dirty="0" smtClean="0"/>
              <a:t>Auger  Radio Détection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Deux bandes de fréquences : </a:t>
            </a:r>
          </a:p>
          <a:p>
            <a:pPr lvl="1"/>
            <a:r>
              <a:rPr lang="fr-FR" dirty="0" smtClean="0"/>
              <a:t>10 </a:t>
            </a:r>
            <a:r>
              <a:rPr lang="fr-FR" dirty="0" smtClean="0">
                <a:sym typeface="Wingdings" pitchFamily="2" charset="2"/>
              </a:rPr>
              <a:t> 100MHz</a:t>
            </a:r>
          </a:p>
          <a:p>
            <a:pPr lvl="1"/>
            <a:r>
              <a:rPr lang="fr-FR" dirty="0" err="1" smtClean="0">
                <a:sym typeface="Wingdings" pitchFamily="2" charset="2"/>
              </a:rPr>
              <a:t>qq</a:t>
            </a:r>
            <a:r>
              <a:rPr lang="fr-FR" dirty="0" smtClean="0">
                <a:sym typeface="Wingdings" pitchFamily="2" charset="2"/>
              </a:rPr>
              <a:t> GHz</a:t>
            </a:r>
          </a:p>
          <a:p>
            <a:r>
              <a:rPr lang="fr-FR" dirty="0" smtClean="0">
                <a:sym typeface="Wingdings" pitchFamily="2" charset="2"/>
              </a:rPr>
              <a:t>Utilisation des </a:t>
            </a:r>
            <a:r>
              <a:rPr lang="fr-FR" dirty="0" err="1" smtClean="0">
                <a:sym typeface="Wingdings" pitchFamily="2" charset="2"/>
              </a:rPr>
              <a:t>readout</a:t>
            </a:r>
            <a:r>
              <a:rPr lang="fr-FR" dirty="0" smtClean="0">
                <a:sym typeface="Wingdings" pitchFamily="2" charset="2"/>
              </a:rPr>
              <a:t> et trigger d’Auger</a:t>
            </a:r>
          </a:p>
          <a:p>
            <a:r>
              <a:rPr lang="fr-FR" dirty="0" smtClean="0">
                <a:sym typeface="Wingdings" pitchFamily="2" charset="2"/>
              </a:rPr>
              <a:t>Utilisation de l’alimentation de la cuve (batteries + panneau solaire)</a:t>
            </a:r>
          </a:p>
          <a:p>
            <a:r>
              <a:rPr lang="fr-FR" dirty="0" smtClean="0">
                <a:sym typeface="Wingdings" pitchFamily="2" charset="2"/>
              </a:rPr>
              <a:t>Consommation !</a:t>
            </a:r>
          </a:p>
          <a:p>
            <a:r>
              <a:rPr lang="fr-FR" dirty="0" smtClean="0">
                <a:sym typeface="Wingdings" pitchFamily="2" charset="2"/>
              </a:rPr>
              <a:t>Fiabilité !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71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105</a:t>
            </a:fld>
            <a:endParaRPr lang="fr-BE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34" y="1843386"/>
            <a:ext cx="6659562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j02233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260648"/>
            <a:ext cx="630237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43484" y="908348"/>
            <a:ext cx="1296987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350121" y="2060873"/>
            <a:ext cx="57467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2340471" y="1340148"/>
            <a:ext cx="15843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924796" y="1340148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2340471" y="1052811"/>
            <a:ext cx="30956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364659" y="890886"/>
            <a:ext cx="1557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Tank power supply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Auger : Radio détection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371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106</a:t>
            </a:fld>
            <a:endParaRPr lang="fr-BE"/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1148283" y="1844699"/>
            <a:ext cx="5327650" cy="2093913"/>
            <a:chOff x="476" y="2478"/>
            <a:chExt cx="3356" cy="1319"/>
          </a:xfrm>
        </p:grpSpPr>
        <p:pic>
          <p:nvPicPr>
            <p:cNvPr id="6" name="Picture 50" descr="j0223396"/>
            <p:cNvPicPr>
              <a:picLocks noChangeAspect="1" noChangeArrowheads="1"/>
            </p:cNvPicPr>
            <p:nvPr/>
          </p:nvPicPr>
          <p:blipFill>
            <a:blip r:embed="rId2" cstate="print">
              <a:lum bright="48000" contras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6" y="2478"/>
              <a:ext cx="898" cy="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51"/>
            <p:cNvSpPr>
              <a:spLocks noChangeArrowheads="1"/>
            </p:cNvSpPr>
            <p:nvPr/>
          </p:nvSpPr>
          <p:spPr bwMode="auto">
            <a:xfrm>
              <a:off x="2063" y="3344"/>
              <a:ext cx="862" cy="453"/>
            </a:xfrm>
            <a:prstGeom prst="rect">
              <a:avLst/>
            </a:prstGeom>
            <a:solidFill>
              <a:srgbClr val="CCFFFF">
                <a:alpha val="55000"/>
              </a:srgb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8" name="Rectangle 52"/>
            <p:cNvSpPr>
              <a:spLocks noChangeArrowheads="1"/>
            </p:cNvSpPr>
            <p:nvPr/>
          </p:nvSpPr>
          <p:spPr bwMode="auto">
            <a:xfrm>
              <a:off x="3152" y="3344"/>
              <a:ext cx="680" cy="453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>
                <a:solidFill>
                  <a:schemeClr val="bg2"/>
                </a:solidFill>
              </a:endParaRPr>
            </a:p>
            <a:p>
              <a:pPr algn="ctr"/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9" name="Line 53"/>
            <p:cNvSpPr>
              <a:spLocks noChangeShapeType="1"/>
            </p:cNvSpPr>
            <p:nvPr/>
          </p:nvSpPr>
          <p:spPr bwMode="auto">
            <a:xfrm>
              <a:off x="2925" y="3570"/>
              <a:ext cx="227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54"/>
            <p:cNvSpPr>
              <a:spLocks noChangeShapeType="1"/>
            </p:cNvSpPr>
            <p:nvPr/>
          </p:nvSpPr>
          <p:spPr bwMode="auto">
            <a:xfrm>
              <a:off x="1383" y="3567"/>
              <a:ext cx="68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932383" y="1628799"/>
            <a:ext cx="5327650" cy="2093913"/>
            <a:chOff x="476" y="2478"/>
            <a:chExt cx="3356" cy="1319"/>
          </a:xfrm>
        </p:grpSpPr>
        <p:pic>
          <p:nvPicPr>
            <p:cNvPr id="12" name="Picture 44" descr="j0223396"/>
            <p:cNvPicPr>
              <a:picLocks noChangeAspect="1" noChangeArrowheads="1"/>
            </p:cNvPicPr>
            <p:nvPr/>
          </p:nvPicPr>
          <p:blipFill>
            <a:blip r:embed="rId2" cstate="print">
              <a:lum bright="48000" contras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6" y="2478"/>
              <a:ext cx="898" cy="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45"/>
            <p:cNvSpPr>
              <a:spLocks noChangeArrowheads="1"/>
            </p:cNvSpPr>
            <p:nvPr/>
          </p:nvSpPr>
          <p:spPr bwMode="auto">
            <a:xfrm>
              <a:off x="2063" y="3344"/>
              <a:ext cx="862" cy="453"/>
            </a:xfrm>
            <a:prstGeom prst="rect">
              <a:avLst/>
            </a:prstGeom>
            <a:solidFill>
              <a:srgbClr val="CCFFFF">
                <a:alpha val="55000"/>
              </a:srgb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14" name="Rectangle 46"/>
            <p:cNvSpPr>
              <a:spLocks noChangeArrowheads="1"/>
            </p:cNvSpPr>
            <p:nvPr/>
          </p:nvSpPr>
          <p:spPr bwMode="auto">
            <a:xfrm>
              <a:off x="3152" y="3344"/>
              <a:ext cx="680" cy="453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15" name="Line 47"/>
            <p:cNvSpPr>
              <a:spLocks noChangeShapeType="1"/>
            </p:cNvSpPr>
            <p:nvPr/>
          </p:nvSpPr>
          <p:spPr bwMode="auto">
            <a:xfrm>
              <a:off x="2925" y="3570"/>
              <a:ext cx="227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48"/>
            <p:cNvSpPr>
              <a:spLocks noChangeShapeType="1"/>
            </p:cNvSpPr>
            <p:nvPr/>
          </p:nvSpPr>
          <p:spPr bwMode="auto">
            <a:xfrm>
              <a:off x="1383" y="3567"/>
              <a:ext cx="68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6475933" y="3578249"/>
            <a:ext cx="4333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6260033" y="3368699"/>
            <a:ext cx="6492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6044133" y="3152799"/>
            <a:ext cx="865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20" name="Group 28"/>
          <p:cNvGrpSpPr>
            <a:grpSpLocks/>
          </p:cNvGrpSpPr>
          <p:nvPr/>
        </p:nvGrpSpPr>
        <p:grpSpPr bwMode="auto">
          <a:xfrm>
            <a:off x="716483" y="1412899"/>
            <a:ext cx="5327650" cy="2093913"/>
            <a:chOff x="476" y="2478"/>
            <a:chExt cx="3356" cy="1319"/>
          </a:xfrm>
        </p:grpSpPr>
        <p:pic>
          <p:nvPicPr>
            <p:cNvPr id="21" name="Picture 21" descr="j0223396"/>
            <p:cNvPicPr>
              <a:picLocks noChangeAspect="1" noChangeArrowheads="1"/>
            </p:cNvPicPr>
            <p:nvPr/>
          </p:nvPicPr>
          <p:blipFill>
            <a:blip r:embed="rId2" cstate="print">
              <a:lum bright="48000" contras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6" y="2478"/>
              <a:ext cx="898" cy="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2063" y="3344"/>
              <a:ext cx="862" cy="453"/>
            </a:xfrm>
            <a:prstGeom prst="rect">
              <a:avLst/>
            </a:prstGeom>
            <a:solidFill>
              <a:srgbClr val="CCFFFF">
                <a:alpha val="55000"/>
              </a:srgb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3152" y="3344"/>
              <a:ext cx="680" cy="453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2925" y="3570"/>
              <a:ext cx="227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1383" y="3567"/>
              <a:ext cx="68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6" name="Line 26"/>
          <p:cNvSpPr>
            <a:spLocks noChangeShapeType="1"/>
          </p:cNvSpPr>
          <p:nvPr/>
        </p:nvSpPr>
        <p:spPr bwMode="auto">
          <a:xfrm rot="5400000" flipV="1">
            <a:off x="7016476" y="5271318"/>
            <a:ext cx="6492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6909320" y="2714649"/>
            <a:ext cx="935038" cy="2232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fr-FR"/>
              <a:t>Signal Mixer</a:t>
            </a:r>
          </a:p>
        </p:txBody>
      </p:sp>
      <p:pic>
        <p:nvPicPr>
          <p:cNvPr id="28" name="Picture 30" descr="j02233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583" y="1196999"/>
            <a:ext cx="14255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3019945" y="2498749"/>
            <a:ext cx="1368425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Low Noise</a:t>
            </a:r>
          </a:p>
          <a:p>
            <a:pPr algn="ctr"/>
            <a:r>
              <a:rPr lang="en-US"/>
              <a:t>Amplifier</a:t>
            </a:r>
          </a:p>
          <a:p>
            <a:pPr algn="ctr"/>
            <a:r>
              <a:rPr lang="en-US"/>
              <a:t>&amp; Filter</a:t>
            </a:r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4748733" y="2571774"/>
            <a:ext cx="1079500" cy="719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/>
              <a:t>Power</a:t>
            </a:r>
          </a:p>
          <a:p>
            <a:pPr algn="ctr"/>
            <a:r>
              <a:rPr lang="fr-FR"/>
              <a:t>Detector</a:t>
            </a:r>
          </a:p>
        </p:txBody>
      </p:sp>
      <p:sp>
        <p:nvSpPr>
          <p:cNvPr id="31" name="Line 33"/>
          <p:cNvSpPr>
            <a:spLocks noChangeShapeType="1"/>
          </p:cNvSpPr>
          <p:nvPr/>
        </p:nvSpPr>
        <p:spPr bwMode="auto">
          <a:xfrm>
            <a:off x="4388370" y="2930549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" name="Line 34"/>
          <p:cNvSpPr>
            <a:spLocks noChangeShapeType="1"/>
          </p:cNvSpPr>
          <p:nvPr/>
        </p:nvSpPr>
        <p:spPr bwMode="auto">
          <a:xfrm>
            <a:off x="1940445" y="2925787"/>
            <a:ext cx="1079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" name="Line 35"/>
          <p:cNvSpPr>
            <a:spLocks noChangeShapeType="1"/>
          </p:cNvSpPr>
          <p:nvPr/>
        </p:nvSpPr>
        <p:spPr bwMode="auto">
          <a:xfrm>
            <a:off x="5828233" y="2930549"/>
            <a:ext cx="10810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" name="Text Box 55"/>
          <p:cNvSpPr txBox="1">
            <a:spLocks noChangeArrowheads="1"/>
          </p:cNvSpPr>
          <p:nvPr/>
        </p:nvSpPr>
        <p:spPr bwMode="auto">
          <a:xfrm>
            <a:off x="2588145" y="1419249"/>
            <a:ext cx="21018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Several antenna</a:t>
            </a:r>
          </a:p>
          <a:p>
            <a:r>
              <a:rPr lang="en-US"/>
              <a:t>For sky coverage</a:t>
            </a:r>
          </a:p>
          <a:p>
            <a:r>
              <a:rPr lang="en-US"/>
              <a:t>in both polarization</a:t>
            </a:r>
          </a:p>
        </p:txBody>
      </p:sp>
      <p:sp>
        <p:nvSpPr>
          <p:cNvPr id="35" name="Text Box 56"/>
          <p:cNvSpPr txBox="1">
            <a:spLocks noChangeArrowheads="1"/>
          </p:cNvSpPr>
          <p:nvPr/>
        </p:nvSpPr>
        <p:spPr bwMode="auto">
          <a:xfrm>
            <a:off x="6548958" y="5595962"/>
            <a:ext cx="1695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Toward ADC</a:t>
            </a:r>
          </a:p>
          <a:p>
            <a:r>
              <a:rPr lang="en-US"/>
              <a:t>Tank FE board</a:t>
            </a:r>
          </a:p>
        </p:txBody>
      </p:sp>
      <p:sp>
        <p:nvSpPr>
          <p:cNvPr id="36" name="Line 57"/>
          <p:cNvSpPr>
            <a:spLocks noChangeShapeType="1"/>
          </p:cNvSpPr>
          <p:nvPr/>
        </p:nvSpPr>
        <p:spPr bwMode="auto">
          <a:xfrm rot="16200000">
            <a:off x="4316139" y="5236393"/>
            <a:ext cx="4333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7" name="Rectangle 59"/>
          <p:cNvSpPr>
            <a:spLocks noChangeArrowheads="1"/>
          </p:cNvSpPr>
          <p:nvPr/>
        </p:nvSpPr>
        <p:spPr bwMode="auto">
          <a:xfrm>
            <a:off x="3956570" y="4227537"/>
            <a:ext cx="1081088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Power</a:t>
            </a:r>
          </a:p>
          <a:p>
            <a:pPr algn="ctr"/>
            <a:r>
              <a:rPr lang="en-US"/>
              <a:t>Supply</a:t>
            </a:r>
          </a:p>
          <a:p>
            <a:pPr algn="ctr"/>
            <a:r>
              <a:rPr lang="en-US"/>
              <a:t>adapter</a:t>
            </a:r>
          </a:p>
        </p:txBody>
      </p:sp>
      <p:sp>
        <p:nvSpPr>
          <p:cNvPr id="38" name="Text Box 61"/>
          <p:cNvSpPr txBox="1">
            <a:spLocks noChangeArrowheads="1"/>
          </p:cNvSpPr>
          <p:nvPr/>
        </p:nvSpPr>
        <p:spPr bwMode="auto">
          <a:xfrm>
            <a:off x="3740670" y="5522937"/>
            <a:ext cx="1593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From Tank</a:t>
            </a:r>
          </a:p>
          <a:p>
            <a:r>
              <a:rPr lang="en-US"/>
              <a:t>Power Supply</a:t>
            </a:r>
          </a:p>
        </p:txBody>
      </p:sp>
      <p:sp>
        <p:nvSpPr>
          <p:cNvPr id="39" name="Titre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Auger : Radio détection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503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Radio détection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107</a:t>
            </a:fld>
            <a:endParaRPr lang="fr-BE"/>
          </a:p>
        </p:txBody>
      </p:sp>
      <p:pic>
        <p:nvPicPr>
          <p:cNvPr id="7" name="Picture 38" descr="phot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64" y="1584325"/>
            <a:ext cx="3441080" cy="346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layo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6605"/>
            <a:ext cx="3343597" cy="250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986192" y="5157192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Antenne  F ≤ 110MHz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471400" y="4726885"/>
            <a:ext cx="2484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ASIC ampli d’antenne</a:t>
            </a:r>
          </a:p>
          <a:p>
            <a:r>
              <a:rPr lang="fr-FR" dirty="0" err="1" smtClean="0"/>
              <a:t>D.Charrier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746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46038" y="6537325"/>
            <a:ext cx="9082087" cy="304800"/>
          </a:xfrm>
        </p:spPr>
        <p:txBody>
          <a:bodyPr/>
          <a:lstStyle/>
          <a:p>
            <a:r>
              <a:rPr lang="fr-FR" smtClean="0"/>
              <a:t>Hervé Lebbolo        Du détecteur à la mesure</a:t>
            </a:r>
            <a:endParaRPr lang="en-US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8577263" y="6527800"/>
            <a:ext cx="523875" cy="304800"/>
          </a:xfrm>
        </p:spPr>
        <p:txBody>
          <a:bodyPr/>
          <a:lstStyle/>
          <a:p>
            <a:fld id="{727A28C2-EBC9-44FF-B45A-30E3622B884D}" type="slidenum">
              <a:rPr lang="en-US"/>
              <a:pPr/>
              <a:t>108</a:t>
            </a:fld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7963" y="148630"/>
            <a:ext cx="6858000" cy="400050"/>
          </a:xfrm>
        </p:spPr>
        <p:txBody>
          <a:bodyPr>
            <a:normAutofit fontScale="90000"/>
          </a:bodyPr>
          <a:lstStyle/>
          <a:p>
            <a:r>
              <a:rPr lang="fr-FR" sz="3200" dirty="0">
                <a:latin typeface="+mn-lt"/>
              </a:rPr>
              <a:t>LNA , schéma fonctionnel</a:t>
            </a:r>
          </a:p>
        </p:txBody>
      </p:sp>
      <p:sp>
        <p:nvSpPr>
          <p:cNvPr id="9" name="AutoShape 5"/>
          <p:cNvSpPr>
            <a:spLocks/>
          </p:cNvSpPr>
          <p:nvPr/>
        </p:nvSpPr>
        <p:spPr bwMode="auto">
          <a:xfrm rot="16200000" flipV="1">
            <a:off x="5763419" y="3333229"/>
            <a:ext cx="284162" cy="914400"/>
          </a:xfrm>
          <a:prstGeom prst="leftBrace">
            <a:avLst>
              <a:gd name="adj1" fmla="val 26816"/>
              <a:gd name="adj2" fmla="val 61458"/>
            </a:avLst>
          </a:prstGeom>
          <a:noFill/>
          <a:ln w="1905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H="1">
            <a:off x="5367338" y="3965848"/>
            <a:ext cx="431800" cy="73501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689350" y="4605610"/>
            <a:ext cx="3730625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90500" indent="-190500" algn="l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fr-FR" sz="1600" baseline="0" dirty="0">
                <a:sym typeface="Symbol" pitchFamily="18" charset="2"/>
              </a:rPr>
              <a:t>8 gains programmables par 3 bits</a:t>
            </a:r>
          </a:p>
          <a:p>
            <a:pPr marL="190500" indent="-190500" algn="l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fr-FR" sz="1600" baseline="0" dirty="0">
                <a:sym typeface="Symbol" pitchFamily="18" charset="2"/>
              </a:rPr>
              <a:t>De </a:t>
            </a:r>
            <a:r>
              <a:rPr lang="fr-FR" sz="1600" b="1" baseline="0" dirty="0">
                <a:sym typeface="Symbol" pitchFamily="18" charset="2"/>
              </a:rPr>
              <a:t>10dB à 17dB</a:t>
            </a:r>
            <a:endParaRPr kumimoji="0" lang="fr-FR" sz="1600" b="1" baseline="0" dirty="0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12" name="AutoShape 8"/>
          <p:cNvSpPr>
            <a:spLocks/>
          </p:cNvSpPr>
          <p:nvPr/>
        </p:nvSpPr>
        <p:spPr bwMode="auto">
          <a:xfrm rot="16200000" flipV="1">
            <a:off x="3221832" y="3083991"/>
            <a:ext cx="446088" cy="2143125"/>
          </a:xfrm>
          <a:prstGeom prst="leftBrace">
            <a:avLst>
              <a:gd name="adj1" fmla="val 40036"/>
              <a:gd name="adj2" fmla="val 82000"/>
            </a:avLst>
          </a:prstGeom>
          <a:noFill/>
          <a:ln w="1905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011363" y="4332560"/>
            <a:ext cx="1984375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90500" indent="-190500" algn="l">
              <a:spcBef>
                <a:spcPct val="2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fr-FR" sz="1600" baseline="0" dirty="0">
                <a:sym typeface="Symbol" pitchFamily="18" charset="2"/>
              </a:rPr>
              <a:t>Ampli d’entrée</a:t>
            </a:r>
          </a:p>
          <a:p>
            <a:pPr marL="190500" indent="-190500" algn="l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fr-FR" sz="1600" baseline="0" dirty="0">
                <a:sym typeface="Symbol" pitchFamily="18" charset="2"/>
              </a:rPr>
              <a:t>Gain =  </a:t>
            </a:r>
            <a:r>
              <a:rPr lang="fr-FR" sz="1600" baseline="0" dirty="0" err="1">
                <a:sym typeface="Symbol" pitchFamily="18" charset="2"/>
              </a:rPr>
              <a:t>g</a:t>
            </a:r>
            <a:r>
              <a:rPr lang="fr-FR" sz="1600" baseline="-25000" dirty="0" err="1">
                <a:sym typeface="Symbol" pitchFamily="18" charset="2"/>
              </a:rPr>
              <a:t>m</a:t>
            </a:r>
            <a:r>
              <a:rPr lang="fr-FR" sz="1600" baseline="-25000" dirty="0">
                <a:sym typeface="Symbol" pitchFamily="18" charset="2"/>
              </a:rPr>
              <a:t> </a:t>
            </a:r>
            <a:r>
              <a:rPr lang="fr-FR" sz="1600" baseline="0" dirty="0">
                <a:sym typeface="Symbol" pitchFamily="18" charset="2"/>
              </a:rPr>
              <a:t> </a:t>
            </a:r>
            <a:r>
              <a:rPr lang="fr-FR" sz="1600" baseline="0" dirty="0" err="1">
                <a:sym typeface="Symbol" pitchFamily="18" charset="2"/>
              </a:rPr>
              <a:t>R</a:t>
            </a:r>
            <a:r>
              <a:rPr lang="fr-FR" sz="1600" baseline="-25000" dirty="0" err="1">
                <a:sym typeface="Symbol" pitchFamily="18" charset="2"/>
              </a:rPr>
              <a:t>f</a:t>
            </a:r>
            <a:endParaRPr lang="fr-FR" sz="1600" baseline="-25000" dirty="0">
              <a:sym typeface="Symbol" pitchFamily="18" charset="2"/>
            </a:endParaRPr>
          </a:p>
          <a:p>
            <a:pPr marL="190500" indent="-190500" algn="l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fr-FR" sz="1600" b="1" baseline="0" dirty="0">
                <a:sym typeface="Symbol" pitchFamily="18" charset="2"/>
              </a:rPr>
              <a:t>Gain=38dB</a:t>
            </a:r>
            <a:r>
              <a:rPr lang="fr-FR" sz="1600" baseline="0" dirty="0">
                <a:sym typeface="Symbol" pitchFamily="18" charset="2"/>
              </a:rPr>
              <a:t> </a:t>
            </a:r>
          </a:p>
        </p:txBody>
      </p:sp>
      <p:sp>
        <p:nvSpPr>
          <p:cNvPr id="14" name="AutoShape 11"/>
          <p:cNvSpPr>
            <a:spLocks/>
          </p:cNvSpPr>
          <p:nvPr/>
        </p:nvSpPr>
        <p:spPr bwMode="auto">
          <a:xfrm rot="16200000" flipV="1">
            <a:off x="7412832" y="4296841"/>
            <a:ext cx="284162" cy="1495425"/>
          </a:xfrm>
          <a:prstGeom prst="leftBrace">
            <a:avLst>
              <a:gd name="adj1" fmla="val 43855"/>
              <a:gd name="adj2" fmla="val 83333"/>
            </a:avLst>
          </a:prstGeom>
          <a:noFill/>
          <a:ln w="1905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2370138" y="2889523"/>
            <a:ext cx="782637" cy="798512"/>
            <a:chOff x="4021" y="4749"/>
            <a:chExt cx="1288" cy="1316"/>
          </a:xfrm>
        </p:grpSpPr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 rot="5400000">
              <a:off x="4063" y="4819"/>
              <a:ext cx="1288" cy="1204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4021" y="4749"/>
              <a:ext cx="672" cy="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r>
                <a:rPr kumimoji="0" lang="fr-FR" sz="1400" baseline="0">
                  <a:solidFill>
                    <a:srgbClr val="0000FF"/>
                  </a:solidFill>
                  <a:sym typeface="Symbol" pitchFamily="18" charset="2"/>
                </a:rPr>
                <a:t></a:t>
              </a:r>
              <a:endParaRPr kumimoji="0" lang="fr-FR" sz="1400" baseline="0">
                <a:solidFill>
                  <a:srgbClr val="0000FF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4021" y="5533"/>
              <a:ext cx="672" cy="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r>
                <a:rPr kumimoji="0" lang="fr-FR" sz="1400" baseline="0">
                  <a:solidFill>
                    <a:srgbClr val="0000FF"/>
                  </a:solidFill>
                  <a:sym typeface="Symbol" pitchFamily="18" charset="2"/>
                </a:rPr>
                <a:t></a:t>
              </a:r>
              <a:endParaRPr kumimoji="0" lang="fr-FR" sz="1400" baseline="0">
                <a:solidFill>
                  <a:srgbClr val="0000FF"/>
                </a:solidFill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4189" y="5169"/>
              <a:ext cx="784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kumimoji="0" lang="fr-FR" sz="1400" baseline="0">
                <a:solidFill>
                  <a:srgbClr val="0000FF"/>
                </a:solidFill>
              </a:endParaRPr>
            </a:p>
          </p:txBody>
        </p:sp>
      </p:grpSp>
      <p:sp>
        <p:nvSpPr>
          <p:cNvPr id="20" name="AutoShape 18"/>
          <p:cNvSpPr>
            <a:spLocks noChangeArrowheads="1"/>
          </p:cNvSpPr>
          <p:nvPr/>
        </p:nvSpPr>
        <p:spPr bwMode="auto">
          <a:xfrm>
            <a:off x="1257300" y="2957785"/>
            <a:ext cx="271463" cy="169863"/>
          </a:xfrm>
          <a:prstGeom prst="hexagon">
            <a:avLst>
              <a:gd name="adj" fmla="val 39953"/>
              <a:gd name="vf" fmla="val 115470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1290638" y="3484835"/>
            <a:ext cx="273050" cy="169863"/>
          </a:xfrm>
          <a:prstGeom prst="hexagon">
            <a:avLst>
              <a:gd name="adj" fmla="val 40187"/>
              <a:gd name="vf" fmla="val 115470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1528763" y="3041923"/>
            <a:ext cx="892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1563688" y="3567385"/>
            <a:ext cx="8572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V="1">
            <a:off x="1676400" y="3553098"/>
            <a:ext cx="0" cy="2262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V="1">
            <a:off x="1987550" y="3043510"/>
            <a:ext cx="0" cy="2457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1668463" y="3549923"/>
            <a:ext cx="33337" cy="349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" name="Oval 25"/>
          <p:cNvSpPr>
            <a:spLocks noChangeArrowheads="1"/>
          </p:cNvSpPr>
          <p:nvPr/>
        </p:nvSpPr>
        <p:spPr bwMode="auto">
          <a:xfrm>
            <a:off x="1970088" y="3024460"/>
            <a:ext cx="34925" cy="333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V="1">
            <a:off x="3000375" y="3380060"/>
            <a:ext cx="1111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>
            <a:off x="3000375" y="3213373"/>
            <a:ext cx="1079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>
            <a:off x="3111500" y="3045098"/>
            <a:ext cx="0" cy="171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3108325" y="2889523"/>
            <a:ext cx="1236663" cy="798512"/>
            <a:chOff x="1987" y="955"/>
            <a:chExt cx="779" cy="503"/>
          </a:xfrm>
        </p:grpSpPr>
        <p:sp>
          <p:nvSpPr>
            <p:cNvPr id="32" name="AutoShape 31"/>
            <p:cNvSpPr>
              <a:spLocks noChangeArrowheads="1"/>
            </p:cNvSpPr>
            <p:nvPr/>
          </p:nvSpPr>
          <p:spPr bwMode="auto">
            <a:xfrm rot="5400000">
              <a:off x="2290" y="981"/>
              <a:ext cx="492" cy="461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Text Box 32"/>
            <p:cNvSpPr txBox="1">
              <a:spLocks noChangeArrowheads="1"/>
            </p:cNvSpPr>
            <p:nvPr/>
          </p:nvSpPr>
          <p:spPr bwMode="auto">
            <a:xfrm>
              <a:off x="2273" y="955"/>
              <a:ext cx="25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r>
                <a:rPr kumimoji="0" lang="fr-FR" sz="1400" baseline="0">
                  <a:solidFill>
                    <a:srgbClr val="FF0000"/>
                  </a:solidFill>
                  <a:sym typeface="Symbol" pitchFamily="18" charset="2"/>
                </a:rPr>
                <a:t></a:t>
              </a:r>
              <a:endParaRPr kumimoji="0" lang="fr-FR" sz="1400" baseline="0">
                <a:solidFill>
                  <a:srgbClr val="FF0000"/>
                </a:solidFill>
              </a:endParaRPr>
            </a:p>
          </p:txBody>
        </p:sp>
        <p:sp>
          <p:nvSpPr>
            <p:cNvPr id="34" name="Text Box 33"/>
            <p:cNvSpPr txBox="1">
              <a:spLocks noChangeArrowheads="1"/>
            </p:cNvSpPr>
            <p:nvPr/>
          </p:nvSpPr>
          <p:spPr bwMode="auto">
            <a:xfrm>
              <a:off x="2273" y="1255"/>
              <a:ext cx="25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r>
                <a:rPr kumimoji="0" lang="fr-FR" sz="1400" baseline="0">
                  <a:solidFill>
                    <a:srgbClr val="FF0000"/>
                  </a:solidFill>
                  <a:sym typeface="Symbol" pitchFamily="18" charset="2"/>
                </a:rPr>
                <a:t></a:t>
              </a:r>
              <a:endParaRPr kumimoji="0" lang="fr-FR" sz="1400" baseline="0">
                <a:solidFill>
                  <a:srgbClr val="FF0000"/>
                </a:solidFill>
              </a:endParaRPr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H="1">
              <a:off x="1987" y="1372"/>
              <a:ext cx="31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 flipH="1">
              <a:off x="1987" y="1051"/>
              <a:ext cx="31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7" name="AutoShape 36"/>
          <p:cNvSpPr>
            <a:spLocks noChangeArrowheads="1"/>
          </p:cNvSpPr>
          <p:nvPr/>
        </p:nvSpPr>
        <p:spPr bwMode="auto">
          <a:xfrm>
            <a:off x="1357313" y="2975248"/>
            <a:ext cx="85725" cy="134937"/>
          </a:xfrm>
          <a:prstGeom prst="lightningBol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" name="AutoShape 37"/>
          <p:cNvSpPr>
            <a:spLocks noChangeArrowheads="1"/>
          </p:cNvSpPr>
          <p:nvPr/>
        </p:nvSpPr>
        <p:spPr bwMode="auto">
          <a:xfrm>
            <a:off x="1390650" y="3499123"/>
            <a:ext cx="85725" cy="134937"/>
          </a:xfrm>
          <a:prstGeom prst="lightningBol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 flipH="1">
            <a:off x="1071563" y="3043510"/>
            <a:ext cx="1857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 flipH="1" flipV="1">
            <a:off x="1065213" y="3567385"/>
            <a:ext cx="231775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" name="Text Box 40"/>
          <p:cNvSpPr txBox="1">
            <a:spLocks noChangeArrowheads="1"/>
          </p:cNvSpPr>
          <p:nvPr/>
        </p:nvSpPr>
        <p:spPr bwMode="auto">
          <a:xfrm>
            <a:off x="1189038" y="2740298"/>
            <a:ext cx="4968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kumimoji="0" lang="fr-FR" sz="1000" i="1" baseline="0">
                <a:solidFill>
                  <a:srgbClr val="FF0000"/>
                </a:solidFill>
              </a:rPr>
              <a:t>ESD</a:t>
            </a:r>
          </a:p>
        </p:txBody>
      </p:sp>
      <p:sp>
        <p:nvSpPr>
          <p:cNvPr id="42" name="Text Box 41"/>
          <p:cNvSpPr txBox="1">
            <a:spLocks noChangeArrowheads="1"/>
          </p:cNvSpPr>
          <p:nvPr/>
        </p:nvSpPr>
        <p:spPr bwMode="auto">
          <a:xfrm>
            <a:off x="1227138" y="3286398"/>
            <a:ext cx="4953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kumimoji="0" lang="fr-FR" sz="1000" i="1" baseline="0">
                <a:solidFill>
                  <a:srgbClr val="FF0000"/>
                </a:solidFill>
              </a:rPr>
              <a:t>ESD</a:t>
            </a:r>
          </a:p>
        </p:txBody>
      </p:sp>
      <p:sp>
        <p:nvSpPr>
          <p:cNvPr id="43" name="Text Box 42"/>
          <p:cNvSpPr txBox="1">
            <a:spLocks noChangeArrowheads="1"/>
          </p:cNvSpPr>
          <p:nvPr/>
        </p:nvSpPr>
        <p:spPr bwMode="auto">
          <a:xfrm>
            <a:off x="2233613" y="2610123"/>
            <a:ext cx="12287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fr-FR" sz="1200" i="1" baseline="0">
                <a:solidFill>
                  <a:srgbClr val="0000FF"/>
                </a:solidFill>
              </a:rPr>
              <a:t>Etage</a:t>
            </a:r>
          </a:p>
          <a:p>
            <a:r>
              <a:rPr kumimoji="0" lang="fr-FR" sz="1200" i="1" baseline="0">
                <a:solidFill>
                  <a:srgbClr val="0000FF"/>
                </a:solidFill>
              </a:rPr>
              <a:t>d’entrée</a:t>
            </a:r>
          </a:p>
        </p:txBody>
      </p:sp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3525838" y="2610123"/>
            <a:ext cx="127635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fr-FR" sz="1200" i="1" baseline="0">
                <a:solidFill>
                  <a:srgbClr val="FF0000"/>
                </a:solidFill>
              </a:rPr>
              <a:t>Convoyeur de courant</a:t>
            </a:r>
          </a:p>
        </p:txBody>
      </p:sp>
      <p:sp>
        <p:nvSpPr>
          <p:cNvPr id="45" name="Text Box 44"/>
          <p:cNvSpPr txBox="1">
            <a:spLocks noChangeArrowheads="1"/>
          </p:cNvSpPr>
          <p:nvPr/>
        </p:nvSpPr>
        <p:spPr bwMode="auto">
          <a:xfrm>
            <a:off x="892175" y="2700610"/>
            <a:ext cx="64293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kumimoji="0" lang="fr-FR" sz="1200" baseline="0">
                <a:solidFill>
                  <a:srgbClr val="000000"/>
                </a:solidFill>
              </a:rPr>
              <a:t>In</a:t>
            </a:r>
            <a:r>
              <a:rPr kumimoji="0" lang="fr-FR" sz="1200" baseline="0">
                <a:solidFill>
                  <a:srgbClr val="000000"/>
                </a:solidFill>
                <a:sym typeface="Symbol" pitchFamily="18" charset="2"/>
              </a:rPr>
              <a:t></a:t>
            </a:r>
            <a:endParaRPr kumimoji="0" lang="fr-FR" sz="1200" baseline="0">
              <a:solidFill>
                <a:srgbClr val="000000"/>
              </a:solidFill>
            </a:endParaRPr>
          </a:p>
        </p:txBody>
      </p:sp>
      <p:sp>
        <p:nvSpPr>
          <p:cNvPr id="46" name="Text Box 45"/>
          <p:cNvSpPr txBox="1">
            <a:spLocks noChangeArrowheads="1"/>
          </p:cNvSpPr>
          <p:nvPr/>
        </p:nvSpPr>
        <p:spPr bwMode="auto">
          <a:xfrm>
            <a:off x="947738" y="3586435"/>
            <a:ext cx="642937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kumimoji="0" lang="fr-FR" sz="1200" baseline="0">
                <a:solidFill>
                  <a:srgbClr val="000000"/>
                </a:solidFill>
              </a:rPr>
              <a:t>In</a:t>
            </a:r>
            <a:r>
              <a:rPr kumimoji="0" lang="fr-FR" sz="1200" baseline="0">
                <a:solidFill>
                  <a:srgbClr val="000000"/>
                </a:solidFill>
                <a:sym typeface="Symbol" pitchFamily="18" charset="2"/>
              </a:rPr>
              <a:t></a:t>
            </a:r>
            <a:endParaRPr kumimoji="0" lang="fr-FR" sz="1200" baseline="0">
              <a:solidFill>
                <a:srgbClr val="000000"/>
              </a:solidFill>
            </a:endParaRPr>
          </a:p>
        </p:txBody>
      </p: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4189413" y="3043510"/>
            <a:ext cx="612775" cy="509588"/>
            <a:chOff x="3008" y="2150"/>
            <a:chExt cx="386" cy="321"/>
          </a:xfrm>
        </p:grpSpPr>
        <p:sp>
          <p:nvSpPr>
            <p:cNvPr id="48" name="Line 47"/>
            <p:cNvSpPr>
              <a:spLocks noChangeShapeType="1"/>
            </p:cNvSpPr>
            <p:nvPr/>
          </p:nvSpPr>
          <p:spPr bwMode="auto">
            <a:xfrm>
              <a:off x="3008" y="2364"/>
              <a:ext cx="1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>
              <a:off x="3008" y="2258"/>
              <a:ext cx="1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Line 49"/>
            <p:cNvSpPr>
              <a:spLocks noChangeShapeType="1"/>
            </p:cNvSpPr>
            <p:nvPr/>
          </p:nvSpPr>
          <p:spPr bwMode="auto">
            <a:xfrm flipH="1">
              <a:off x="3168" y="2471"/>
              <a:ext cx="2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Line 50"/>
            <p:cNvSpPr>
              <a:spLocks noChangeShapeType="1"/>
            </p:cNvSpPr>
            <p:nvPr/>
          </p:nvSpPr>
          <p:spPr bwMode="auto">
            <a:xfrm>
              <a:off x="3168" y="2364"/>
              <a:ext cx="0" cy="1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Line 51"/>
            <p:cNvSpPr>
              <a:spLocks noChangeShapeType="1"/>
            </p:cNvSpPr>
            <p:nvPr/>
          </p:nvSpPr>
          <p:spPr bwMode="auto">
            <a:xfrm>
              <a:off x="3168" y="2150"/>
              <a:ext cx="0" cy="1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Line 52"/>
            <p:cNvSpPr>
              <a:spLocks noChangeShapeType="1"/>
            </p:cNvSpPr>
            <p:nvPr/>
          </p:nvSpPr>
          <p:spPr bwMode="auto">
            <a:xfrm flipH="1">
              <a:off x="3168" y="2150"/>
              <a:ext cx="2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4" name="Text Box 54"/>
          <p:cNvSpPr txBox="1">
            <a:spLocks noChangeArrowheads="1"/>
          </p:cNvSpPr>
          <p:nvPr/>
        </p:nvSpPr>
        <p:spPr bwMode="auto">
          <a:xfrm>
            <a:off x="5635625" y="2602185"/>
            <a:ext cx="12303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fr-FR" sz="1200" i="1" baseline="0">
                <a:solidFill>
                  <a:srgbClr val="008000"/>
                </a:solidFill>
              </a:rPr>
              <a:t>Ampli à gain programmable</a:t>
            </a:r>
          </a:p>
        </p:txBody>
      </p:sp>
      <p:grpSp>
        <p:nvGrpSpPr>
          <p:cNvPr id="55" name="Group 55"/>
          <p:cNvGrpSpPr>
            <a:grpSpLocks/>
          </p:cNvGrpSpPr>
          <p:nvPr/>
        </p:nvGrpSpPr>
        <p:grpSpPr bwMode="auto">
          <a:xfrm>
            <a:off x="5618163" y="2899048"/>
            <a:ext cx="782637" cy="798512"/>
            <a:chOff x="1546" y="3356"/>
            <a:chExt cx="493" cy="503"/>
          </a:xfrm>
        </p:grpSpPr>
        <p:sp>
          <p:nvSpPr>
            <p:cNvPr id="56" name="AutoShape 56"/>
            <p:cNvSpPr>
              <a:spLocks noChangeArrowheads="1"/>
            </p:cNvSpPr>
            <p:nvPr/>
          </p:nvSpPr>
          <p:spPr bwMode="auto">
            <a:xfrm rot="5400000">
              <a:off x="1563" y="3382"/>
              <a:ext cx="492" cy="461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Text Box 57"/>
            <p:cNvSpPr txBox="1">
              <a:spLocks noChangeArrowheads="1"/>
            </p:cNvSpPr>
            <p:nvPr/>
          </p:nvSpPr>
          <p:spPr bwMode="auto">
            <a:xfrm>
              <a:off x="1546" y="3356"/>
              <a:ext cx="25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r>
                <a:rPr kumimoji="0" lang="fr-FR" sz="1400" baseline="0">
                  <a:solidFill>
                    <a:schemeClr val="accent2"/>
                  </a:solidFill>
                  <a:sym typeface="Symbol" pitchFamily="18" charset="2"/>
                </a:rPr>
                <a:t></a:t>
              </a:r>
              <a:endParaRPr kumimoji="0" lang="fr-FR" sz="1400" baseline="0">
                <a:solidFill>
                  <a:schemeClr val="accent2"/>
                </a:solidFill>
              </a:endParaRPr>
            </a:p>
          </p:txBody>
        </p:sp>
        <p:sp>
          <p:nvSpPr>
            <p:cNvPr id="58" name="Text Box 58"/>
            <p:cNvSpPr txBox="1">
              <a:spLocks noChangeArrowheads="1"/>
            </p:cNvSpPr>
            <p:nvPr/>
          </p:nvSpPr>
          <p:spPr bwMode="auto">
            <a:xfrm>
              <a:off x="1546" y="3656"/>
              <a:ext cx="25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r>
                <a:rPr kumimoji="0" lang="fr-FR" sz="1400" baseline="0">
                  <a:solidFill>
                    <a:schemeClr val="accent2"/>
                  </a:solidFill>
                  <a:sym typeface="Symbol" pitchFamily="18" charset="2"/>
                </a:rPr>
                <a:t></a:t>
              </a:r>
              <a:endParaRPr kumimoji="0" lang="fr-FR" sz="1400" baseline="0">
                <a:solidFill>
                  <a:schemeClr val="accent2"/>
                </a:solidFill>
              </a:endParaRPr>
            </a:p>
          </p:txBody>
        </p:sp>
      </p:grpSp>
      <p:grpSp>
        <p:nvGrpSpPr>
          <p:cNvPr id="59" name="Group 59"/>
          <p:cNvGrpSpPr>
            <a:grpSpLocks/>
          </p:cNvGrpSpPr>
          <p:nvPr/>
        </p:nvGrpSpPr>
        <p:grpSpPr bwMode="auto">
          <a:xfrm>
            <a:off x="6251575" y="3056210"/>
            <a:ext cx="555625" cy="509588"/>
            <a:chOff x="3008" y="2150"/>
            <a:chExt cx="386" cy="321"/>
          </a:xfrm>
        </p:grpSpPr>
        <p:sp>
          <p:nvSpPr>
            <p:cNvPr id="60" name="Line 60"/>
            <p:cNvSpPr>
              <a:spLocks noChangeShapeType="1"/>
            </p:cNvSpPr>
            <p:nvPr/>
          </p:nvSpPr>
          <p:spPr bwMode="auto">
            <a:xfrm>
              <a:off x="3008" y="2364"/>
              <a:ext cx="1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Line 61"/>
            <p:cNvSpPr>
              <a:spLocks noChangeShapeType="1"/>
            </p:cNvSpPr>
            <p:nvPr/>
          </p:nvSpPr>
          <p:spPr bwMode="auto">
            <a:xfrm>
              <a:off x="3008" y="2258"/>
              <a:ext cx="1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Line 62"/>
            <p:cNvSpPr>
              <a:spLocks noChangeShapeType="1"/>
            </p:cNvSpPr>
            <p:nvPr/>
          </p:nvSpPr>
          <p:spPr bwMode="auto">
            <a:xfrm flipH="1">
              <a:off x="3168" y="2471"/>
              <a:ext cx="2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Line 63"/>
            <p:cNvSpPr>
              <a:spLocks noChangeShapeType="1"/>
            </p:cNvSpPr>
            <p:nvPr/>
          </p:nvSpPr>
          <p:spPr bwMode="auto">
            <a:xfrm>
              <a:off x="3168" y="2364"/>
              <a:ext cx="0" cy="1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Line 64"/>
            <p:cNvSpPr>
              <a:spLocks noChangeShapeType="1"/>
            </p:cNvSpPr>
            <p:nvPr/>
          </p:nvSpPr>
          <p:spPr bwMode="auto">
            <a:xfrm>
              <a:off x="3168" y="2150"/>
              <a:ext cx="0" cy="1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Line 65"/>
            <p:cNvSpPr>
              <a:spLocks noChangeShapeType="1"/>
            </p:cNvSpPr>
            <p:nvPr/>
          </p:nvSpPr>
          <p:spPr bwMode="auto">
            <a:xfrm flipH="1">
              <a:off x="3168" y="2150"/>
              <a:ext cx="2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6" name="AutoShape 67"/>
          <p:cNvSpPr>
            <a:spLocks noChangeArrowheads="1"/>
          </p:cNvSpPr>
          <p:nvPr/>
        </p:nvSpPr>
        <p:spPr bwMode="auto">
          <a:xfrm rot="5400000">
            <a:off x="8750301" y="3016522"/>
            <a:ext cx="169862" cy="119063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" name="AutoShape 68"/>
          <p:cNvSpPr>
            <a:spLocks noChangeArrowheads="1"/>
          </p:cNvSpPr>
          <p:nvPr/>
        </p:nvSpPr>
        <p:spPr bwMode="auto">
          <a:xfrm rot="5400000">
            <a:off x="6782594" y="2964929"/>
            <a:ext cx="781050" cy="731838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" name="Line 70"/>
          <p:cNvSpPr>
            <a:spLocks noChangeShapeType="1"/>
          </p:cNvSpPr>
          <p:nvPr/>
        </p:nvSpPr>
        <p:spPr bwMode="auto">
          <a:xfrm>
            <a:off x="7400925" y="3416573"/>
            <a:ext cx="254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" name="Line 71"/>
          <p:cNvSpPr>
            <a:spLocks noChangeShapeType="1"/>
          </p:cNvSpPr>
          <p:nvPr/>
        </p:nvSpPr>
        <p:spPr bwMode="auto">
          <a:xfrm>
            <a:off x="7400925" y="3248298"/>
            <a:ext cx="254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0" name="Line 72"/>
          <p:cNvSpPr>
            <a:spLocks noChangeShapeType="1"/>
          </p:cNvSpPr>
          <p:nvPr/>
        </p:nvSpPr>
        <p:spPr bwMode="auto">
          <a:xfrm flipH="1">
            <a:off x="7654925" y="3584848"/>
            <a:ext cx="112077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" name="Line 73"/>
          <p:cNvSpPr>
            <a:spLocks noChangeShapeType="1"/>
          </p:cNvSpPr>
          <p:nvPr/>
        </p:nvSpPr>
        <p:spPr bwMode="auto">
          <a:xfrm>
            <a:off x="7654925" y="3416573"/>
            <a:ext cx="0" cy="1698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" name="Line 74"/>
          <p:cNvSpPr>
            <a:spLocks noChangeShapeType="1"/>
          </p:cNvSpPr>
          <p:nvPr/>
        </p:nvSpPr>
        <p:spPr bwMode="auto">
          <a:xfrm>
            <a:off x="7654925" y="3076848"/>
            <a:ext cx="0" cy="171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" name="Line 75"/>
          <p:cNvSpPr>
            <a:spLocks noChangeShapeType="1"/>
          </p:cNvSpPr>
          <p:nvPr/>
        </p:nvSpPr>
        <p:spPr bwMode="auto">
          <a:xfrm flipH="1">
            <a:off x="7654925" y="3072085"/>
            <a:ext cx="1120775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" name="Text Box 76"/>
          <p:cNvSpPr txBox="1">
            <a:spLocks noChangeArrowheads="1"/>
          </p:cNvSpPr>
          <p:nvPr/>
        </p:nvSpPr>
        <p:spPr bwMode="auto">
          <a:xfrm>
            <a:off x="6584950" y="2622823"/>
            <a:ext cx="137636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fr-FR" sz="1200" i="1" baseline="0">
                <a:solidFill>
                  <a:srgbClr val="FF9900"/>
                </a:solidFill>
              </a:rPr>
              <a:t>Amplificateur de puissance</a:t>
            </a:r>
          </a:p>
        </p:txBody>
      </p:sp>
      <p:sp>
        <p:nvSpPr>
          <p:cNvPr id="75" name="AutoShape 77"/>
          <p:cNvSpPr>
            <a:spLocks noChangeArrowheads="1"/>
          </p:cNvSpPr>
          <p:nvPr/>
        </p:nvSpPr>
        <p:spPr bwMode="auto">
          <a:xfrm rot="5400000">
            <a:off x="8750300" y="3526110"/>
            <a:ext cx="169863" cy="119063"/>
          </a:xfrm>
          <a:prstGeom prst="triangle">
            <a:avLst>
              <a:gd name="adj" fmla="val 50463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6" name="Text Box 78"/>
          <p:cNvSpPr txBox="1">
            <a:spLocks noChangeArrowheads="1"/>
          </p:cNvSpPr>
          <p:nvPr/>
        </p:nvSpPr>
        <p:spPr bwMode="auto">
          <a:xfrm>
            <a:off x="8597900" y="2757760"/>
            <a:ext cx="64293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kumimoji="0" lang="fr-FR" sz="1200" baseline="0">
                <a:solidFill>
                  <a:srgbClr val="000000"/>
                </a:solidFill>
              </a:rPr>
              <a:t>Out</a:t>
            </a:r>
            <a:r>
              <a:rPr kumimoji="0" lang="fr-FR" sz="1200" baseline="0">
                <a:solidFill>
                  <a:srgbClr val="000000"/>
                </a:solidFill>
                <a:sym typeface="Symbol" pitchFamily="18" charset="2"/>
              </a:rPr>
              <a:t></a:t>
            </a:r>
            <a:endParaRPr kumimoji="0" lang="fr-FR" sz="1200" baseline="0">
              <a:solidFill>
                <a:srgbClr val="000000"/>
              </a:solidFill>
            </a:endParaRPr>
          </a:p>
        </p:txBody>
      </p:sp>
      <p:sp>
        <p:nvSpPr>
          <p:cNvPr id="77" name="Text Box 79"/>
          <p:cNvSpPr txBox="1">
            <a:spLocks noChangeArrowheads="1"/>
          </p:cNvSpPr>
          <p:nvPr/>
        </p:nvSpPr>
        <p:spPr bwMode="auto">
          <a:xfrm>
            <a:off x="8610600" y="3676923"/>
            <a:ext cx="576263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kumimoji="0" lang="fr-FR" sz="1200" baseline="0">
                <a:solidFill>
                  <a:srgbClr val="000000"/>
                </a:solidFill>
              </a:rPr>
              <a:t>Out</a:t>
            </a:r>
            <a:r>
              <a:rPr kumimoji="0" lang="fr-FR" sz="1200" baseline="0">
                <a:solidFill>
                  <a:srgbClr val="000000"/>
                </a:solidFill>
                <a:sym typeface="Symbol" pitchFamily="18" charset="2"/>
              </a:rPr>
              <a:t></a:t>
            </a:r>
            <a:endParaRPr kumimoji="0" lang="fr-FR" sz="1200" baseline="0">
              <a:solidFill>
                <a:srgbClr val="000000"/>
              </a:solidFill>
            </a:endParaRPr>
          </a:p>
        </p:txBody>
      </p:sp>
      <p:grpSp>
        <p:nvGrpSpPr>
          <p:cNvPr id="78" name="Group 99"/>
          <p:cNvGrpSpPr>
            <a:grpSpLocks/>
          </p:cNvGrpSpPr>
          <p:nvPr/>
        </p:nvGrpSpPr>
        <p:grpSpPr bwMode="auto">
          <a:xfrm>
            <a:off x="352425" y="2700610"/>
            <a:ext cx="719138" cy="1246188"/>
            <a:chOff x="251" y="836"/>
            <a:chExt cx="453" cy="785"/>
          </a:xfrm>
        </p:grpSpPr>
        <p:sp>
          <p:nvSpPr>
            <p:cNvPr id="79" name="AutoShape 100"/>
            <p:cNvSpPr>
              <a:spLocks noChangeArrowheads="1"/>
            </p:cNvSpPr>
            <p:nvPr/>
          </p:nvSpPr>
          <p:spPr bwMode="auto">
            <a:xfrm rot="5400000">
              <a:off x="610" y="1016"/>
              <a:ext cx="107" cy="7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AutoShape 101"/>
            <p:cNvSpPr>
              <a:spLocks noChangeArrowheads="1"/>
            </p:cNvSpPr>
            <p:nvPr/>
          </p:nvSpPr>
          <p:spPr bwMode="auto">
            <a:xfrm rot="5400000">
              <a:off x="613" y="1345"/>
              <a:ext cx="107" cy="7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81" name="Group 102"/>
            <p:cNvGrpSpPr>
              <a:grpSpLocks/>
            </p:cNvGrpSpPr>
            <p:nvPr/>
          </p:nvGrpSpPr>
          <p:grpSpPr bwMode="auto">
            <a:xfrm rot="5400000">
              <a:off x="-58" y="1145"/>
              <a:ext cx="785" cy="168"/>
              <a:chOff x="825" y="1871"/>
              <a:chExt cx="2064" cy="384"/>
            </a:xfrm>
          </p:grpSpPr>
          <p:sp>
            <p:nvSpPr>
              <p:cNvPr id="88" name="AutoShape 103"/>
              <p:cNvSpPr>
                <a:spLocks noChangeArrowheads="1"/>
              </p:cNvSpPr>
              <p:nvPr/>
            </p:nvSpPr>
            <p:spPr bwMode="auto">
              <a:xfrm rot="-5400000">
                <a:off x="2169" y="1535"/>
                <a:ext cx="384" cy="1056"/>
              </a:xfrm>
              <a:prstGeom prst="can">
                <a:avLst>
                  <a:gd name="adj" fmla="val 67782"/>
                </a:avLst>
              </a:prstGeom>
              <a:solidFill>
                <a:srgbClr val="0000FF"/>
              </a:solidFill>
              <a:ln w="12700" cap="sq">
                <a:solidFill>
                  <a:srgbClr val="00008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9" name="AutoShape 104"/>
              <p:cNvSpPr>
                <a:spLocks noChangeArrowheads="1"/>
              </p:cNvSpPr>
              <p:nvPr/>
            </p:nvSpPr>
            <p:spPr bwMode="auto">
              <a:xfrm rot="-5400000">
                <a:off x="1161" y="1535"/>
                <a:ext cx="384" cy="1056"/>
              </a:xfrm>
              <a:prstGeom prst="can">
                <a:avLst>
                  <a:gd name="adj" fmla="val 67782"/>
                </a:avLst>
              </a:prstGeom>
              <a:solidFill>
                <a:srgbClr val="0000FF"/>
              </a:solidFill>
              <a:ln w="12700" cap="sq">
                <a:solidFill>
                  <a:srgbClr val="00008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82" name="Line 105"/>
            <p:cNvSpPr>
              <a:spLocks noChangeShapeType="1"/>
            </p:cNvSpPr>
            <p:nvPr/>
          </p:nvSpPr>
          <p:spPr bwMode="auto">
            <a:xfrm flipH="1">
              <a:off x="418" y="1203"/>
              <a:ext cx="11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Line 106"/>
            <p:cNvSpPr>
              <a:spLocks noChangeShapeType="1"/>
            </p:cNvSpPr>
            <p:nvPr/>
          </p:nvSpPr>
          <p:spPr bwMode="auto">
            <a:xfrm flipH="1">
              <a:off x="418" y="1264"/>
              <a:ext cx="11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Line 107"/>
            <p:cNvSpPr>
              <a:spLocks noChangeShapeType="1"/>
            </p:cNvSpPr>
            <p:nvPr/>
          </p:nvSpPr>
          <p:spPr bwMode="auto">
            <a:xfrm rot="16200000" flipH="1">
              <a:off x="458" y="1128"/>
              <a:ext cx="15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Line 108"/>
            <p:cNvSpPr>
              <a:spLocks noChangeShapeType="1"/>
            </p:cNvSpPr>
            <p:nvPr/>
          </p:nvSpPr>
          <p:spPr bwMode="auto">
            <a:xfrm rot="16200000" flipH="1">
              <a:off x="476" y="1321"/>
              <a:ext cx="11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Line 109"/>
            <p:cNvSpPr>
              <a:spLocks noChangeShapeType="1"/>
            </p:cNvSpPr>
            <p:nvPr/>
          </p:nvSpPr>
          <p:spPr bwMode="auto">
            <a:xfrm flipH="1">
              <a:off x="535" y="1379"/>
              <a:ext cx="10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Line 110"/>
            <p:cNvSpPr>
              <a:spLocks noChangeShapeType="1"/>
            </p:cNvSpPr>
            <p:nvPr/>
          </p:nvSpPr>
          <p:spPr bwMode="auto">
            <a:xfrm flipH="1">
              <a:off x="535" y="1052"/>
              <a:ext cx="11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0" name="Group 111"/>
          <p:cNvGrpSpPr>
            <a:grpSpLocks/>
          </p:cNvGrpSpPr>
          <p:nvPr/>
        </p:nvGrpSpPr>
        <p:grpSpPr bwMode="auto">
          <a:xfrm rot="-5400000">
            <a:off x="3930650" y="3664223"/>
            <a:ext cx="128588" cy="385762"/>
            <a:chOff x="3937" y="5017"/>
            <a:chExt cx="360" cy="1800"/>
          </a:xfrm>
        </p:grpSpPr>
        <p:sp>
          <p:nvSpPr>
            <p:cNvPr id="91" name="Line 112"/>
            <p:cNvSpPr>
              <a:spLocks noChangeShapeType="1"/>
            </p:cNvSpPr>
            <p:nvPr/>
          </p:nvSpPr>
          <p:spPr bwMode="auto">
            <a:xfrm>
              <a:off x="4117" y="5017"/>
              <a:ext cx="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Line 113"/>
            <p:cNvSpPr>
              <a:spLocks noChangeShapeType="1"/>
            </p:cNvSpPr>
            <p:nvPr/>
          </p:nvSpPr>
          <p:spPr bwMode="auto">
            <a:xfrm>
              <a:off x="4117" y="5197"/>
              <a:ext cx="18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Line 114"/>
            <p:cNvSpPr>
              <a:spLocks noChangeShapeType="1"/>
            </p:cNvSpPr>
            <p:nvPr/>
          </p:nvSpPr>
          <p:spPr bwMode="auto">
            <a:xfrm flipH="1">
              <a:off x="3937" y="5377"/>
              <a:ext cx="36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Line 115"/>
            <p:cNvSpPr>
              <a:spLocks noChangeShapeType="1"/>
            </p:cNvSpPr>
            <p:nvPr/>
          </p:nvSpPr>
          <p:spPr bwMode="auto">
            <a:xfrm>
              <a:off x="3937" y="5557"/>
              <a:ext cx="36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Line 116"/>
            <p:cNvSpPr>
              <a:spLocks noChangeShapeType="1"/>
            </p:cNvSpPr>
            <p:nvPr/>
          </p:nvSpPr>
          <p:spPr bwMode="auto">
            <a:xfrm flipH="1">
              <a:off x="3937" y="5737"/>
              <a:ext cx="36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Line 117"/>
            <p:cNvSpPr>
              <a:spLocks noChangeShapeType="1"/>
            </p:cNvSpPr>
            <p:nvPr/>
          </p:nvSpPr>
          <p:spPr bwMode="auto">
            <a:xfrm flipH="1">
              <a:off x="3937" y="6097"/>
              <a:ext cx="36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Line 118"/>
            <p:cNvSpPr>
              <a:spLocks noChangeShapeType="1"/>
            </p:cNvSpPr>
            <p:nvPr/>
          </p:nvSpPr>
          <p:spPr bwMode="auto">
            <a:xfrm flipH="1">
              <a:off x="4117" y="6457"/>
              <a:ext cx="18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" name="Line 119"/>
            <p:cNvSpPr>
              <a:spLocks noChangeShapeType="1"/>
            </p:cNvSpPr>
            <p:nvPr/>
          </p:nvSpPr>
          <p:spPr bwMode="auto">
            <a:xfrm>
              <a:off x="3937" y="5917"/>
              <a:ext cx="36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" name="Line 120"/>
            <p:cNvSpPr>
              <a:spLocks noChangeShapeType="1"/>
            </p:cNvSpPr>
            <p:nvPr/>
          </p:nvSpPr>
          <p:spPr bwMode="auto">
            <a:xfrm>
              <a:off x="3937" y="6277"/>
              <a:ext cx="36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Line 121"/>
            <p:cNvSpPr>
              <a:spLocks noChangeShapeType="1"/>
            </p:cNvSpPr>
            <p:nvPr/>
          </p:nvSpPr>
          <p:spPr bwMode="auto">
            <a:xfrm>
              <a:off x="4117" y="6637"/>
              <a:ext cx="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1" name="Group 122"/>
          <p:cNvGrpSpPr>
            <a:grpSpLocks/>
          </p:cNvGrpSpPr>
          <p:nvPr/>
        </p:nvGrpSpPr>
        <p:grpSpPr bwMode="auto">
          <a:xfrm rot="-5400000">
            <a:off x="3932238" y="2410097"/>
            <a:ext cx="128588" cy="385763"/>
            <a:chOff x="3937" y="5017"/>
            <a:chExt cx="360" cy="1800"/>
          </a:xfrm>
        </p:grpSpPr>
        <p:sp>
          <p:nvSpPr>
            <p:cNvPr id="102" name="Line 123"/>
            <p:cNvSpPr>
              <a:spLocks noChangeShapeType="1"/>
            </p:cNvSpPr>
            <p:nvPr/>
          </p:nvSpPr>
          <p:spPr bwMode="auto">
            <a:xfrm>
              <a:off x="4117" y="5017"/>
              <a:ext cx="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Line 124"/>
            <p:cNvSpPr>
              <a:spLocks noChangeShapeType="1"/>
            </p:cNvSpPr>
            <p:nvPr/>
          </p:nvSpPr>
          <p:spPr bwMode="auto">
            <a:xfrm>
              <a:off x="4117" y="5197"/>
              <a:ext cx="18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Line 125"/>
            <p:cNvSpPr>
              <a:spLocks noChangeShapeType="1"/>
            </p:cNvSpPr>
            <p:nvPr/>
          </p:nvSpPr>
          <p:spPr bwMode="auto">
            <a:xfrm flipH="1">
              <a:off x="3937" y="5377"/>
              <a:ext cx="36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Line 126"/>
            <p:cNvSpPr>
              <a:spLocks noChangeShapeType="1"/>
            </p:cNvSpPr>
            <p:nvPr/>
          </p:nvSpPr>
          <p:spPr bwMode="auto">
            <a:xfrm>
              <a:off x="3937" y="5557"/>
              <a:ext cx="36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Line 127"/>
            <p:cNvSpPr>
              <a:spLocks noChangeShapeType="1"/>
            </p:cNvSpPr>
            <p:nvPr/>
          </p:nvSpPr>
          <p:spPr bwMode="auto">
            <a:xfrm flipH="1">
              <a:off x="3937" y="5737"/>
              <a:ext cx="36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" name="Line 128"/>
            <p:cNvSpPr>
              <a:spLocks noChangeShapeType="1"/>
            </p:cNvSpPr>
            <p:nvPr/>
          </p:nvSpPr>
          <p:spPr bwMode="auto">
            <a:xfrm flipH="1">
              <a:off x="3937" y="6097"/>
              <a:ext cx="36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Line 129"/>
            <p:cNvSpPr>
              <a:spLocks noChangeShapeType="1"/>
            </p:cNvSpPr>
            <p:nvPr/>
          </p:nvSpPr>
          <p:spPr bwMode="auto">
            <a:xfrm flipH="1">
              <a:off x="4117" y="6457"/>
              <a:ext cx="18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Line 130"/>
            <p:cNvSpPr>
              <a:spLocks noChangeShapeType="1"/>
            </p:cNvSpPr>
            <p:nvPr/>
          </p:nvSpPr>
          <p:spPr bwMode="auto">
            <a:xfrm>
              <a:off x="3937" y="5917"/>
              <a:ext cx="36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Line 131"/>
            <p:cNvSpPr>
              <a:spLocks noChangeShapeType="1"/>
            </p:cNvSpPr>
            <p:nvPr/>
          </p:nvSpPr>
          <p:spPr bwMode="auto">
            <a:xfrm>
              <a:off x="3937" y="6277"/>
              <a:ext cx="36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" name="Line 132"/>
            <p:cNvSpPr>
              <a:spLocks noChangeShapeType="1"/>
            </p:cNvSpPr>
            <p:nvPr/>
          </p:nvSpPr>
          <p:spPr bwMode="auto">
            <a:xfrm>
              <a:off x="4117" y="6637"/>
              <a:ext cx="0" cy="1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2" name="Line 133"/>
          <p:cNvSpPr>
            <a:spLocks noChangeShapeType="1"/>
          </p:cNvSpPr>
          <p:nvPr/>
        </p:nvSpPr>
        <p:spPr bwMode="auto">
          <a:xfrm>
            <a:off x="3462338" y="2602185"/>
            <a:ext cx="0" cy="4333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3" name="Line 134"/>
          <p:cNvSpPr>
            <a:spLocks noChangeShapeType="1"/>
          </p:cNvSpPr>
          <p:nvPr/>
        </p:nvSpPr>
        <p:spPr bwMode="auto">
          <a:xfrm>
            <a:off x="3462338" y="3549923"/>
            <a:ext cx="0" cy="306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4" name="Line 135"/>
          <p:cNvSpPr>
            <a:spLocks noChangeShapeType="1"/>
          </p:cNvSpPr>
          <p:nvPr/>
        </p:nvSpPr>
        <p:spPr bwMode="auto">
          <a:xfrm rot="16200000">
            <a:off x="3640138" y="3678510"/>
            <a:ext cx="0" cy="355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5" name="Line 136"/>
          <p:cNvSpPr>
            <a:spLocks noChangeShapeType="1"/>
          </p:cNvSpPr>
          <p:nvPr/>
        </p:nvSpPr>
        <p:spPr bwMode="auto">
          <a:xfrm rot="16200000">
            <a:off x="4314826" y="3727722"/>
            <a:ext cx="0" cy="257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6" name="Line 137"/>
          <p:cNvSpPr>
            <a:spLocks noChangeShapeType="1"/>
          </p:cNvSpPr>
          <p:nvPr/>
        </p:nvSpPr>
        <p:spPr bwMode="auto">
          <a:xfrm rot="16200000">
            <a:off x="3632994" y="2428354"/>
            <a:ext cx="0" cy="3413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7" name="Line 138"/>
          <p:cNvSpPr>
            <a:spLocks noChangeShapeType="1"/>
          </p:cNvSpPr>
          <p:nvPr/>
        </p:nvSpPr>
        <p:spPr bwMode="auto">
          <a:xfrm>
            <a:off x="4443413" y="3553098"/>
            <a:ext cx="0" cy="3032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8" name="Line 139"/>
          <p:cNvSpPr>
            <a:spLocks noChangeShapeType="1"/>
          </p:cNvSpPr>
          <p:nvPr/>
        </p:nvSpPr>
        <p:spPr bwMode="auto">
          <a:xfrm rot="16200000">
            <a:off x="4310063" y="2467247"/>
            <a:ext cx="0" cy="257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9" name="Line 140"/>
          <p:cNvSpPr>
            <a:spLocks noChangeShapeType="1"/>
          </p:cNvSpPr>
          <p:nvPr/>
        </p:nvSpPr>
        <p:spPr bwMode="auto">
          <a:xfrm>
            <a:off x="4443413" y="2595835"/>
            <a:ext cx="0" cy="476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" name="Oval 141"/>
          <p:cNvSpPr>
            <a:spLocks noChangeArrowheads="1"/>
          </p:cNvSpPr>
          <p:nvPr/>
        </p:nvSpPr>
        <p:spPr bwMode="auto">
          <a:xfrm>
            <a:off x="3444875" y="3527698"/>
            <a:ext cx="34925" cy="3333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142"/>
          <p:cNvSpPr>
            <a:spLocks noChangeArrowheads="1"/>
          </p:cNvSpPr>
          <p:nvPr/>
        </p:nvSpPr>
        <p:spPr bwMode="auto">
          <a:xfrm>
            <a:off x="3444875" y="3021285"/>
            <a:ext cx="34925" cy="333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Text Box 143"/>
          <p:cNvSpPr txBox="1">
            <a:spLocks noChangeArrowheads="1"/>
          </p:cNvSpPr>
          <p:nvPr/>
        </p:nvSpPr>
        <p:spPr bwMode="auto">
          <a:xfrm>
            <a:off x="2471738" y="3099073"/>
            <a:ext cx="419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fr-FR" sz="1400" baseline="0"/>
              <a:t>g</a:t>
            </a:r>
            <a:r>
              <a:rPr kumimoji="0" lang="fr-FR" sz="1400" baseline="-25000"/>
              <a:t>m</a:t>
            </a:r>
          </a:p>
        </p:txBody>
      </p:sp>
      <p:sp>
        <p:nvSpPr>
          <p:cNvPr id="123" name="Text Box 144"/>
          <p:cNvSpPr txBox="1">
            <a:spLocks noChangeArrowheads="1"/>
          </p:cNvSpPr>
          <p:nvPr/>
        </p:nvSpPr>
        <p:spPr bwMode="auto">
          <a:xfrm>
            <a:off x="3803650" y="3856310"/>
            <a:ext cx="419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fr-FR" sz="1400" baseline="0"/>
              <a:t>R</a:t>
            </a:r>
            <a:r>
              <a:rPr kumimoji="0" lang="fr-FR" sz="1400" baseline="-25000"/>
              <a:t>f</a:t>
            </a:r>
          </a:p>
        </p:txBody>
      </p:sp>
      <p:sp>
        <p:nvSpPr>
          <p:cNvPr id="124" name="Rectangle 145"/>
          <p:cNvSpPr>
            <a:spLocks noChangeArrowheads="1"/>
          </p:cNvSpPr>
          <p:nvPr/>
        </p:nvSpPr>
        <p:spPr bwMode="auto">
          <a:xfrm>
            <a:off x="4802188" y="2916510"/>
            <a:ext cx="449262" cy="757238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5" name="Line 146"/>
          <p:cNvSpPr>
            <a:spLocks noChangeShapeType="1"/>
          </p:cNvSpPr>
          <p:nvPr/>
        </p:nvSpPr>
        <p:spPr bwMode="auto">
          <a:xfrm>
            <a:off x="5251450" y="3178448"/>
            <a:ext cx="4175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6" name="Line 147"/>
          <p:cNvSpPr>
            <a:spLocks noChangeShapeType="1"/>
          </p:cNvSpPr>
          <p:nvPr/>
        </p:nvSpPr>
        <p:spPr bwMode="auto">
          <a:xfrm>
            <a:off x="5251450" y="3419748"/>
            <a:ext cx="4175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7" name="Line 148"/>
          <p:cNvSpPr>
            <a:spLocks noChangeShapeType="1"/>
          </p:cNvSpPr>
          <p:nvPr/>
        </p:nvSpPr>
        <p:spPr bwMode="auto">
          <a:xfrm flipV="1">
            <a:off x="4802188" y="2921273"/>
            <a:ext cx="449262" cy="73342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28" name="Group 149"/>
          <p:cNvGrpSpPr>
            <a:grpSpLocks/>
          </p:cNvGrpSpPr>
          <p:nvPr/>
        </p:nvGrpSpPr>
        <p:grpSpPr bwMode="auto">
          <a:xfrm>
            <a:off x="6584950" y="3835673"/>
            <a:ext cx="1665288" cy="1200150"/>
            <a:chOff x="4094" y="2099"/>
            <a:chExt cx="1049" cy="756"/>
          </a:xfrm>
        </p:grpSpPr>
        <p:sp>
          <p:nvSpPr>
            <p:cNvPr id="129" name="AutoShape 150"/>
            <p:cNvSpPr>
              <a:spLocks noChangeArrowheads="1"/>
            </p:cNvSpPr>
            <p:nvPr/>
          </p:nvSpPr>
          <p:spPr bwMode="auto">
            <a:xfrm rot="5400000">
              <a:off x="5010" y="2295"/>
              <a:ext cx="107" cy="7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AutoShape 151"/>
            <p:cNvSpPr>
              <a:spLocks noChangeArrowheads="1"/>
            </p:cNvSpPr>
            <p:nvPr/>
          </p:nvSpPr>
          <p:spPr bwMode="auto">
            <a:xfrm rot="5400000">
              <a:off x="4251" y="2262"/>
              <a:ext cx="492" cy="461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31" name="Group 152"/>
            <p:cNvGrpSpPr>
              <a:grpSpLocks/>
            </p:cNvGrpSpPr>
            <p:nvPr/>
          </p:nvGrpSpPr>
          <p:grpSpPr bwMode="auto">
            <a:xfrm>
              <a:off x="4640" y="2333"/>
              <a:ext cx="386" cy="321"/>
              <a:chOff x="3008" y="2150"/>
              <a:chExt cx="386" cy="321"/>
            </a:xfrm>
          </p:grpSpPr>
          <p:sp>
            <p:nvSpPr>
              <p:cNvPr id="136" name="Line 153"/>
              <p:cNvSpPr>
                <a:spLocks noChangeShapeType="1"/>
              </p:cNvSpPr>
              <p:nvPr/>
            </p:nvSpPr>
            <p:spPr bwMode="auto">
              <a:xfrm>
                <a:off x="3008" y="2364"/>
                <a:ext cx="1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" name="Line 154"/>
              <p:cNvSpPr>
                <a:spLocks noChangeShapeType="1"/>
              </p:cNvSpPr>
              <p:nvPr/>
            </p:nvSpPr>
            <p:spPr bwMode="auto">
              <a:xfrm>
                <a:off x="3008" y="2258"/>
                <a:ext cx="1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8" name="Line 155"/>
              <p:cNvSpPr>
                <a:spLocks noChangeShapeType="1"/>
              </p:cNvSpPr>
              <p:nvPr/>
            </p:nvSpPr>
            <p:spPr bwMode="auto">
              <a:xfrm flipH="1">
                <a:off x="3168" y="2471"/>
                <a:ext cx="22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9" name="Line 156"/>
              <p:cNvSpPr>
                <a:spLocks noChangeShapeType="1"/>
              </p:cNvSpPr>
              <p:nvPr/>
            </p:nvSpPr>
            <p:spPr bwMode="auto">
              <a:xfrm>
                <a:off x="3168" y="2364"/>
                <a:ext cx="0" cy="1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0" name="Line 157"/>
              <p:cNvSpPr>
                <a:spLocks noChangeShapeType="1"/>
              </p:cNvSpPr>
              <p:nvPr/>
            </p:nvSpPr>
            <p:spPr bwMode="auto">
              <a:xfrm>
                <a:off x="3168" y="2150"/>
                <a:ext cx="0" cy="10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1" name="Line 158"/>
              <p:cNvSpPr>
                <a:spLocks noChangeShapeType="1"/>
              </p:cNvSpPr>
              <p:nvPr/>
            </p:nvSpPr>
            <p:spPr bwMode="auto">
              <a:xfrm flipH="1">
                <a:off x="3168" y="2150"/>
                <a:ext cx="22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32" name="Text Box 159"/>
            <p:cNvSpPr txBox="1">
              <a:spLocks noChangeArrowheads="1"/>
            </p:cNvSpPr>
            <p:nvPr/>
          </p:nvSpPr>
          <p:spPr bwMode="auto">
            <a:xfrm>
              <a:off x="4094" y="2099"/>
              <a:ext cx="867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kumimoji="0" lang="fr-FR" sz="1200" i="1" baseline="0">
                  <a:solidFill>
                    <a:srgbClr val="CC0099"/>
                  </a:solidFill>
                </a:rPr>
                <a:t>Sortie annexe</a:t>
              </a:r>
            </a:p>
          </p:txBody>
        </p:sp>
        <p:sp>
          <p:nvSpPr>
            <p:cNvPr id="133" name="AutoShape 160"/>
            <p:cNvSpPr>
              <a:spLocks noChangeArrowheads="1"/>
            </p:cNvSpPr>
            <p:nvPr/>
          </p:nvSpPr>
          <p:spPr bwMode="auto">
            <a:xfrm rot="5400000">
              <a:off x="5010" y="2616"/>
              <a:ext cx="107" cy="7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Text Box 161"/>
            <p:cNvSpPr txBox="1">
              <a:spLocks noChangeArrowheads="1"/>
            </p:cNvSpPr>
            <p:nvPr/>
          </p:nvSpPr>
          <p:spPr bwMode="auto">
            <a:xfrm>
              <a:off x="4738" y="2155"/>
              <a:ext cx="405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r>
                <a:rPr kumimoji="0" lang="fr-FR" sz="1200" baseline="0">
                  <a:solidFill>
                    <a:srgbClr val="000000"/>
                  </a:solidFill>
                </a:rPr>
                <a:t>Out</a:t>
              </a:r>
              <a:r>
                <a:rPr kumimoji="0" lang="fr-FR" sz="1200" baseline="0">
                  <a:solidFill>
                    <a:srgbClr val="000000"/>
                  </a:solidFill>
                  <a:sym typeface="Symbol" pitchFamily="18" charset="2"/>
                </a:rPr>
                <a:t></a:t>
              </a:r>
              <a:endParaRPr kumimoji="0" lang="fr-FR" sz="1200" baseline="0">
                <a:solidFill>
                  <a:srgbClr val="000000"/>
                </a:solidFill>
              </a:endParaRPr>
            </a:p>
          </p:txBody>
        </p:sp>
        <p:sp>
          <p:nvSpPr>
            <p:cNvPr id="135" name="Text Box 162"/>
            <p:cNvSpPr txBox="1">
              <a:spLocks noChangeArrowheads="1"/>
            </p:cNvSpPr>
            <p:nvPr/>
          </p:nvSpPr>
          <p:spPr bwMode="auto">
            <a:xfrm>
              <a:off x="4738" y="2644"/>
              <a:ext cx="363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r>
                <a:rPr kumimoji="0" lang="fr-FR" sz="1200" baseline="0">
                  <a:solidFill>
                    <a:srgbClr val="000000"/>
                  </a:solidFill>
                </a:rPr>
                <a:t>Out</a:t>
              </a:r>
              <a:r>
                <a:rPr kumimoji="0" lang="fr-FR" sz="1200" baseline="0">
                  <a:solidFill>
                    <a:srgbClr val="000000"/>
                  </a:solidFill>
                  <a:sym typeface="Symbol" pitchFamily="18" charset="2"/>
                </a:rPr>
                <a:t></a:t>
              </a:r>
              <a:endParaRPr kumimoji="0" lang="fr-FR" sz="1200" baseline="0">
                <a:solidFill>
                  <a:srgbClr val="000000"/>
                </a:solidFill>
              </a:endParaRPr>
            </a:p>
          </p:txBody>
        </p:sp>
      </p:grpSp>
      <p:sp>
        <p:nvSpPr>
          <p:cNvPr id="142" name="Line 163"/>
          <p:cNvSpPr>
            <a:spLocks noChangeShapeType="1"/>
          </p:cNvSpPr>
          <p:nvPr/>
        </p:nvSpPr>
        <p:spPr bwMode="auto">
          <a:xfrm flipH="1">
            <a:off x="5143500" y="4253185"/>
            <a:ext cx="1714500" cy="0"/>
          </a:xfrm>
          <a:prstGeom prst="line">
            <a:avLst/>
          </a:prstGeom>
          <a:noFill/>
          <a:ln w="9525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3" name="Line 164"/>
          <p:cNvSpPr>
            <a:spLocks noChangeShapeType="1"/>
          </p:cNvSpPr>
          <p:nvPr/>
        </p:nvSpPr>
        <p:spPr bwMode="auto">
          <a:xfrm flipH="1">
            <a:off x="4924425" y="4562748"/>
            <a:ext cx="1933575" cy="0"/>
          </a:xfrm>
          <a:prstGeom prst="line">
            <a:avLst/>
          </a:prstGeom>
          <a:noFill/>
          <a:ln w="9525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4" name="Line 165"/>
          <p:cNvSpPr>
            <a:spLocks noChangeShapeType="1"/>
          </p:cNvSpPr>
          <p:nvPr/>
        </p:nvSpPr>
        <p:spPr bwMode="auto">
          <a:xfrm flipV="1">
            <a:off x="5143500" y="3681685"/>
            <a:ext cx="0" cy="571500"/>
          </a:xfrm>
          <a:prstGeom prst="line">
            <a:avLst/>
          </a:prstGeom>
          <a:noFill/>
          <a:ln w="9525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5" name="Line 166"/>
          <p:cNvSpPr>
            <a:spLocks noChangeShapeType="1"/>
          </p:cNvSpPr>
          <p:nvPr/>
        </p:nvSpPr>
        <p:spPr bwMode="auto">
          <a:xfrm flipV="1">
            <a:off x="4924425" y="3673748"/>
            <a:ext cx="0" cy="882650"/>
          </a:xfrm>
          <a:prstGeom prst="line">
            <a:avLst/>
          </a:prstGeom>
          <a:noFill/>
          <a:ln w="9525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6" name="Text Box 167"/>
          <p:cNvSpPr txBox="1">
            <a:spLocks noChangeArrowheads="1"/>
          </p:cNvSpPr>
          <p:nvPr/>
        </p:nvSpPr>
        <p:spPr bwMode="auto">
          <a:xfrm>
            <a:off x="4654550" y="2664098"/>
            <a:ext cx="71278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fr-FR" sz="1200" i="1" baseline="0"/>
              <a:t>MUX</a:t>
            </a:r>
          </a:p>
        </p:txBody>
      </p:sp>
      <p:sp>
        <p:nvSpPr>
          <p:cNvPr id="147" name="Line 170"/>
          <p:cNvSpPr>
            <a:spLocks noChangeShapeType="1"/>
          </p:cNvSpPr>
          <p:nvPr/>
        </p:nvSpPr>
        <p:spPr bwMode="auto">
          <a:xfrm>
            <a:off x="3108325" y="3381648"/>
            <a:ext cx="0" cy="171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8" name="Rectangle 171"/>
          <p:cNvSpPr>
            <a:spLocks noChangeArrowheads="1"/>
          </p:cNvSpPr>
          <p:nvPr/>
        </p:nvSpPr>
        <p:spPr bwMode="auto">
          <a:xfrm>
            <a:off x="6584949" y="5135835"/>
            <a:ext cx="13763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90500" indent="-190500" algn="l">
              <a:spcBef>
                <a:spcPct val="2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fr-FR" sz="1600" baseline="0" dirty="0">
                <a:sym typeface="Symbol" pitchFamily="18" charset="2"/>
              </a:rPr>
              <a:t>Testabilité</a:t>
            </a:r>
            <a:endParaRPr lang="fr-FR" sz="1600" baseline="-25000" dirty="0">
              <a:sym typeface="Symbol" pitchFamily="18" charset="2"/>
            </a:endParaRPr>
          </a:p>
        </p:txBody>
      </p:sp>
      <p:sp>
        <p:nvSpPr>
          <p:cNvPr id="149" name="Rectangle 172"/>
          <p:cNvSpPr>
            <a:spLocks noChangeArrowheads="1"/>
          </p:cNvSpPr>
          <p:nvPr/>
        </p:nvSpPr>
        <p:spPr bwMode="auto">
          <a:xfrm>
            <a:off x="6178550" y="1827485"/>
            <a:ext cx="2865438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90500" indent="-190500" algn="l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ü"/>
            </a:pPr>
            <a:r>
              <a:rPr lang="fr-FR" sz="1600" baseline="0" dirty="0">
                <a:sym typeface="Symbol" pitchFamily="18" charset="2"/>
              </a:rPr>
              <a:t>Sortie </a:t>
            </a:r>
            <a:r>
              <a:rPr lang="fr-FR" sz="1600" baseline="0" dirty="0" err="1">
                <a:sym typeface="Symbol" pitchFamily="18" charset="2"/>
              </a:rPr>
              <a:t>diff</a:t>
            </a:r>
            <a:r>
              <a:rPr lang="fr-FR" sz="1600" baseline="0" dirty="0">
                <a:sym typeface="Symbol" pitchFamily="18" charset="2"/>
              </a:rPr>
              <a:t> </a:t>
            </a:r>
            <a:r>
              <a:rPr lang="fr-FR" sz="1600" b="1" baseline="0" dirty="0">
                <a:sym typeface="Symbol" pitchFamily="18" charset="2"/>
              </a:rPr>
              <a:t>6Vc-c sur 200 </a:t>
            </a:r>
            <a:r>
              <a:rPr kumimoji="0" lang="fr-FR" sz="1600" b="1" baseline="0" dirty="0">
                <a:solidFill>
                  <a:srgbClr val="000000"/>
                </a:solidFill>
                <a:sym typeface="Symbol" pitchFamily="18" charset="2"/>
              </a:rPr>
              <a:t></a:t>
            </a:r>
            <a:endParaRPr lang="fr-FR" sz="1600" b="1" baseline="0" dirty="0">
              <a:sym typeface="Symbol" pitchFamily="18" charset="2"/>
            </a:endParaRPr>
          </a:p>
          <a:p>
            <a:pPr marL="190500" indent="-190500" algn="l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ü"/>
            </a:pPr>
            <a:r>
              <a:rPr lang="fr-FR" sz="1600" baseline="0" dirty="0">
                <a:sym typeface="Symbol" pitchFamily="18" charset="2"/>
              </a:rPr>
              <a:t>Classe A</a:t>
            </a:r>
            <a:endParaRPr kumimoji="0" lang="fr-FR" sz="1600" baseline="0" dirty="0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150" name="AutoShape 173"/>
          <p:cNvSpPr>
            <a:spLocks/>
          </p:cNvSpPr>
          <p:nvPr/>
        </p:nvSpPr>
        <p:spPr bwMode="auto">
          <a:xfrm rot="5400000">
            <a:off x="7215981" y="1994967"/>
            <a:ext cx="284163" cy="1206500"/>
          </a:xfrm>
          <a:prstGeom prst="leftBrace">
            <a:avLst>
              <a:gd name="adj1" fmla="val 35382"/>
              <a:gd name="adj2" fmla="val 83333"/>
            </a:avLst>
          </a:prstGeom>
          <a:noFill/>
          <a:ln w="952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1" name="Line 174"/>
          <p:cNvSpPr>
            <a:spLocks noChangeShapeType="1"/>
          </p:cNvSpPr>
          <p:nvPr/>
        </p:nvSpPr>
        <p:spPr bwMode="auto">
          <a:xfrm flipV="1">
            <a:off x="8396288" y="3581673"/>
            <a:ext cx="0" cy="19192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2" name="Line 175"/>
          <p:cNvSpPr>
            <a:spLocks noChangeShapeType="1"/>
          </p:cNvSpPr>
          <p:nvPr/>
        </p:nvSpPr>
        <p:spPr bwMode="auto">
          <a:xfrm flipV="1">
            <a:off x="8640763" y="3073673"/>
            <a:ext cx="0" cy="27416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53" name="Group 176"/>
          <p:cNvGrpSpPr>
            <a:grpSpLocks/>
          </p:cNvGrpSpPr>
          <p:nvPr/>
        </p:nvGrpSpPr>
        <p:grpSpPr bwMode="auto">
          <a:xfrm rot="-5400000">
            <a:off x="4479925" y="5310461"/>
            <a:ext cx="128587" cy="385762"/>
            <a:chOff x="3937" y="5017"/>
            <a:chExt cx="360" cy="1800"/>
          </a:xfrm>
        </p:grpSpPr>
        <p:sp>
          <p:nvSpPr>
            <p:cNvPr id="154" name="Line 177"/>
            <p:cNvSpPr>
              <a:spLocks noChangeShapeType="1"/>
            </p:cNvSpPr>
            <p:nvPr/>
          </p:nvSpPr>
          <p:spPr bwMode="auto">
            <a:xfrm>
              <a:off x="4117" y="5017"/>
              <a:ext cx="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5" name="Line 178"/>
            <p:cNvSpPr>
              <a:spLocks noChangeShapeType="1"/>
            </p:cNvSpPr>
            <p:nvPr/>
          </p:nvSpPr>
          <p:spPr bwMode="auto">
            <a:xfrm>
              <a:off x="4117" y="5197"/>
              <a:ext cx="18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6" name="Line 179"/>
            <p:cNvSpPr>
              <a:spLocks noChangeShapeType="1"/>
            </p:cNvSpPr>
            <p:nvPr/>
          </p:nvSpPr>
          <p:spPr bwMode="auto">
            <a:xfrm flipH="1">
              <a:off x="3937" y="5377"/>
              <a:ext cx="36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7" name="Line 180"/>
            <p:cNvSpPr>
              <a:spLocks noChangeShapeType="1"/>
            </p:cNvSpPr>
            <p:nvPr/>
          </p:nvSpPr>
          <p:spPr bwMode="auto">
            <a:xfrm>
              <a:off x="3937" y="5557"/>
              <a:ext cx="36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8" name="Line 181"/>
            <p:cNvSpPr>
              <a:spLocks noChangeShapeType="1"/>
            </p:cNvSpPr>
            <p:nvPr/>
          </p:nvSpPr>
          <p:spPr bwMode="auto">
            <a:xfrm flipH="1">
              <a:off x="3937" y="5737"/>
              <a:ext cx="36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9" name="Line 182"/>
            <p:cNvSpPr>
              <a:spLocks noChangeShapeType="1"/>
            </p:cNvSpPr>
            <p:nvPr/>
          </p:nvSpPr>
          <p:spPr bwMode="auto">
            <a:xfrm flipH="1">
              <a:off x="3937" y="6097"/>
              <a:ext cx="36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0" name="Line 183"/>
            <p:cNvSpPr>
              <a:spLocks noChangeShapeType="1"/>
            </p:cNvSpPr>
            <p:nvPr/>
          </p:nvSpPr>
          <p:spPr bwMode="auto">
            <a:xfrm flipH="1">
              <a:off x="4117" y="6457"/>
              <a:ext cx="18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1" name="Line 184"/>
            <p:cNvSpPr>
              <a:spLocks noChangeShapeType="1"/>
            </p:cNvSpPr>
            <p:nvPr/>
          </p:nvSpPr>
          <p:spPr bwMode="auto">
            <a:xfrm>
              <a:off x="3937" y="5917"/>
              <a:ext cx="36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2" name="Line 185"/>
            <p:cNvSpPr>
              <a:spLocks noChangeShapeType="1"/>
            </p:cNvSpPr>
            <p:nvPr/>
          </p:nvSpPr>
          <p:spPr bwMode="auto">
            <a:xfrm>
              <a:off x="3937" y="6277"/>
              <a:ext cx="36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3" name="Line 186"/>
            <p:cNvSpPr>
              <a:spLocks noChangeShapeType="1"/>
            </p:cNvSpPr>
            <p:nvPr/>
          </p:nvSpPr>
          <p:spPr bwMode="auto">
            <a:xfrm>
              <a:off x="4117" y="6637"/>
              <a:ext cx="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64" name="Group 187"/>
          <p:cNvGrpSpPr>
            <a:grpSpLocks/>
          </p:cNvGrpSpPr>
          <p:nvPr/>
        </p:nvGrpSpPr>
        <p:grpSpPr bwMode="auto">
          <a:xfrm rot="-5400000">
            <a:off x="4475163" y="5626372"/>
            <a:ext cx="128588" cy="385763"/>
            <a:chOff x="3937" y="5017"/>
            <a:chExt cx="360" cy="1800"/>
          </a:xfrm>
        </p:grpSpPr>
        <p:sp>
          <p:nvSpPr>
            <p:cNvPr id="165" name="Line 188"/>
            <p:cNvSpPr>
              <a:spLocks noChangeShapeType="1"/>
            </p:cNvSpPr>
            <p:nvPr/>
          </p:nvSpPr>
          <p:spPr bwMode="auto">
            <a:xfrm>
              <a:off x="4117" y="5017"/>
              <a:ext cx="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Line 189"/>
            <p:cNvSpPr>
              <a:spLocks noChangeShapeType="1"/>
            </p:cNvSpPr>
            <p:nvPr/>
          </p:nvSpPr>
          <p:spPr bwMode="auto">
            <a:xfrm>
              <a:off x="4117" y="5197"/>
              <a:ext cx="18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Line 190"/>
            <p:cNvSpPr>
              <a:spLocks noChangeShapeType="1"/>
            </p:cNvSpPr>
            <p:nvPr/>
          </p:nvSpPr>
          <p:spPr bwMode="auto">
            <a:xfrm flipH="1">
              <a:off x="3937" y="5377"/>
              <a:ext cx="36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8" name="Line 191"/>
            <p:cNvSpPr>
              <a:spLocks noChangeShapeType="1"/>
            </p:cNvSpPr>
            <p:nvPr/>
          </p:nvSpPr>
          <p:spPr bwMode="auto">
            <a:xfrm>
              <a:off x="3937" y="5557"/>
              <a:ext cx="36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Line 192"/>
            <p:cNvSpPr>
              <a:spLocks noChangeShapeType="1"/>
            </p:cNvSpPr>
            <p:nvPr/>
          </p:nvSpPr>
          <p:spPr bwMode="auto">
            <a:xfrm flipH="1">
              <a:off x="3937" y="5737"/>
              <a:ext cx="36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Line 193"/>
            <p:cNvSpPr>
              <a:spLocks noChangeShapeType="1"/>
            </p:cNvSpPr>
            <p:nvPr/>
          </p:nvSpPr>
          <p:spPr bwMode="auto">
            <a:xfrm flipH="1">
              <a:off x="3937" y="6097"/>
              <a:ext cx="36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Line 194"/>
            <p:cNvSpPr>
              <a:spLocks noChangeShapeType="1"/>
            </p:cNvSpPr>
            <p:nvPr/>
          </p:nvSpPr>
          <p:spPr bwMode="auto">
            <a:xfrm flipH="1">
              <a:off x="4117" y="6457"/>
              <a:ext cx="18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Line 195"/>
            <p:cNvSpPr>
              <a:spLocks noChangeShapeType="1"/>
            </p:cNvSpPr>
            <p:nvPr/>
          </p:nvSpPr>
          <p:spPr bwMode="auto">
            <a:xfrm>
              <a:off x="3937" y="5917"/>
              <a:ext cx="36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Line 196"/>
            <p:cNvSpPr>
              <a:spLocks noChangeShapeType="1"/>
            </p:cNvSpPr>
            <p:nvPr/>
          </p:nvSpPr>
          <p:spPr bwMode="auto">
            <a:xfrm>
              <a:off x="3937" y="6277"/>
              <a:ext cx="36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Line 197"/>
            <p:cNvSpPr>
              <a:spLocks noChangeShapeType="1"/>
            </p:cNvSpPr>
            <p:nvPr/>
          </p:nvSpPr>
          <p:spPr bwMode="auto">
            <a:xfrm>
              <a:off x="4117" y="6637"/>
              <a:ext cx="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75" name="Line 198"/>
          <p:cNvSpPr>
            <a:spLocks noChangeShapeType="1"/>
          </p:cNvSpPr>
          <p:nvPr/>
        </p:nvSpPr>
        <p:spPr bwMode="auto">
          <a:xfrm>
            <a:off x="1992313" y="5500960"/>
            <a:ext cx="23526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6" name="Line 199"/>
          <p:cNvSpPr>
            <a:spLocks noChangeShapeType="1"/>
          </p:cNvSpPr>
          <p:nvPr/>
        </p:nvSpPr>
        <p:spPr bwMode="auto">
          <a:xfrm>
            <a:off x="4745038" y="5504135"/>
            <a:ext cx="36512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7" name="Line 200"/>
          <p:cNvSpPr>
            <a:spLocks noChangeShapeType="1"/>
          </p:cNvSpPr>
          <p:nvPr/>
        </p:nvSpPr>
        <p:spPr bwMode="auto">
          <a:xfrm>
            <a:off x="4741863" y="5815285"/>
            <a:ext cx="3898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" name="Line 201"/>
          <p:cNvSpPr>
            <a:spLocks noChangeShapeType="1"/>
          </p:cNvSpPr>
          <p:nvPr/>
        </p:nvSpPr>
        <p:spPr bwMode="auto">
          <a:xfrm>
            <a:off x="1668463" y="5815285"/>
            <a:ext cx="26797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9" name="Oval 202"/>
          <p:cNvSpPr>
            <a:spLocks noChangeArrowheads="1"/>
          </p:cNvSpPr>
          <p:nvPr/>
        </p:nvSpPr>
        <p:spPr bwMode="auto">
          <a:xfrm>
            <a:off x="8370888" y="3568973"/>
            <a:ext cx="34925" cy="3333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0" name="Oval 203"/>
          <p:cNvSpPr>
            <a:spLocks noChangeArrowheads="1"/>
          </p:cNvSpPr>
          <p:nvPr/>
        </p:nvSpPr>
        <p:spPr bwMode="auto">
          <a:xfrm>
            <a:off x="8621713" y="3064148"/>
            <a:ext cx="34925" cy="3333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1" name="Rectangle 204"/>
          <p:cNvSpPr>
            <a:spLocks noChangeArrowheads="1"/>
          </p:cNvSpPr>
          <p:nvPr/>
        </p:nvSpPr>
        <p:spPr bwMode="auto">
          <a:xfrm>
            <a:off x="3394075" y="5835923"/>
            <a:ext cx="4006850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90500" indent="-190500" algn="l">
              <a:spcBef>
                <a:spcPct val="2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fr-FR" sz="1600" baseline="0">
                <a:sym typeface="Symbol" pitchFamily="18" charset="2"/>
              </a:rPr>
              <a:t>résistance de feedback externe</a:t>
            </a:r>
          </a:p>
          <a:p>
            <a:pPr marL="190500" indent="-190500" algn="l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fr-FR" sz="1600" baseline="0">
                <a:sym typeface="Symbol" pitchFamily="18" charset="2"/>
              </a:rPr>
              <a:t>Filtre passe-haut d’ordre 1</a:t>
            </a:r>
          </a:p>
          <a:p>
            <a:pPr marL="190500" indent="-190500" algn="l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fr-FR" sz="1600" baseline="0">
                <a:sym typeface="Symbol" pitchFamily="18" charset="2"/>
              </a:rPr>
              <a:t>Polarisation DC</a:t>
            </a:r>
          </a:p>
        </p:txBody>
      </p:sp>
      <p:sp>
        <p:nvSpPr>
          <p:cNvPr id="182" name="Rectangle 205"/>
          <p:cNvSpPr>
            <a:spLocks noChangeArrowheads="1"/>
          </p:cNvSpPr>
          <p:nvPr/>
        </p:nvSpPr>
        <p:spPr bwMode="auto">
          <a:xfrm>
            <a:off x="363538" y="746398"/>
            <a:ext cx="5003800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90500" indent="-190500" algn="l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fr-FR" sz="1600" baseline="0" dirty="0">
                <a:sym typeface="Symbol" pitchFamily="18" charset="2"/>
              </a:rPr>
              <a:t>ASIC en technologie AMS </a:t>
            </a:r>
            <a:r>
              <a:rPr lang="fr-FR" sz="1600" baseline="0" dirty="0" err="1">
                <a:sym typeface="Symbol" pitchFamily="18" charset="2"/>
              </a:rPr>
              <a:t>BiCMOS</a:t>
            </a:r>
            <a:r>
              <a:rPr lang="fr-FR" sz="1600" baseline="0" dirty="0">
                <a:sym typeface="Symbol" pitchFamily="18" charset="2"/>
              </a:rPr>
              <a:t> 0.8</a:t>
            </a:r>
          </a:p>
          <a:p>
            <a:pPr marL="190500" indent="-190500" algn="l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fr-FR" sz="1600" baseline="0" dirty="0">
                <a:sym typeface="Symbol" pitchFamily="18" charset="2"/>
              </a:rPr>
              <a:t>Structure totalement différentielle</a:t>
            </a:r>
          </a:p>
          <a:p>
            <a:pPr marL="190500" indent="-190500" algn="l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fr-FR" sz="1600" baseline="0" dirty="0">
                <a:sym typeface="Symbol" pitchFamily="18" charset="2"/>
              </a:rPr>
              <a:t>Impédance d’entrée: </a:t>
            </a:r>
            <a:r>
              <a:rPr lang="fr-FR" sz="1600" b="1" baseline="0" dirty="0" err="1">
                <a:sym typeface="Symbol" pitchFamily="18" charset="2"/>
              </a:rPr>
              <a:t>Cin</a:t>
            </a:r>
            <a:r>
              <a:rPr lang="fr-FR" sz="1600" b="1" baseline="0" dirty="0">
                <a:sym typeface="Symbol" pitchFamily="18" charset="2"/>
              </a:rPr>
              <a:t>=9pF</a:t>
            </a:r>
          </a:p>
          <a:p>
            <a:pPr marL="190500" indent="-190500" algn="l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kumimoji="0" lang="fr-FR" sz="1600" baseline="0" dirty="0">
                <a:solidFill>
                  <a:srgbClr val="000000"/>
                </a:solidFill>
                <a:sym typeface="Symbol" pitchFamily="18" charset="2"/>
              </a:rPr>
              <a:t>Gain global (</a:t>
            </a:r>
            <a:r>
              <a:rPr kumimoji="0" lang="fr-FR" sz="1600" baseline="0" dirty="0" err="1">
                <a:solidFill>
                  <a:srgbClr val="000000"/>
                </a:solidFill>
                <a:sym typeface="Symbol" pitchFamily="18" charset="2"/>
              </a:rPr>
              <a:t>Vout</a:t>
            </a:r>
            <a:r>
              <a:rPr kumimoji="0" lang="fr-FR" sz="1600" baseline="0" dirty="0">
                <a:solidFill>
                  <a:srgbClr val="000000"/>
                </a:solidFill>
                <a:sym typeface="Symbol" pitchFamily="18" charset="2"/>
              </a:rPr>
              <a:t>/Vin) ajustable de  48 à 55dB</a:t>
            </a:r>
          </a:p>
          <a:p>
            <a:pPr marL="190500" indent="-190500" algn="l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kumimoji="0" lang="fr-FR" sz="1600" baseline="0" dirty="0">
                <a:solidFill>
                  <a:srgbClr val="000000"/>
                </a:solidFill>
                <a:sym typeface="Symbol" pitchFamily="18" charset="2"/>
              </a:rPr>
              <a:t>Dynamique d’entrée maxi : </a:t>
            </a:r>
            <a:r>
              <a:rPr kumimoji="0" lang="fr-FR" sz="1600" b="1" baseline="0" dirty="0">
                <a:solidFill>
                  <a:srgbClr val="000000"/>
                </a:solidFill>
                <a:sym typeface="Symbol" pitchFamily="18" charset="2"/>
              </a:rPr>
              <a:t>24mVc-c</a:t>
            </a:r>
          </a:p>
          <a:p>
            <a:pPr marL="190500" indent="-190500" algn="l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kumimoji="0" lang="fr-FR" sz="1600" baseline="0" dirty="0">
                <a:solidFill>
                  <a:srgbClr val="000000"/>
                </a:solidFill>
                <a:sym typeface="Symbol" pitchFamily="18" charset="2"/>
              </a:rPr>
              <a:t>Consommation = </a:t>
            </a:r>
            <a:r>
              <a:rPr kumimoji="0" lang="fr-FR" sz="1600" b="1" baseline="0" dirty="0">
                <a:solidFill>
                  <a:srgbClr val="000000"/>
                </a:solidFill>
                <a:sym typeface="Symbol" pitchFamily="18" charset="2"/>
              </a:rPr>
              <a:t>45mA</a:t>
            </a:r>
            <a:r>
              <a:rPr kumimoji="0" lang="fr-FR" sz="1600" baseline="0" dirty="0">
                <a:solidFill>
                  <a:srgbClr val="000000"/>
                </a:solidFill>
                <a:sym typeface="Symbol" pitchFamily="18" charset="2"/>
              </a:rPr>
              <a:t> sous 5.5V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319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46038" y="6537325"/>
            <a:ext cx="9082087" cy="304800"/>
          </a:xfrm>
        </p:spPr>
        <p:txBody>
          <a:bodyPr/>
          <a:lstStyle/>
          <a:p>
            <a:r>
              <a:rPr lang="fr-FR" smtClean="0"/>
              <a:t>Hervé Lebbolo        Du détecteur à la mesure</a:t>
            </a:r>
            <a:endParaRPr lang="en-US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8577263" y="6527800"/>
            <a:ext cx="523875" cy="304800"/>
          </a:xfrm>
        </p:spPr>
        <p:txBody>
          <a:bodyPr/>
          <a:lstStyle/>
          <a:p>
            <a:fld id="{84B7246E-70F4-4208-9F65-D4D661F8DEC1}" type="slidenum">
              <a:rPr lang="en-US"/>
              <a:pPr/>
              <a:t>109</a:t>
            </a:fld>
            <a:endParaRPr lang="en-US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83568" y="148630"/>
            <a:ext cx="6858000" cy="400050"/>
          </a:xfrm>
          <a:prstGeom prst="rect">
            <a:avLst/>
          </a:prstGeom>
          <a:noFill/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>
                <a:latin typeface="+mn-lt"/>
              </a:rPr>
              <a:t>LNA , étage d’entrée</a:t>
            </a:r>
            <a:endParaRPr lang="fr-FR" sz="3200" dirty="0">
              <a:latin typeface="+mn-lt"/>
            </a:endParaRPr>
          </a:p>
        </p:txBody>
      </p:sp>
      <p:pic>
        <p:nvPicPr>
          <p:cNvPr id="8" name="Picture 5" descr="input_st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785813"/>
            <a:ext cx="4340225" cy="55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7035800" y="4135438"/>
            <a:ext cx="25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fr-FR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5346700" y="4135438"/>
            <a:ext cx="35401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fr-FR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675313" y="3960813"/>
            <a:ext cx="1589087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kumimoji="0" lang="fr-FR" sz="1400" b="1" baseline="0">
                <a:solidFill>
                  <a:srgbClr val="FF0000"/>
                </a:solidFill>
              </a:rPr>
              <a:t>Virtual Ground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H="1" flipV="1">
            <a:off x="6261100" y="1341438"/>
            <a:ext cx="508000" cy="3857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fr-FR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261100" y="1727200"/>
            <a:ext cx="20177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kumimoji="0" lang="fr-FR" sz="1400" b="1" baseline="0">
                <a:solidFill>
                  <a:srgbClr val="FF0000"/>
                </a:solidFill>
              </a:rPr>
              <a:t>Common mode noise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7416800" y="3900488"/>
            <a:ext cx="469900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fr-FR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7416800" y="3552825"/>
            <a:ext cx="0" cy="347663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fr-FR"/>
          </a:p>
        </p:txBody>
      </p:sp>
      <p:grpSp>
        <p:nvGrpSpPr>
          <p:cNvPr id="16" name="Group 18"/>
          <p:cNvGrpSpPr>
            <a:grpSpLocks/>
          </p:cNvGrpSpPr>
          <p:nvPr/>
        </p:nvGrpSpPr>
        <p:grpSpPr bwMode="auto">
          <a:xfrm>
            <a:off x="5441950" y="4371975"/>
            <a:ext cx="333375" cy="333375"/>
            <a:chOff x="3162" y="2742"/>
            <a:chExt cx="210" cy="210"/>
          </a:xfrm>
        </p:grpSpPr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3162" y="2742"/>
              <a:ext cx="0" cy="21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/>
            <a:p>
              <a:endParaRPr lang="fr-FR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3162" y="2952"/>
              <a:ext cx="210" cy="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/>
            <a:p>
              <a:endParaRPr lang="fr-FR"/>
            </a:p>
          </p:txBody>
        </p:sp>
      </p:grp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4748213" y="2752725"/>
            <a:ext cx="0" cy="476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fr-FR"/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4348163" y="2809875"/>
            <a:ext cx="4476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kumimoji="0" lang="fr-FR" sz="1400" baseline="0">
                <a:solidFill>
                  <a:srgbClr val="000000"/>
                </a:solidFill>
              </a:rPr>
              <a:t>Vd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5416550" y="4352925"/>
            <a:ext cx="8143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kumimoji="0" lang="fr-FR" sz="1600" b="1" baseline="0">
                <a:solidFill>
                  <a:srgbClr val="000000"/>
                </a:solidFill>
              </a:rPr>
              <a:t>g</a:t>
            </a:r>
            <a:r>
              <a:rPr kumimoji="0" lang="fr-FR" sz="1600" b="1" baseline="-25000">
                <a:solidFill>
                  <a:srgbClr val="000000"/>
                </a:solidFill>
              </a:rPr>
              <a:t>m</a:t>
            </a:r>
            <a:r>
              <a:rPr kumimoji="0" lang="fr-FR" sz="1600" b="1" baseline="0">
                <a:solidFill>
                  <a:srgbClr val="000000"/>
                </a:solidFill>
              </a:rPr>
              <a:t>.Vd</a:t>
            </a:r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3698875" y="1854200"/>
            <a:ext cx="1495425" cy="6540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fr-FR"/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2730500" y="1341438"/>
            <a:ext cx="201771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kumimoji="0" lang="fr-FR" sz="1400" b="1" baseline="0">
                <a:solidFill>
                  <a:srgbClr val="FF0000"/>
                </a:solidFill>
              </a:rPr>
              <a:t>Very wide transistor</a:t>
            </a:r>
          </a:p>
          <a:p>
            <a:pPr algn="l"/>
            <a:r>
              <a:rPr kumimoji="0" lang="fr-FR" sz="1400" b="1" baseline="0">
                <a:solidFill>
                  <a:srgbClr val="FF0000"/>
                </a:solidFill>
              </a:rPr>
              <a:t>W/L = 2*3072u / 0.8u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1600" y="3305175"/>
            <a:ext cx="48133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90500" indent="-190500" algn="l"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fr-FR" sz="1600" b="1" baseline="0" dirty="0">
                <a:sym typeface="Symbol" pitchFamily="18" charset="2"/>
              </a:rPr>
              <a:t>Paire différentielle</a:t>
            </a:r>
            <a:r>
              <a:rPr lang="fr-FR" sz="1600" baseline="0" dirty="0">
                <a:sym typeface="Symbol" pitchFamily="18" charset="2"/>
              </a:rPr>
              <a:t> à PMOS</a:t>
            </a:r>
          </a:p>
          <a:p>
            <a:pPr marL="190500" indent="-190500" algn="l">
              <a:lnSpc>
                <a:spcPct val="130000"/>
              </a:lnSpc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fr-FR" sz="1600" baseline="0" dirty="0">
                <a:sym typeface="Symbol" pitchFamily="18" charset="2"/>
              </a:rPr>
              <a:t>Courant de polarisation élevé (10mA)</a:t>
            </a:r>
          </a:p>
          <a:p>
            <a:pPr marL="763588" lvl="1" indent="-285750" algn="l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Font typeface="Symbol" pitchFamily="18" charset="2"/>
              <a:buChar char="Þ"/>
            </a:pPr>
            <a:r>
              <a:rPr lang="fr-FR" sz="1600" baseline="0" dirty="0">
                <a:sym typeface="Symbol" pitchFamily="18" charset="2"/>
              </a:rPr>
              <a:t>Bruit thermique </a:t>
            </a:r>
            <a:r>
              <a:rPr lang="fr-FR" sz="1600" dirty="0">
                <a:sym typeface="Wingdings" pitchFamily="2" charset="2"/>
              </a:rPr>
              <a:t></a:t>
            </a:r>
          </a:p>
          <a:p>
            <a:pPr marL="763588" lvl="1" indent="-285750" algn="l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Font typeface="Symbol" pitchFamily="18" charset="2"/>
              <a:buChar char="Þ"/>
            </a:pPr>
            <a:r>
              <a:rPr lang="fr-FR" sz="1600" baseline="0" dirty="0">
                <a:sym typeface="Symbol" pitchFamily="18" charset="2"/>
              </a:rPr>
              <a:t>Linéarité </a:t>
            </a:r>
            <a:r>
              <a:rPr lang="fr-FR" sz="1600" dirty="0">
                <a:sym typeface="Wingdings" pitchFamily="2" charset="2"/>
              </a:rPr>
              <a:t></a:t>
            </a:r>
            <a:endParaRPr lang="fr-FR" sz="1600" baseline="0" dirty="0">
              <a:sym typeface="Symbol" pitchFamily="18" charset="2"/>
            </a:endParaRPr>
          </a:p>
          <a:p>
            <a:pPr marL="190500" indent="-190500" algn="l">
              <a:lnSpc>
                <a:spcPct val="120000"/>
              </a:lnSpc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fr-FR" sz="1600" baseline="0" dirty="0">
                <a:sym typeface="Symbol" pitchFamily="18" charset="2"/>
              </a:rPr>
              <a:t>Structure </a:t>
            </a:r>
            <a:r>
              <a:rPr lang="fr-FR" sz="1600" b="1" baseline="0" dirty="0" err="1">
                <a:sym typeface="Symbol" pitchFamily="18" charset="2"/>
              </a:rPr>
              <a:t>cascodée</a:t>
            </a:r>
            <a:r>
              <a:rPr lang="fr-FR" sz="1600" baseline="0" dirty="0">
                <a:sym typeface="Symbol" pitchFamily="18" charset="2"/>
              </a:rPr>
              <a:t> par le convoyeur de courant</a:t>
            </a:r>
          </a:p>
          <a:p>
            <a:pPr marL="763588" lvl="1" indent="-285750" algn="l">
              <a:lnSpc>
                <a:spcPct val="120000"/>
              </a:lnSpc>
              <a:spcBef>
                <a:spcPct val="2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fr-FR" sz="1600" baseline="0" dirty="0">
                <a:sym typeface="Symbol" pitchFamily="18" charset="2"/>
              </a:rPr>
              <a:t> Produit Gain-Bande </a:t>
            </a:r>
            <a:r>
              <a:rPr lang="fr-FR" sz="1600" dirty="0">
                <a:sym typeface="Wingdings" pitchFamily="2" charset="2"/>
              </a:rPr>
              <a:t></a:t>
            </a:r>
          </a:p>
          <a:p>
            <a:pPr marL="190500" indent="-190500" algn="l">
              <a:lnSpc>
                <a:spcPct val="110000"/>
              </a:lnSpc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fr-FR" sz="1600" baseline="0" dirty="0">
                <a:sym typeface="Symbol" pitchFamily="18" charset="2"/>
              </a:rPr>
              <a:t>Le bruit global est dominé par les PMOS de la paire différentielle : </a:t>
            </a:r>
            <a:r>
              <a:rPr lang="fr-FR" sz="1600" b="1" baseline="0" dirty="0">
                <a:sym typeface="Symbol" pitchFamily="18" charset="2"/>
              </a:rPr>
              <a:t>75%</a:t>
            </a:r>
            <a:r>
              <a:rPr lang="fr-FR" sz="1600" baseline="0" dirty="0">
                <a:sym typeface="Symbol" pitchFamily="18" charset="2"/>
              </a:rPr>
              <a:t> à 50MHz</a:t>
            </a:r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 flipH="1" flipV="1">
            <a:off x="8012113" y="4772025"/>
            <a:ext cx="241300" cy="5746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fr-FR"/>
          </a:p>
        </p:txBody>
      </p:sp>
      <p:sp>
        <p:nvSpPr>
          <p:cNvPr id="26" name="Line 29"/>
          <p:cNvSpPr>
            <a:spLocks noChangeShapeType="1"/>
          </p:cNvSpPr>
          <p:nvPr/>
        </p:nvSpPr>
        <p:spPr bwMode="auto">
          <a:xfrm flipH="1" flipV="1">
            <a:off x="8278813" y="3983038"/>
            <a:ext cx="57150" cy="13636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fr-FR"/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7861300" y="5321300"/>
            <a:ext cx="149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kumimoji="0" lang="fr-FR" sz="1400" b="1" baseline="0">
                <a:solidFill>
                  <a:srgbClr val="000000"/>
                </a:solidFill>
              </a:rPr>
              <a:t>Vers convoyeur de courant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7362825" y="3538538"/>
            <a:ext cx="8143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kumimoji="0" lang="fr-FR" sz="1600" b="1" baseline="0">
                <a:solidFill>
                  <a:srgbClr val="000000"/>
                </a:solidFill>
              </a:rPr>
              <a:t>g</a:t>
            </a:r>
            <a:r>
              <a:rPr kumimoji="0" lang="fr-FR" sz="1600" b="1" baseline="-25000">
                <a:solidFill>
                  <a:srgbClr val="000000"/>
                </a:solidFill>
              </a:rPr>
              <a:t>m</a:t>
            </a:r>
            <a:r>
              <a:rPr kumimoji="0" lang="fr-FR" sz="1600" b="1" baseline="0">
                <a:solidFill>
                  <a:srgbClr val="000000"/>
                </a:solidFill>
              </a:rPr>
              <a:t>.Vd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1649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rv\000work\écoles\2013 école detecteur mesure\figures\charge sim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34" y="3247347"/>
            <a:ext cx="4766370" cy="277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Mesure de charge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Intégrer sur la capa du détecteur :</a:t>
            </a:r>
          </a:p>
          <a:p>
            <a:r>
              <a:rPr lang="fr-FR" dirty="0" smtClean="0"/>
              <a:t>= mesure de tension  aux bornes de Cd</a:t>
            </a:r>
          </a:p>
          <a:p>
            <a:r>
              <a:rPr lang="fr-FR" dirty="0" smtClean="0"/>
              <a:t>Out = q/c</a:t>
            </a:r>
          </a:p>
          <a:p>
            <a:r>
              <a:rPr lang="fr-FR" dirty="0" smtClean="0"/>
              <a:t>Besoin d’un buffer</a:t>
            </a:r>
            <a:endParaRPr lang="fr-FR" dirty="0"/>
          </a:p>
          <a:p>
            <a:r>
              <a:rPr lang="fr-FR" dirty="0" smtClean="0"/>
              <a:t>Diaphonie</a:t>
            </a:r>
          </a:p>
          <a:p>
            <a:r>
              <a:rPr lang="fr-FR" dirty="0" smtClean="0"/>
              <a:t>Linéarité C</a:t>
            </a:r>
          </a:p>
          <a:p>
            <a:r>
              <a:rPr lang="fr-FR" dirty="0" smtClean="0"/>
              <a:t>Reset 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531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110</a:t>
            </a:fld>
            <a:endParaRPr lang="fr-BE"/>
          </a:p>
        </p:txBody>
      </p:sp>
      <p:sp>
        <p:nvSpPr>
          <p:cNvPr id="7" name="Espace réservé du numéro de diapositive 5"/>
          <p:cNvSpPr txBox="1">
            <a:spLocks/>
          </p:cNvSpPr>
          <p:nvPr/>
        </p:nvSpPr>
        <p:spPr>
          <a:xfrm>
            <a:off x="7620000" y="6629400"/>
            <a:ext cx="1066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06514F80-D0A6-43A9-B8B9-329F07AED1FB}" type="slidenum">
              <a:rPr lang="en-US" sz="1200" smtClean="0">
                <a:latin typeface="Arial" charset="0"/>
              </a:rPr>
              <a:pPr/>
              <a:t>110</a:t>
            </a:fld>
            <a:endParaRPr lang="en-US" sz="1200" smtClean="0">
              <a:latin typeface="Arial" charset="0"/>
            </a:endParaRPr>
          </a:p>
        </p:txBody>
      </p:sp>
      <p:pic>
        <p:nvPicPr>
          <p:cNvPr id="8" name="Picture 2" descr="LAr_barr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9911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143000" y="76200"/>
            <a:ext cx="7239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ATLAS : </a:t>
            </a:r>
            <a:r>
              <a:rPr lang="en-US" sz="4000" dirty="0" err="1" smtClean="0"/>
              <a:t>LAr</a:t>
            </a:r>
            <a:r>
              <a:rPr lang="en-US" sz="4000" dirty="0" smtClean="0"/>
              <a:t> </a:t>
            </a:r>
            <a:r>
              <a:rPr lang="en-US" sz="4000" dirty="0" err="1" smtClean="0"/>
              <a:t>e.m</a:t>
            </a:r>
            <a:r>
              <a:rPr lang="en-US" sz="4000" dirty="0" smtClean="0"/>
              <a:t>. calorimeter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0" y="927100"/>
            <a:ext cx="4765675" cy="54308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cs typeface="Times New Roman" pitchFamily="18" charset="0"/>
              </a:rPr>
              <a:t>200 000 channels</a:t>
            </a:r>
          </a:p>
        </p:txBody>
      </p:sp>
      <p:pic>
        <p:nvPicPr>
          <p:cNvPr id="11" name="Picture 6" descr="ECC_210803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838200"/>
            <a:ext cx="3922713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600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4"/>
          <p:cNvSpPr txBox="1">
            <a:spLocks/>
          </p:cNvSpPr>
          <p:nvPr/>
        </p:nvSpPr>
        <p:spPr>
          <a:xfrm>
            <a:off x="1979712" y="6591300"/>
            <a:ext cx="3816424" cy="2286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latin typeface="Arial" charset="0"/>
              </a:rPr>
              <a:t>C. de La </a:t>
            </a:r>
            <a:r>
              <a:rPr lang="en-US" sz="1000" dirty="0" err="1" smtClean="0">
                <a:latin typeface="Arial" charset="0"/>
              </a:rPr>
              <a:t>Taille</a:t>
            </a:r>
            <a:endParaRPr lang="en-US" sz="1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03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1384126" cy="365125"/>
          </a:xfrm>
        </p:spPr>
        <p:txBody>
          <a:bodyPr/>
          <a:lstStyle/>
          <a:p>
            <a:r>
              <a:rPr lang="fr-FR" smtClean="0"/>
              <a:t>7-13 juin 2015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111</a:t>
            </a:fld>
            <a:endParaRPr lang="fr-BE"/>
          </a:p>
        </p:txBody>
      </p:sp>
      <p:sp>
        <p:nvSpPr>
          <p:cNvPr id="6" name="Espace réservé du pied de page 3"/>
          <p:cNvSpPr txBox="1">
            <a:spLocks/>
          </p:cNvSpPr>
          <p:nvPr/>
        </p:nvSpPr>
        <p:spPr>
          <a:xfrm>
            <a:off x="2057400" y="6629400"/>
            <a:ext cx="5257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latin typeface="Arial" charset="0"/>
              </a:rPr>
              <a:t>C. de La </a:t>
            </a:r>
            <a:r>
              <a:rPr lang="en-US" sz="1000" dirty="0" err="1" smtClean="0">
                <a:latin typeface="Arial" charset="0"/>
              </a:rPr>
              <a:t>Taille</a:t>
            </a:r>
            <a:endParaRPr lang="en-US" sz="1000" dirty="0" smtClean="0">
              <a:latin typeface="Arial" charset="0"/>
            </a:endParaRPr>
          </a:p>
        </p:txBody>
      </p:sp>
      <p:pic>
        <p:nvPicPr>
          <p:cNvPr id="8" name="Picture 3" descr="blockov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98"/>
          <a:stretch>
            <a:fillRect/>
          </a:stretch>
        </p:blipFill>
        <p:spPr bwMode="auto">
          <a:xfrm>
            <a:off x="900113" y="1341438"/>
            <a:ext cx="70786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3995738" y="1341438"/>
            <a:ext cx="1552575" cy="33655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292929"/>
                </a:solidFill>
              </a:rPr>
              <a:t>Front End Crate:</a:t>
            </a:r>
            <a:endParaRPr lang="fr-FR" sz="1600">
              <a:solidFill>
                <a:srgbClr val="292929"/>
              </a:solidFill>
            </a:endParaRPr>
          </a:p>
        </p:txBody>
      </p:sp>
      <p:sp>
        <p:nvSpPr>
          <p:cNvPr id="10" name="Rectangle 22"/>
          <p:cNvSpPr txBox="1">
            <a:spLocks noChangeArrowheads="1"/>
          </p:cNvSpPr>
          <p:nvPr/>
        </p:nvSpPr>
        <p:spPr>
          <a:xfrm>
            <a:off x="381000" y="76200"/>
            <a:ext cx="8001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smtClean="0"/>
              <a:t>ATLAS </a:t>
            </a:r>
            <a:r>
              <a:rPr lang="fr-FR" sz="4000" dirty="0" err="1" smtClean="0"/>
              <a:t>LAr</a:t>
            </a:r>
            <a:r>
              <a:rPr lang="fr-FR" sz="4000" dirty="0" smtClean="0"/>
              <a:t> </a:t>
            </a:r>
            <a:r>
              <a:rPr lang="fr-FR" sz="4000" dirty="0" err="1" smtClean="0"/>
              <a:t>calorimeter</a:t>
            </a:r>
            <a:r>
              <a:rPr lang="fr-FR" sz="4000" dirty="0" smtClean="0"/>
              <a:t> </a:t>
            </a:r>
            <a:r>
              <a:rPr lang="fr-FR" sz="4000" dirty="0" err="1" smtClean="0"/>
              <a:t>readout</a:t>
            </a:r>
            <a:endParaRPr lang="fr-FR" sz="4000" dirty="0" smtClean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227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r-FR" dirty="0" smtClean="0"/>
              <a:t>Atlas : </a:t>
            </a:r>
            <a:r>
              <a:rPr lang="fr-FR" dirty="0" err="1" smtClean="0"/>
              <a:t>Lar</a:t>
            </a:r>
            <a:r>
              <a:rPr lang="fr-FR" dirty="0" smtClean="0"/>
              <a:t> </a:t>
            </a:r>
            <a:r>
              <a:rPr lang="fr-FR" dirty="0" err="1" smtClean="0"/>
              <a:t>preamplifier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112</a:t>
            </a:fld>
            <a:endParaRPr lang="fr-BE"/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3635896" y="1484784"/>
            <a:ext cx="5354638" cy="5243512"/>
            <a:chOff x="5696" y="1298"/>
            <a:chExt cx="8431" cy="8257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5706" y="1308"/>
              <a:ext cx="8411" cy="8237"/>
              <a:chOff x="5706" y="1308"/>
              <a:chExt cx="8411" cy="8237"/>
            </a:xfrm>
          </p:grpSpPr>
          <p:sp>
            <p:nvSpPr>
              <p:cNvPr id="20" name="Freeform 4"/>
              <p:cNvSpPr>
                <a:spLocks/>
              </p:cNvSpPr>
              <p:nvPr/>
            </p:nvSpPr>
            <p:spPr bwMode="auto">
              <a:xfrm>
                <a:off x="5706" y="1308"/>
                <a:ext cx="8411" cy="8237"/>
              </a:xfrm>
              <a:custGeom>
                <a:avLst/>
                <a:gdLst>
                  <a:gd name="T0" fmla="+- 0 5706 5706"/>
                  <a:gd name="T1" fmla="*/ T0 w 8411"/>
                  <a:gd name="T2" fmla="+- 0 1308 1308"/>
                  <a:gd name="T3" fmla="*/ 1308 h 8237"/>
                  <a:gd name="T4" fmla="+- 0 5706 5706"/>
                  <a:gd name="T5" fmla="*/ T4 w 8411"/>
                  <a:gd name="T6" fmla="+- 0 9545 1308"/>
                  <a:gd name="T7" fmla="*/ 9545 h 8237"/>
                  <a:gd name="T8" fmla="+- 0 14117 5706"/>
                  <a:gd name="T9" fmla="*/ T8 w 8411"/>
                  <a:gd name="T10" fmla="+- 0 9545 1308"/>
                  <a:gd name="T11" fmla="*/ 9545 h 8237"/>
                  <a:gd name="T12" fmla="+- 0 14117 5706"/>
                  <a:gd name="T13" fmla="*/ T12 w 8411"/>
                  <a:gd name="T14" fmla="+- 0 1308 1308"/>
                  <a:gd name="T15" fmla="*/ 1308 h 8237"/>
                  <a:gd name="T16" fmla="+- 0 5706 5706"/>
                  <a:gd name="T17" fmla="*/ T16 w 8411"/>
                  <a:gd name="T18" fmla="+- 0 1308 1308"/>
                  <a:gd name="T19" fmla="*/ 1308 h 823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411" h="8237">
                    <a:moveTo>
                      <a:pt x="0" y="0"/>
                    </a:moveTo>
                    <a:lnTo>
                      <a:pt x="0" y="8237"/>
                    </a:lnTo>
                    <a:lnTo>
                      <a:pt x="8411" y="8237"/>
                    </a:lnTo>
                    <a:lnTo>
                      <a:pt x="841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5" y="1307"/>
                <a:ext cx="8412" cy="82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6785" y="6107"/>
              <a:ext cx="2040" cy="2040"/>
              <a:chOff x="6785" y="6107"/>
              <a:chExt cx="2040" cy="2040"/>
            </a:xfrm>
          </p:grpSpPr>
          <p:sp>
            <p:nvSpPr>
              <p:cNvPr id="19" name="Freeform 7"/>
              <p:cNvSpPr>
                <a:spLocks/>
              </p:cNvSpPr>
              <p:nvPr/>
            </p:nvSpPr>
            <p:spPr bwMode="auto">
              <a:xfrm>
                <a:off x="6785" y="6107"/>
                <a:ext cx="2040" cy="2040"/>
              </a:xfrm>
              <a:custGeom>
                <a:avLst/>
                <a:gdLst>
                  <a:gd name="T0" fmla="+- 0 7722 6785"/>
                  <a:gd name="T1" fmla="*/ T0 w 2040"/>
                  <a:gd name="T2" fmla="+- 0 6111 6107"/>
                  <a:gd name="T3" fmla="*/ 6111 h 2040"/>
                  <a:gd name="T4" fmla="+- 0 7560 6785"/>
                  <a:gd name="T5" fmla="*/ T4 w 2040"/>
                  <a:gd name="T6" fmla="+- 0 6137 6107"/>
                  <a:gd name="T7" fmla="*/ 6137 h 2040"/>
                  <a:gd name="T8" fmla="+- 0 7408 6785"/>
                  <a:gd name="T9" fmla="*/ T8 w 2040"/>
                  <a:gd name="T10" fmla="+- 0 6187 6107"/>
                  <a:gd name="T11" fmla="*/ 6187 h 2040"/>
                  <a:gd name="T12" fmla="+- 0 7268 6785"/>
                  <a:gd name="T13" fmla="*/ T12 w 2040"/>
                  <a:gd name="T14" fmla="+- 0 6260 6107"/>
                  <a:gd name="T15" fmla="*/ 6260 h 2040"/>
                  <a:gd name="T16" fmla="+- 0 7141 6785"/>
                  <a:gd name="T17" fmla="*/ T16 w 2040"/>
                  <a:gd name="T18" fmla="+- 0 6353 6107"/>
                  <a:gd name="T19" fmla="*/ 6353 h 2040"/>
                  <a:gd name="T20" fmla="+- 0 7031 6785"/>
                  <a:gd name="T21" fmla="*/ T20 w 2040"/>
                  <a:gd name="T22" fmla="+- 0 6463 6107"/>
                  <a:gd name="T23" fmla="*/ 6463 h 2040"/>
                  <a:gd name="T24" fmla="+- 0 6938 6785"/>
                  <a:gd name="T25" fmla="*/ T24 w 2040"/>
                  <a:gd name="T26" fmla="+- 0 6590 6107"/>
                  <a:gd name="T27" fmla="*/ 6590 h 2040"/>
                  <a:gd name="T28" fmla="+- 0 6865 6785"/>
                  <a:gd name="T29" fmla="*/ T28 w 2040"/>
                  <a:gd name="T30" fmla="+- 0 6730 6107"/>
                  <a:gd name="T31" fmla="*/ 6730 h 2040"/>
                  <a:gd name="T32" fmla="+- 0 6815 6785"/>
                  <a:gd name="T33" fmla="*/ T32 w 2040"/>
                  <a:gd name="T34" fmla="+- 0 6882 6107"/>
                  <a:gd name="T35" fmla="*/ 6882 h 2040"/>
                  <a:gd name="T36" fmla="+- 0 6789 6785"/>
                  <a:gd name="T37" fmla="*/ T36 w 2040"/>
                  <a:gd name="T38" fmla="+- 0 7043 6107"/>
                  <a:gd name="T39" fmla="*/ 7043 h 2040"/>
                  <a:gd name="T40" fmla="+- 0 6789 6785"/>
                  <a:gd name="T41" fmla="*/ T40 w 2040"/>
                  <a:gd name="T42" fmla="+- 0 7211 6107"/>
                  <a:gd name="T43" fmla="*/ 7211 h 2040"/>
                  <a:gd name="T44" fmla="+- 0 6815 6785"/>
                  <a:gd name="T45" fmla="*/ T44 w 2040"/>
                  <a:gd name="T46" fmla="+- 0 7372 6107"/>
                  <a:gd name="T47" fmla="*/ 7372 h 2040"/>
                  <a:gd name="T48" fmla="+- 0 6865 6785"/>
                  <a:gd name="T49" fmla="*/ T48 w 2040"/>
                  <a:gd name="T50" fmla="+- 0 7524 6107"/>
                  <a:gd name="T51" fmla="*/ 7524 h 2040"/>
                  <a:gd name="T52" fmla="+- 0 6938 6785"/>
                  <a:gd name="T53" fmla="*/ T52 w 2040"/>
                  <a:gd name="T54" fmla="+- 0 7664 6107"/>
                  <a:gd name="T55" fmla="*/ 7664 h 2040"/>
                  <a:gd name="T56" fmla="+- 0 7031 6785"/>
                  <a:gd name="T57" fmla="*/ T56 w 2040"/>
                  <a:gd name="T58" fmla="+- 0 7791 6107"/>
                  <a:gd name="T59" fmla="*/ 7791 h 2040"/>
                  <a:gd name="T60" fmla="+- 0 7141 6785"/>
                  <a:gd name="T61" fmla="*/ T60 w 2040"/>
                  <a:gd name="T62" fmla="+- 0 7901 6107"/>
                  <a:gd name="T63" fmla="*/ 7901 h 2040"/>
                  <a:gd name="T64" fmla="+- 0 7268 6785"/>
                  <a:gd name="T65" fmla="*/ T64 w 2040"/>
                  <a:gd name="T66" fmla="+- 0 7994 6107"/>
                  <a:gd name="T67" fmla="*/ 7994 h 2040"/>
                  <a:gd name="T68" fmla="+- 0 7408 6785"/>
                  <a:gd name="T69" fmla="*/ T68 w 2040"/>
                  <a:gd name="T70" fmla="+- 0 8067 6107"/>
                  <a:gd name="T71" fmla="*/ 8067 h 2040"/>
                  <a:gd name="T72" fmla="+- 0 7560 6785"/>
                  <a:gd name="T73" fmla="*/ T72 w 2040"/>
                  <a:gd name="T74" fmla="+- 0 8118 6107"/>
                  <a:gd name="T75" fmla="*/ 8118 h 2040"/>
                  <a:gd name="T76" fmla="+- 0 7722 6785"/>
                  <a:gd name="T77" fmla="*/ T76 w 2040"/>
                  <a:gd name="T78" fmla="+- 0 8144 6107"/>
                  <a:gd name="T79" fmla="*/ 8144 h 2040"/>
                  <a:gd name="T80" fmla="+- 0 7889 6785"/>
                  <a:gd name="T81" fmla="*/ T80 w 2040"/>
                  <a:gd name="T82" fmla="+- 0 8144 6107"/>
                  <a:gd name="T83" fmla="*/ 8144 h 2040"/>
                  <a:gd name="T84" fmla="+- 0 8050 6785"/>
                  <a:gd name="T85" fmla="*/ T84 w 2040"/>
                  <a:gd name="T86" fmla="+- 0 8118 6107"/>
                  <a:gd name="T87" fmla="*/ 8118 h 2040"/>
                  <a:gd name="T88" fmla="+- 0 8202 6785"/>
                  <a:gd name="T89" fmla="*/ T88 w 2040"/>
                  <a:gd name="T90" fmla="+- 0 8067 6107"/>
                  <a:gd name="T91" fmla="*/ 8067 h 2040"/>
                  <a:gd name="T92" fmla="+- 0 8342 6785"/>
                  <a:gd name="T93" fmla="*/ T92 w 2040"/>
                  <a:gd name="T94" fmla="+- 0 7994 6107"/>
                  <a:gd name="T95" fmla="*/ 7994 h 2040"/>
                  <a:gd name="T96" fmla="+- 0 8469 6785"/>
                  <a:gd name="T97" fmla="*/ T96 w 2040"/>
                  <a:gd name="T98" fmla="+- 0 7901 6107"/>
                  <a:gd name="T99" fmla="*/ 7901 h 2040"/>
                  <a:gd name="T100" fmla="+- 0 8580 6785"/>
                  <a:gd name="T101" fmla="*/ T100 w 2040"/>
                  <a:gd name="T102" fmla="+- 0 7791 6107"/>
                  <a:gd name="T103" fmla="*/ 7791 h 2040"/>
                  <a:gd name="T104" fmla="+- 0 8672 6785"/>
                  <a:gd name="T105" fmla="*/ T104 w 2040"/>
                  <a:gd name="T106" fmla="+- 0 7664 6107"/>
                  <a:gd name="T107" fmla="*/ 7664 h 2040"/>
                  <a:gd name="T108" fmla="+- 0 8745 6785"/>
                  <a:gd name="T109" fmla="*/ T108 w 2040"/>
                  <a:gd name="T110" fmla="+- 0 7524 6107"/>
                  <a:gd name="T111" fmla="*/ 7524 h 2040"/>
                  <a:gd name="T112" fmla="+- 0 8796 6785"/>
                  <a:gd name="T113" fmla="*/ T112 w 2040"/>
                  <a:gd name="T114" fmla="+- 0 7372 6107"/>
                  <a:gd name="T115" fmla="*/ 7372 h 2040"/>
                  <a:gd name="T116" fmla="+- 0 8822 6785"/>
                  <a:gd name="T117" fmla="*/ T116 w 2040"/>
                  <a:gd name="T118" fmla="+- 0 7211 6107"/>
                  <a:gd name="T119" fmla="*/ 7211 h 2040"/>
                  <a:gd name="T120" fmla="+- 0 8822 6785"/>
                  <a:gd name="T121" fmla="*/ T120 w 2040"/>
                  <a:gd name="T122" fmla="+- 0 7043 6107"/>
                  <a:gd name="T123" fmla="*/ 7043 h 2040"/>
                  <a:gd name="T124" fmla="+- 0 8796 6785"/>
                  <a:gd name="T125" fmla="*/ T124 w 2040"/>
                  <a:gd name="T126" fmla="+- 0 6882 6107"/>
                  <a:gd name="T127" fmla="*/ 6882 h 2040"/>
                  <a:gd name="T128" fmla="+- 0 8745 6785"/>
                  <a:gd name="T129" fmla="*/ T128 w 2040"/>
                  <a:gd name="T130" fmla="+- 0 6730 6107"/>
                  <a:gd name="T131" fmla="*/ 6730 h 2040"/>
                  <a:gd name="T132" fmla="+- 0 8672 6785"/>
                  <a:gd name="T133" fmla="*/ T132 w 2040"/>
                  <a:gd name="T134" fmla="+- 0 6590 6107"/>
                  <a:gd name="T135" fmla="*/ 6590 h 2040"/>
                  <a:gd name="T136" fmla="+- 0 8580 6785"/>
                  <a:gd name="T137" fmla="*/ T136 w 2040"/>
                  <a:gd name="T138" fmla="+- 0 6463 6107"/>
                  <a:gd name="T139" fmla="*/ 6463 h 2040"/>
                  <a:gd name="T140" fmla="+- 0 8469 6785"/>
                  <a:gd name="T141" fmla="*/ T140 w 2040"/>
                  <a:gd name="T142" fmla="+- 0 6353 6107"/>
                  <a:gd name="T143" fmla="*/ 6353 h 2040"/>
                  <a:gd name="T144" fmla="+- 0 8342 6785"/>
                  <a:gd name="T145" fmla="*/ T144 w 2040"/>
                  <a:gd name="T146" fmla="+- 0 6260 6107"/>
                  <a:gd name="T147" fmla="*/ 6260 h 2040"/>
                  <a:gd name="T148" fmla="+- 0 8202 6785"/>
                  <a:gd name="T149" fmla="*/ T148 w 2040"/>
                  <a:gd name="T150" fmla="+- 0 6187 6107"/>
                  <a:gd name="T151" fmla="*/ 6187 h 2040"/>
                  <a:gd name="T152" fmla="+- 0 8050 6785"/>
                  <a:gd name="T153" fmla="*/ T152 w 2040"/>
                  <a:gd name="T154" fmla="+- 0 6137 6107"/>
                  <a:gd name="T155" fmla="*/ 6137 h 2040"/>
                  <a:gd name="T156" fmla="+- 0 7889 6785"/>
                  <a:gd name="T157" fmla="*/ T156 w 2040"/>
                  <a:gd name="T158" fmla="+- 0 6111 6107"/>
                  <a:gd name="T159" fmla="*/ 6111 h 20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</a:cxnLst>
                <a:rect l="0" t="0" r="r" b="b"/>
                <a:pathLst>
                  <a:path w="2040" h="2040">
                    <a:moveTo>
                      <a:pt x="1020" y="0"/>
                    </a:moveTo>
                    <a:lnTo>
                      <a:pt x="937" y="4"/>
                    </a:lnTo>
                    <a:lnTo>
                      <a:pt x="855" y="14"/>
                    </a:lnTo>
                    <a:lnTo>
                      <a:pt x="775" y="30"/>
                    </a:lnTo>
                    <a:lnTo>
                      <a:pt x="698" y="52"/>
                    </a:lnTo>
                    <a:lnTo>
                      <a:pt x="623" y="80"/>
                    </a:lnTo>
                    <a:lnTo>
                      <a:pt x="551" y="114"/>
                    </a:lnTo>
                    <a:lnTo>
                      <a:pt x="483" y="153"/>
                    </a:lnTo>
                    <a:lnTo>
                      <a:pt x="418" y="197"/>
                    </a:lnTo>
                    <a:lnTo>
                      <a:pt x="356" y="246"/>
                    </a:lnTo>
                    <a:lnTo>
                      <a:pt x="299" y="299"/>
                    </a:lnTo>
                    <a:lnTo>
                      <a:pt x="246" y="356"/>
                    </a:lnTo>
                    <a:lnTo>
                      <a:pt x="197" y="418"/>
                    </a:lnTo>
                    <a:lnTo>
                      <a:pt x="153" y="483"/>
                    </a:lnTo>
                    <a:lnTo>
                      <a:pt x="114" y="551"/>
                    </a:lnTo>
                    <a:lnTo>
                      <a:pt x="80" y="623"/>
                    </a:lnTo>
                    <a:lnTo>
                      <a:pt x="52" y="698"/>
                    </a:lnTo>
                    <a:lnTo>
                      <a:pt x="30" y="775"/>
                    </a:lnTo>
                    <a:lnTo>
                      <a:pt x="14" y="855"/>
                    </a:lnTo>
                    <a:lnTo>
                      <a:pt x="4" y="936"/>
                    </a:lnTo>
                    <a:lnTo>
                      <a:pt x="0" y="1020"/>
                    </a:lnTo>
                    <a:lnTo>
                      <a:pt x="4" y="1104"/>
                    </a:lnTo>
                    <a:lnTo>
                      <a:pt x="14" y="1186"/>
                    </a:lnTo>
                    <a:lnTo>
                      <a:pt x="30" y="1265"/>
                    </a:lnTo>
                    <a:lnTo>
                      <a:pt x="52" y="1342"/>
                    </a:lnTo>
                    <a:lnTo>
                      <a:pt x="80" y="1417"/>
                    </a:lnTo>
                    <a:lnTo>
                      <a:pt x="114" y="1489"/>
                    </a:lnTo>
                    <a:lnTo>
                      <a:pt x="153" y="1557"/>
                    </a:lnTo>
                    <a:lnTo>
                      <a:pt x="197" y="1622"/>
                    </a:lnTo>
                    <a:lnTo>
                      <a:pt x="246" y="1684"/>
                    </a:lnTo>
                    <a:lnTo>
                      <a:pt x="299" y="1741"/>
                    </a:lnTo>
                    <a:lnTo>
                      <a:pt x="356" y="1794"/>
                    </a:lnTo>
                    <a:lnTo>
                      <a:pt x="418" y="1843"/>
                    </a:lnTo>
                    <a:lnTo>
                      <a:pt x="483" y="1887"/>
                    </a:lnTo>
                    <a:lnTo>
                      <a:pt x="551" y="1926"/>
                    </a:lnTo>
                    <a:lnTo>
                      <a:pt x="623" y="1960"/>
                    </a:lnTo>
                    <a:lnTo>
                      <a:pt x="698" y="1988"/>
                    </a:lnTo>
                    <a:lnTo>
                      <a:pt x="775" y="2011"/>
                    </a:lnTo>
                    <a:lnTo>
                      <a:pt x="855" y="2027"/>
                    </a:lnTo>
                    <a:lnTo>
                      <a:pt x="937" y="2037"/>
                    </a:lnTo>
                    <a:lnTo>
                      <a:pt x="1020" y="2040"/>
                    </a:lnTo>
                    <a:lnTo>
                      <a:pt x="1104" y="2037"/>
                    </a:lnTo>
                    <a:lnTo>
                      <a:pt x="1186" y="2027"/>
                    </a:lnTo>
                    <a:lnTo>
                      <a:pt x="1265" y="2011"/>
                    </a:lnTo>
                    <a:lnTo>
                      <a:pt x="1343" y="1988"/>
                    </a:lnTo>
                    <a:lnTo>
                      <a:pt x="1417" y="1960"/>
                    </a:lnTo>
                    <a:lnTo>
                      <a:pt x="1489" y="1926"/>
                    </a:lnTo>
                    <a:lnTo>
                      <a:pt x="1557" y="1887"/>
                    </a:lnTo>
                    <a:lnTo>
                      <a:pt x="1623" y="1843"/>
                    </a:lnTo>
                    <a:lnTo>
                      <a:pt x="1684" y="1794"/>
                    </a:lnTo>
                    <a:lnTo>
                      <a:pt x="1741" y="1741"/>
                    </a:lnTo>
                    <a:lnTo>
                      <a:pt x="1795" y="1684"/>
                    </a:lnTo>
                    <a:lnTo>
                      <a:pt x="1843" y="1622"/>
                    </a:lnTo>
                    <a:lnTo>
                      <a:pt x="1887" y="1557"/>
                    </a:lnTo>
                    <a:lnTo>
                      <a:pt x="1926" y="1489"/>
                    </a:lnTo>
                    <a:lnTo>
                      <a:pt x="1960" y="1417"/>
                    </a:lnTo>
                    <a:lnTo>
                      <a:pt x="1988" y="1342"/>
                    </a:lnTo>
                    <a:lnTo>
                      <a:pt x="2011" y="1265"/>
                    </a:lnTo>
                    <a:lnTo>
                      <a:pt x="2027" y="1186"/>
                    </a:lnTo>
                    <a:lnTo>
                      <a:pt x="2037" y="1104"/>
                    </a:lnTo>
                    <a:lnTo>
                      <a:pt x="2040" y="1020"/>
                    </a:lnTo>
                    <a:lnTo>
                      <a:pt x="2037" y="936"/>
                    </a:lnTo>
                    <a:lnTo>
                      <a:pt x="2027" y="855"/>
                    </a:lnTo>
                    <a:lnTo>
                      <a:pt x="2011" y="775"/>
                    </a:lnTo>
                    <a:lnTo>
                      <a:pt x="1988" y="698"/>
                    </a:lnTo>
                    <a:lnTo>
                      <a:pt x="1960" y="623"/>
                    </a:lnTo>
                    <a:lnTo>
                      <a:pt x="1926" y="551"/>
                    </a:lnTo>
                    <a:lnTo>
                      <a:pt x="1887" y="483"/>
                    </a:lnTo>
                    <a:lnTo>
                      <a:pt x="1843" y="418"/>
                    </a:lnTo>
                    <a:lnTo>
                      <a:pt x="1795" y="356"/>
                    </a:lnTo>
                    <a:lnTo>
                      <a:pt x="1741" y="299"/>
                    </a:lnTo>
                    <a:lnTo>
                      <a:pt x="1684" y="246"/>
                    </a:lnTo>
                    <a:lnTo>
                      <a:pt x="1623" y="197"/>
                    </a:lnTo>
                    <a:lnTo>
                      <a:pt x="1557" y="153"/>
                    </a:lnTo>
                    <a:lnTo>
                      <a:pt x="1489" y="114"/>
                    </a:lnTo>
                    <a:lnTo>
                      <a:pt x="1417" y="80"/>
                    </a:lnTo>
                    <a:lnTo>
                      <a:pt x="1343" y="52"/>
                    </a:lnTo>
                    <a:lnTo>
                      <a:pt x="1265" y="30"/>
                    </a:lnTo>
                    <a:lnTo>
                      <a:pt x="1186" y="14"/>
                    </a:lnTo>
                    <a:lnTo>
                      <a:pt x="1104" y="4"/>
                    </a:lnTo>
                    <a:lnTo>
                      <a:pt x="1020" y="0"/>
                    </a:lnTo>
                    <a:close/>
                  </a:path>
                </a:pathLst>
              </a:custGeom>
              <a:noFill/>
              <a:ln w="38100">
                <a:solidFill>
                  <a:srgbClr val="FF340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665" y="7667"/>
              <a:ext cx="1680" cy="1560"/>
              <a:chOff x="9665" y="7667"/>
              <a:chExt cx="1680" cy="1560"/>
            </a:xfrm>
          </p:grpSpPr>
          <p:sp>
            <p:nvSpPr>
              <p:cNvPr id="18" name="Freeform 9"/>
              <p:cNvSpPr>
                <a:spLocks/>
              </p:cNvSpPr>
              <p:nvPr/>
            </p:nvSpPr>
            <p:spPr bwMode="auto">
              <a:xfrm>
                <a:off x="9665" y="7667"/>
                <a:ext cx="1680" cy="1560"/>
              </a:xfrm>
              <a:custGeom>
                <a:avLst/>
                <a:gdLst>
                  <a:gd name="T0" fmla="+- 0 10436 9665"/>
                  <a:gd name="T1" fmla="*/ T0 w 1680"/>
                  <a:gd name="T2" fmla="+- 0 7670 7667"/>
                  <a:gd name="T3" fmla="*/ 7670 h 1560"/>
                  <a:gd name="T4" fmla="+- 0 10303 9665"/>
                  <a:gd name="T5" fmla="*/ T4 w 1680"/>
                  <a:gd name="T6" fmla="+- 0 7690 7667"/>
                  <a:gd name="T7" fmla="*/ 7690 h 1560"/>
                  <a:gd name="T8" fmla="+- 0 10178 9665"/>
                  <a:gd name="T9" fmla="*/ T8 w 1680"/>
                  <a:gd name="T10" fmla="+- 0 7728 7667"/>
                  <a:gd name="T11" fmla="*/ 7728 h 1560"/>
                  <a:gd name="T12" fmla="+- 0 10063 9665"/>
                  <a:gd name="T13" fmla="*/ T12 w 1680"/>
                  <a:gd name="T14" fmla="+- 0 7784 7667"/>
                  <a:gd name="T15" fmla="*/ 7784 h 1560"/>
                  <a:gd name="T16" fmla="+- 0 9959 9665"/>
                  <a:gd name="T17" fmla="*/ T16 w 1680"/>
                  <a:gd name="T18" fmla="+- 0 7855 7667"/>
                  <a:gd name="T19" fmla="*/ 7855 h 1560"/>
                  <a:gd name="T20" fmla="+- 0 9867 9665"/>
                  <a:gd name="T21" fmla="*/ T20 w 1680"/>
                  <a:gd name="T22" fmla="+- 0 7940 7667"/>
                  <a:gd name="T23" fmla="*/ 7940 h 1560"/>
                  <a:gd name="T24" fmla="+- 0 9791 9665"/>
                  <a:gd name="T25" fmla="*/ T24 w 1680"/>
                  <a:gd name="T26" fmla="+- 0 8036 7667"/>
                  <a:gd name="T27" fmla="*/ 8036 h 1560"/>
                  <a:gd name="T28" fmla="+- 0 9731 9665"/>
                  <a:gd name="T29" fmla="*/ T28 w 1680"/>
                  <a:gd name="T30" fmla="+- 0 8144 7667"/>
                  <a:gd name="T31" fmla="*/ 8144 h 1560"/>
                  <a:gd name="T32" fmla="+- 0 9690 9665"/>
                  <a:gd name="T33" fmla="*/ T32 w 1680"/>
                  <a:gd name="T34" fmla="+- 0 8260 7667"/>
                  <a:gd name="T35" fmla="*/ 8260 h 1560"/>
                  <a:gd name="T36" fmla="+- 0 9668 9665"/>
                  <a:gd name="T37" fmla="*/ T36 w 1680"/>
                  <a:gd name="T38" fmla="+- 0 8383 7667"/>
                  <a:gd name="T39" fmla="*/ 8383 h 1560"/>
                  <a:gd name="T40" fmla="+- 0 9668 9665"/>
                  <a:gd name="T41" fmla="*/ T40 w 1680"/>
                  <a:gd name="T42" fmla="+- 0 8511 7667"/>
                  <a:gd name="T43" fmla="*/ 8511 h 1560"/>
                  <a:gd name="T44" fmla="+- 0 9690 9665"/>
                  <a:gd name="T45" fmla="*/ T44 w 1680"/>
                  <a:gd name="T46" fmla="+- 0 8635 7667"/>
                  <a:gd name="T47" fmla="*/ 8635 h 1560"/>
                  <a:gd name="T48" fmla="+- 0 9731 9665"/>
                  <a:gd name="T49" fmla="*/ T48 w 1680"/>
                  <a:gd name="T50" fmla="+- 0 8751 7667"/>
                  <a:gd name="T51" fmla="*/ 8751 h 1560"/>
                  <a:gd name="T52" fmla="+- 0 9791 9665"/>
                  <a:gd name="T53" fmla="*/ T52 w 1680"/>
                  <a:gd name="T54" fmla="+- 0 8858 7667"/>
                  <a:gd name="T55" fmla="*/ 8858 h 1560"/>
                  <a:gd name="T56" fmla="+- 0 9867 9665"/>
                  <a:gd name="T57" fmla="*/ T56 w 1680"/>
                  <a:gd name="T58" fmla="+- 0 8955 7667"/>
                  <a:gd name="T59" fmla="*/ 8955 h 1560"/>
                  <a:gd name="T60" fmla="+- 0 9959 9665"/>
                  <a:gd name="T61" fmla="*/ T60 w 1680"/>
                  <a:gd name="T62" fmla="+- 0 9039 7667"/>
                  <a:gd name="T63" fmla="*/ 9039 h 1560"/>
                  <a:gd name="T64" fmla="+- 0 10063 9665"/>
                  <a:gd name="T65" fmla="*/ T64 w 1680"/>
                  <a:gd name="T66" fmla="+- 0 9110 7667"/>
                  <a:gd name="T67" fmla="*/ 9110 h 1560"/>
                  <a:gd name="T68" fmla="+- 0 10178 9665"/>
                  <a:gd name="T69" fmla="*/ T68 w 1680"/>
                  <a:gd name="T70" fmla="+- 0 9166 7667"/>
                  <a:gd name="T71" fmla="*/ 9166 h 1560"/>
                  <a:gd name="T72" fmla="+- 0 10303 9665"/>
                  <a:gd name="T73" fmla="*/ T72 w 1680"/>
                  <a:gd name="T74" fmla="+- 0 9205 7667"/>
                  <a:gd name="T75" fmla="*/ 9205 h 1560"/>
                  <a:gd name="T76" fmla="+- 0 10436 9665"/>
                  <a:gd name="T77" fmla="*/ T76 w 1680"/>
                  <a:gd name="T78" fmla="+- 0 9225 7667"/>
                  <a:gd name="T79" fmla="*/ 9225 h 1560"/>
                  <a:gd name="T80" fmla="+- 0 10574 9665"/>
                  <a:gd name="T81" fmla="*/ T80 w 1680"/>
                  <a:gd name="T82" fmla="+- 0 9225 7667"/>
                  <a:gd name="T83" fmla="*/ 9225 h 1560"/>
                  <a:gd name="T84" fmla="+- 0 10707 9665"/>
                  <a:gd name="T85" fmla="*/ T84 w 1680"/>
                  <a:gd name="T86" fmla="+- 0 9205 7667"/>
                  <a:gd name="T87" fmla="*/ 9205 h 1560"/>
                  <a:gd name="T88" fmla="+- 0 10832 9665"/>
                  <a:gd name="T89" fmla="*/ T88 w 1680"/>
                  <a:gd name="T90" fmla="+- 0 9166 7667"/>
                  <a:gd name="T91" fmla="*/ 9166 h 1560"/>
                  <a:gd name="T92" fmla="+- 0 10948 9665"/>
                  <a:gd name="T93" fmla="*/ T92 w 1680"/>
                  <a:gd name="T94" fmla="+- 0 9110 7667"/>
                  <a:gd name="T95" fmla="*/ 9110 h 1560"/>
                  <a:gd name="T96" fmla="+- 0 11052 9665"/>
                  <a:gd name="T97" fmla="*/ T96 w 1680"/>
                  <a:gd name="T98" fmla="+- 0 9039 7667"/>
                  <a:gd name="T99" fmla="*/ 9039 h 1560"/>
                  <a:gd name="T100" fmla="+- 0 11143 9665"/>
                  <a:gd name="T101" fmla="*/ T100 w 1680"/>
                  <a:gd name="T102" fmla="+- 0 8955 7667"/>
                  <a:gd name="T103" fmla="*/ 8955 h 1560"/>
                  <a:gd name="T104" fmla="+- 0 11219 9665"/>
                  <a:gd name="T105" fmla="*/ T104 w 1680"/>
                  <a:gd name="T106" fmla="+- 0 8858 7667"/>
                  <a:gd name="T107" fmla="*/ 8858 h 1560"/>
                  <a:gd name="T108" fmla="+- 0 11279 9665"/>
                  <a:gd name="T109" fmla="*/ T108 w 1680"/>
                  <a:gd name="T110" fmla="+- 0 8751 7667"/>
                  <a:gd name="T111" fmla="*/ 8751 h 1560"/>
                  <a:gd name="T112" fmla="+- 0 11321 9665"/>
                  <a:gd name="T113" fmla="*/ T112 w 1680"/>
                  <a:gd name="T114" fmla="+- 0 8635 7667"/>
                  <a:gd name="T115" fmla="*/ 8635 h 1560"/>
                  <a:gd name="T116" fmla="+- 0 11343 9665"/>
                  <a:gd name="T117" fmla="*/ T116 w 1680"/>
                  <a:gd name="T118" fmla="+- 0 8511 7667"/>
                  <a:gd name="T119" fmla="*/ 8511 h 1560"/>
                  <a:gd name="T120" fmla="+- 0 11343 9665"/>
                  <a:gd name="T121" fmla="*/ T120 w 1680"/>
                  <a:gd name="T122" fmla="+- 0 8383 7667"/>
                  <a:gd name="T123" fmla="*/ 8383 h 1560"/>
                  <a:gd name="T124" fmla="+- 0 11321 9665"/>
                  <a:gd name="T125" fmla="*/ T124 w 1680"/>
                  <a:gd name="T126" fmla="+- 0 8260 7667"/>
                  <a:gd name="T127" fmla="*/ 8260 h 1560"/>
                  <a:gd name="T128" fmla="+- 0 11279 9665"/>
                  <a:gd name="T129" fmla="*/ T128 w 1680"/>
                  <a:gd name="T130" fmla="+- 0 8144 7667"/>
                  <a:gd name="T131" fmla="*/ 8144 h 1560"/>
                  <a:gd name="T132" fmla="+- 0 11219 9665"/>
                  <a:gd name="T133" fmla="*/ T132 w 1680"/>
                  <a:gd name="T134" fmla="+- 0 8036 7667"/>
                  <a:gd name="T135" fmla="*/ 8036 h 1560"/>
                  <a:gd name="T136" fmla="+- 0 11143 9665"/>
                  <a:gd name="T137" fmla="*/ T136 w 1680"/>
                  <a:gd name="T138" fmla="+- 0 7940 7667"/>
                  <a:gd name="T139" fmla="*/ 7940 h 1560"/>
                  <a:gd name="T140" fmla="+- 0 11052 9665"/>
                  <a:gd name="T141" fmla="*/ T140 w 1680"/>
                  <a:gd name="T142" fmla="+- 0 7855 7667"/>
                  <a:gd name="T143" fmla="*/ 7855 h 1560"/>
                  <a:gd name="T144" fmla="+- 0 10948 9665"/>
                  <a:gd name="T145" fmla="*/ T144 w 1680"/>
                  <a:gd name="T146" fmla="+- 0 7784 7667"/>
                  <a:gd name="T147" fmla="*/ 7784 h 1560"/>
                  <a:gd name="T148" fmla="+- 0 10832 9665"/>
                  <a:gd name="T149" fmla="*/ T148 w 1680"/>
                  <a:gd name="T150" fmla="+- 0 7728 7667"/>
                  <a:gd name="T151" fmla="*/ 7728 h 1560"/>
                  <a:gd name="T152" fmla="+- 0 10707 9665"/>
                  <a:gd name="T153" fmla="*/ T152 w 1680"/>
                  <a:gd name="T154" fmla="+- 0 7690 7667"/>
                  <a:gd name="T155" fmla="*/ 7690 h 1560"/>
                  <a:gd name="T156" fmla="+- 0 10574 9665"/>
                  <a:gd name="T157" fmla="*/ T156 w 1680"/>
                  <a:gd name="T158" fmla="+- 0 7670 7667"/>
                  <a:gd name="T159" fmla="*/ 7670 h 15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</a:cxnLst>
                <a:rect l="0" t="0" r="r" b="b"/>
                <a:pathLst>
                  <a:path w="1680" h="1560">
                    <a:moveTo>
                      <a:pt x="840" y="0"/>
                    </a:moveTo>
                    <a:lnTo>
                      <a:pt x="771" y="3"/>
                    </a:lnTo>
                    <a:lnTo>
                      <a:pt x="704" y="10"/>
                    </a:lnTo>
                    <a:lnTo>
                      <a:pt x="638" y="23"/>
                    </a:lnTo>
                    <a:lnTo>
                      <a:pt x="575" y="40"/>
                    </a:lnTo>
                    <a:lnTo>
                      <a:pt x="513" y="61"/>
                    </a:lnTo>
                    <a:lnTo>
                      <a:pt x="454" y="87"/>
                    </a:lnTo>
                    <a:lnTo>
                      <a:pt x="398" y="117"/>
                    </a:lnTo>
                    <a:lnTo>
                      <a:pt x="344" y="151"/>
                    </a:lnTo>
                    <a:lnTo>
                      <a:pt x="294" y="188"/>
                    </a:lnTo>
                    <a:lnTo>
                      <a:pt x="246" y="229"/>
                    </a:lnTo>
                    <a:lnTo>
                      <a:pt x="202" y="273"/>
                    </a:lnTo>
                    <a:lnTo>
                      <a:pt x="162" y="320"/>
                    </a:lnTo>
                    <a:lnTo>
                      <a:pt x="126" y="369"/>
                    </a:lnTo>
                    <a:lnTo>
                      <a:pt x="94" y="422"/>
                    </a:lnTo>
                    <a:lnTo>
                      <a:pt x="66" y="477"/>
                    </a:lnTo>
                    <a:lnTo>
                      <a:pt x="43" y="534"/>
                    </a:lnTo>
                    <a:lnTo>
                      <a:pt x="25" y="593"/>
                    </a:lnTo>
                    <a:lnTo>
                      <a:pt x="11" y="654"/>
                    </a:lnTo>
                    <a:lnTo>
                      <a:pt x="3" y="716"/>
                    </a:lnTo>
                    <a:lnTo>
                      <a:pt x="0" y="780"/>
                    </a:lnTo>
                    <a:lnTo>
                      <a:pt x="3" y="844"/>
                    </a:lnTo>
                    <a:lnTo>
                      <a:pt x="11" y="907"/>
                    </a:lnTo>
                    <a:lnTo>
                      <a:pt x="25" y="968"/>
                    </a:lnTo>
                    <a:lnTo>
                      <a:pt x="43" y="1027"/>
                    </a:lnTo>
                    <a:lnTo>
                      <a:pt x="66" y="1084"/>
                    </a:lnTo>
                    <a:lnTo>
                      <a:pt x="94" y="1139"/>
                    </a:lnTo>
                    <a:lnTo>
                      <a:pt x="126" y="1191"/>
                    </a:lnTo>
                    <a:lnTo>
                      <a:pt x="162" y="1241"/>
                    </a:lnTo>
                    <a:lnTo>
                      <a:pt x="202" y="1288"/>
                    </a:lnTo>
                    <a:lnTo>
                      <a:pt x="246" y="1332"/>
                    </a:lnTo>
                    <a:lnTo>
                      <a:pt x="294" y="1372"/>
                    </a:lnTo>
                    <a:lnTo>
                      <a:pt x="344" y="1410"/>
                    </a:lnTo>
                    <a:lnTo>
                      <a:pt x="398" y="1443"/>
                    </a:lnTo>
                    <a:lnTo>
                      <a:pt x="454" y="1473"/>
                    </a:lnTo>
                    <a:lnTo>
                      <a:pt x="513" y="1499"/>
                    </a:lnTo>
                    <a:lnTo>
                      <a:pt x="575" y="1520"/>
                    </a:lnTo>
                    <a:lnTo>
                      <a:pt x="638" y="1538"/>
                    </a:lnTo>
                    <a:lnTo>
                      <a:pt x="704" y="1550"/>
                    </a:lnTo>
                    <a:lnTo>
                      <a:pt x="771" y="1558"/>
                    </a:lnTo>
                    <a:lnTo>
                      <a:pt x="840" y="1560"/>
                    </a:lnTo>
                    <a:lnTo>
                      <a:pt x="909" y="1558"/>
                    </a:lnTo>
                    <a:lnTo>
                      <a:pt x="976" y="1550"/>
                    </a:lnTo>
                    <a:lnTo>
                      <a:pt x="1042" y="1538"/>
                    </a:lnTo>
                    <a:lnTo>
                      <a:pt x="1106" y="1520"/>
                    </a:lnTo>
                    <a:lnTo>
                      <a:pt x="1167" y="1499"/>
                    </a:lnTo>
                    <a:lnTo>
                      <a:pt x="1226" y="1473"/>
                    </a:lnTo>
                    <a:lnTo>
                      <a:pt x="1283" y="1443"/>
                    </a:lnTo>
                    <a:lnTo>
                      <a:pt x="1336" y="1410"/>
                    </a:lnTo>
                    <a:lnTo>
                      <a:pt x="1387" y="1372"/>
                    </a:lnTo>
                    <a:lnTo>
                      <a:pt x="1434" y="1332"/>
                    </a:lnTo>
                    <a:lnTo>
                      <a:pt x="1478" y="1288"/>
                    </a:lnTo>
                    <a:lnTo>
                      <a:pt x="1518" y="1241"/>
                    </a:lnTo>
                    <a:lnTo>
                      <a:pt x="1554" y="1191"/>
                    </a:lnTo>
                    <a:lnTo>
                      <a:pt x="1587" y="1139"/>
                    </a:lnTo>
                    <a:lnTo>
                      <a:pt x="1614" y="1084"/>
                    </a:lnTo>
                    <a:lnTo>
                      <a:pt x="1638" y="1027"/>
                    </a:lnTo>
                    <a:lnTo>
                      <a:pt x="1656" y="968"/>
                    </a:lnTo>
                    <a:lnTo>
                      <a:pt x="1669" y="907"/>
                    </a:lnTo>
                    <a:lnTo>
                      <a:pt x="1678" y="844"/>
                    </a:lnTo>
                    <a:lnTo>
                      <a:pt x="1680" y="780"/>
                    </a:lnTo>
                    <a:lnTo>
                      <a:pt x="1678" y="716"/>
                    </a:lnTo>
                    <a:lnTo>
                      <a:pt x="1669" y="654"/>
                    </a:lnTo>
                    <a:lnTo>
                      <a:pt x="1656" y="593"/>
                    </a:lnTo>
                    <a:lnTo>
                      <a:pt x="1638" y="534"/>
                    </a:lnTo>
                    <a:lnTo>
                      <a:pt x="1614" y="477"/>
                    </a:lnTo>
                    <a:lnTo>
                      <a:pt x="1587" y="422"/>
                    </a:lnTo>
                    <a:lnTo>
                      <a:pt x="1554" y="369"/>
                    </a:lnTo>
                    <a:lnTo>
                      <a:pt x="1518" y="320"/>
                    </a:lnTo>
                    <a:lnTo>
                      <a:pt x="1478" y="273"/>
                    </a:lnTo>
                    <a:lnTo>
                      <a:pt x="1434" y="229"/>
                    </a:lnTo>
                    <a:lnTo>
                      <a:pt x="1387" y="188"/>
                    </a:lnTo>
                    <a:lnTo>
                      <a:pt x="1336" y="151"/>
                    </a:lnTo>
                    <a:lnTo>
                      <a:pt x="1283" y="117"/>
                    </a:lnTo>
                    <a:lnTo>
                      <a:pt x="1226" y="87"/>
                    </a:lnTo>
                    <a:lnTo>
                      <a:pt x="1167" y="61"/>
                    </a:lnTo>
                    <a:lnTo>
                      <a:pt x="1106" y="40"/>
                    </a:lnTo>
                    <a:lnTo>
                      <a:pt x="1042" y="23"/>
                    </a:lnTo>
                    <a:lnTo>
                      <a:pt x="976" y="10"/>
                    </a:lnTo>
                    <a:lnTo>
                      <a:pt x="909" y="3"/>
                    </a:lnTo>
                    <a:lnTo>
                      <a:pt x="840" y="0"/>
                    </a:lnTo>
                    <a:close/>
                  </a:path>
                </a:pathLst>
              </a:custGeom>
              <a:noFill/>
              <a:ln w="38100">
                <a:solidFill>
                  <a:srgbClr val="FF340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8825" y="3587"/>
              <a:ext cx="960" cy="960"/>
              <a:chOff x="8825" y="3587"/>
              <a:chExt cx="960" cy="960"/>
            </a:xfrm>
          </p:grpSpPr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8825" y="3587"/>
                <a:ext cx="960" cy="960"/>
              </a:xfrm>
              <a:custGeom>
                <a:avLst/>
                <a:gdLst>
                  <a:gd name="T0" fmla="+- 0 9305 8825"/>
                  <a:gd name="T1" fmla="*/ T0 w 960"/>
                  <a:gd name="T2" fmla="+- 0 3587 3587"/>
                  <a:gd name="T3" fmla="*/ 3587 h 960"/>
                  <a:gd name="T4" fmla="+- 0 9228 8825"/>
                  <a:gd name="T5" fmla="*/ T4 w 960"/>
                  <a:gd name="T6" fmla="+- 0 3593 3587"/>
                  <a:gd name="T7" fmla="*/ 3593 h 960"/>
                  <a:gd name="T8" fmla="+- 0 9154 8825"/>
                  <a:gd name="T9" fmla="*/ T8 w 960"/>
                  <a:gd name="T10" fmla="+- 0 3612 3587"/>
                  <a:gd name="T11" fmla="*/ 3612 h 960"/>
                  <a:gd name="T12" fmla="+- 0 9085 8825"/>
                  <a:gd name="T13" fmla="*/ T12 w 960"/>
                  <a:gd name="T14" fmla="+- 0 3641 3587"/>
                  <a:gd name="T15" fmla="*/ 3641 h 960"/>
                  <a:gd name="T16" fmla="+- 0 9022 8825"/>
                  <a:gd name="T17" fmla="*/ T16 w 960"/>
                  <a:gd name="T18" fmla="+- 0 3680 3587"/>
                  <a:gd name="T19" fmla="*/ 3680 h 960"/>
                  <a:gd name="T20" fmla="+- 0 8966 8825"/>
                  <a:gd name="T21" fmla="*/ T20 w 960"/>
                  <a:gd name="T22" fmla="+- 0 3728 3587"/>
                  <a:gd name="T23" fmla="*/ 3728 h 960"/>
                  <a:gd name="T24" fmla="+- 0 8918 8825"/>
                  <a:gd name="T25" fmla="*/ T24 w 960"/>
                  <a:gd name="T26" fmla="+- 0 3784 3587"/>
                  <a:gd name="T27" fmla="*/ 3784 h 960"/>
                  <a:gd name="T28" fmla="+- 0 8879 8825"/>
                  <a:gd name="T29" fmla="*/ T28 w 960"/>
                  <a:gd name="T30" fmla="+- 0 3847 3587"/>
                  <a:gd name="T31" fmla="*/ 3847 h 960"/>
                  <a:gd name="T32" fmla="+- 0 8850 8825"/>
                  <a:gd name="T33" fmla="*/ T32 w 960"/>
                  <a:gd name="T34" fmla="+- 0 3915 3587"/>
                  <a:gd name="T35" fmla="*/ 3915 h 960"/>
                  <a:gd name="T36" fmla="+- 0 8832 8825"/>
                  <a:gd name="T37" fmla="*/ T36 w 960"/>
                  <a:gd name="T38" fmla="+- 0 3989 3587"/>
                  <a:gd name="T39" fmla="*/ 3989 h 960"/>
                  <a:gd name="T40" fmla="+- 0 8825 8825"/>
                  <a:gd name="T41" fmla="*/ T40 w 960"/>
                  <a:gd name="T42" fmla="+- 0 4067 3587"/>
                  <a:gd name="T43" fmla="*/ 4067 h 960"/>
                  <a:gd name="T44" fmla="+- 0 8827 8825"/>
                  <a:gd name="T45" fmla="*/ T44 w 960"/>
                  <a:gd name="T46" fmla="+- 0 4107 3587"/>
                  <a:gd name="T47" fmla="*/ 4107 h 960"/>
                  <a:gd name="T48" fmla="+- 0 8839 8825"/>
                  <a:gd name="T49" fmla="*/ T48 w 960"/>
                  <a:gd name="T50" fmla="+- 0 4183 3587"/>
                  <a:gd name="T51" fmla="*/ 4183 h 960"/>
                  <a:gd name="T52" fmla="+- 0 8863 8825"/>
                  <a:gd name="T53" fmla="*/ T52 w 960"/>
                  <a:gd name="T54" fmla="+- 0 4254 3587"/>
                  <a:gd name="T55" fmla="*/ 4254 h 960"/>
                  <a:gd name="T56" fmla="+- 0 8897 8825"/>
                  <a:gd name="T57" fmla="*/ T56 w 960"/>
                  <a:gd name="T58" fmla="+- 0 4320 3587"/>
                  <a:gd name="T59" fmla="*/ 4320 h 960"/>
                  <a:gd name="T60" fmla="+- 0 8941 8825"/>
                  <a:gd name="T61" fmla="*/ T60 w 960"/>
                  <a:gd name="T62" fmla="+- 0 4380 3587"/>
                  <a:gd name="T63" fmla="*/ 4380 h 960"/>
                  <a:gd name="T64" fmla="+- 0 8993 8825"/>
                  <a:gd name="T65" fmla="*/ T64 w 960"/>
                  <a:gd name="T66" fmla="+- 0 4432 3587"/>
                  <a:gd name="T67" fmla="*/ 4432 h 960"/>
                  <a:gd name="T68" fmla="+- 0 9053 8825"/>
                  <a:gd name="T69" fmla="*/ T68 w 960"/>
                  <a:gd name="T70" fmla="+- 0 4475 3587"/>
                  <a:gd name="T71" fmla="*/ 4475 h 960"/>
                  <a:gd name="T72" fmla="+- 0 9119 8825"/>
                  <a:gd name="T73" fmla="*/ T72 w 960"/>
                  <a:gd name="T74" fmla="+- 0 4509 3587"/>
                  <a:gd name="T75" fmla="*/ 4509 h 960"/>
                  <a:gd name="T76" fmla="+- 0 9190 8825"/>
                  <a:gd name="T77" fmla="*/ T76 w 960"/>
                  <a:gd name="T78" fmla="+- 0 4533 3587"/>
                  <a:gd name="T79" fmla="*/ 4533 h 960"/>
                  <a:gd name="T80" fmla="+- 0 9266 8825"/>
                  <a:gd name="T81" fmla="*/ T80 w 960"/>
                  <a:gd name="T82" fmla="+- 0 4546 3587"/>
                  <a:gd name="T83" fmla="*/ 4546 h 960"/>
                  <a:gd name="T84" fmla="+- 0 9305 8825"/>
                  <a:gd name="T85" fmla="*/ T84 w 960"/>
                  <a:gd name="T86" fmla="+- 0 4547 3587"/>
                  <a:gd name="T87" fmla="*/ 4547 h 960"/>
                  <a:gd name="T88" fmla="+- 0 9345 8825"/>
                  <a:gd name="T89" fmla="*/ T88 w 960"/>
                  <a:gd name="T90" fmla="+- 0 4546 3587"/>
                  <a:gd name="T91" fmla="*/ 4546 h 960"/>
                  <a:gd name="T92" fmla="+- 0 9421 8825"/>
                  <a:gd name="T93" fmla="*/ T92 w 960"/>
                  <a:gd name="T94" fmla="+- 0 4533 3587"/>
                  <a:gd name="T95" fmla="*/ 4533 h 960"/>
                  <a:gd name="T96" fmla="+- 0 9492 8825"/>
                  <a:gd name="T97" fmla="*/ T96 w 960"/>
                  <a:gd name="T98" fmla="+- 0 4509 3587"/>
                  <a:gd name="T99" fmla="*/ 4509 h 960"/>
                  <a:gd name="T100" fmla="+- 0 9558 8825"/>
                  <a:gd name="T101" fmla="*/ T100 w 960"/>
                  <a:gd name="T102" fmla="+- 0 4475 3587"/>
                  <a:gd name="T103" fmla="*/ 4475 h 960"/>
                  <a:gd name="T104" fmla="+- 0 9618 8825"/>
                  <a:gd name="T105" fmla="*/ T104 w 960"/>
                  <a:gd name="T106" fmla="+- 0 4432 3587"/>
                  <a:gd name="T107" fmla="*/ 4432 h 960"/>
                  <a:gd name="T108" fmla="+- 0 9670 8825"/>
                  <a:gd name="T109" fmla="*/ T108 w 960"/>
                  <a:gd name="T110" fmla="+- 0 4380 3587"/>
                  <a:gd name="T111" fmla="*/ 4380 h 960"/>
                  <a:gd name="T112" fmla="+- 0 9714 8825"/>
                  <a:gd name="T113" fmla="*/ T112 w 960"/>
                  <a:gd name="T114" fmla="+- 0 4320 3587"/>
                  <a:gd name="T115" fmla="*/ 4320 h 960"/>
                  <a:gd name="T116" fmla="+- 0 9748 8825"/>
                  <a:gd name="T117" fmla="*/ T116 w 960"/>
                  <a:gd name="T118" fmla="+- 0 4254 3587"/>
                  <a:gd name="T119" fmla="*/ 4254 h 960"/>
                  <a:gd name="T120" fmla="+- 0 9771 8825"/>
                  <a:gd name="T121" fmla="*/ T120 w 960"/>
                  <a:gd name="T122" fmla="+- 0 4183 3587"/>
                  <a:gd name="T123" fmla="*/ 4183 h 960"/>
                  <a:gd name="T124" fmla="+- 0 9784 8825"/>
                  <a:gd name="T125" fmla="*/ T124 w 960"/>
                  <a:gd name="T126" fmla="+- 0 4107 3587"/>
                  <a:gd name="T127" fmla="*/ 4107 h 960"/>
                  <a:gd name="T128" fmla="+- 0 9785 8825"/>
                  <a:gd name="T129" fmla="*/ T128 w 960"/>
                  <a:gd name="T130" fmla="+- 0 4067 3587"/>
                  <a:gd name="T131" fmla="*/ 4067 h 960"/>
                  <a:gd name="T132" fmla="+- 0 9784 8825"/>
                  <a:gd name="T133" fmla="*/ T132 w 960"/>
                  <a:gd name="T134" fmla="+- 0 4028 3587"/>
                  <a:gd name="T135" fmla="*/ 4028 h 960"/>
                  <a:gd name="T136" fmla="+- 0 9771 8825"/>
                  <a:gd name="T137" fmla="*/ T136 w 960"/>
                  <a:gd name="T138" fmla="+- 0 3952 3587"/>
                  <a:gd name="T139" fmla="*/ 3952 h 960"/>
                  <a:gd name="T140" fmla="+- 0 9748 8825"/>
                  <a:gd name="T141" fmla="*/ T140 w 960"/>
                  <a:gd name="T142" fmla="+- 0 3880 3587"/>
                  <a:gd name="T143" fmla="*/ 3880 h 960"/>
                  <a:gd name="T144" fmla="+- 0 9714 8825"/>
                  <a:gd name="T145" fmla="*/ T144 w 960"/>
                  <a:gd name="T146" fmla="+- 0 3814 3587"/>
                  <a:gd name="T147" fmla="*/ 3814 h 960"/>
                  <a:gd name="T148" fmla="+- 0 9670 8825"/>
                  <a:gd name="T149" fmla="*/ T148 w 960"/>
                  <a:gd name="T150" fmla="+- 0 3755 3587"/>
                  <a:gd name="T151" fmla="*/ 3755 h 960"/>
                  <a:gd name="T152" fmla="+- 0 9618 8825"/>
                  <a:gd name="T153" fmla="*/ T152 w 960"/>
                  <a:gd name="T154" fmla="+- 0 3703 3587"/>
                  <a:gd name="T155" fmla="*/ 3703 h 960"/>
                  <a:gd name="T156" fmla="+- 0 9558 8825"/>
                  <a:gd name="T157" fmla="*/ T156 w 960"/>
                  <a:gd name="T158" fmla="+- 0 3659 3587"/>
                  <a:gd name="T159" fmla="*/ 3659 h 960"/>
                  <a:gd name="T160" fmla="+- 0 9492 8825"/>
                  <a:gd name="T161" fmla="*/ T160 w 960"/>
                  <a:gd name="T162" fmla="+- 0 3625 3587"/>
                  <a:gd name="T163" fmla="*/ 3625 h 960"/>
                  <a:gd name="T164" fmla="+- 0 9421 8825"/>
                  <a:gd name="T165" fmla="*/ T164 w 960"/>
                  <a:gd name="T166" fmla="+- 0 3601 3587"/>
                  <a:gd name="T167" fmla="*/ 3601 h 960"/>
                  <a:gd name="T168" fmla="+- 0 9345 8825"/>
                  <a:gd name="T169" fmla="*/ T168 w 960"/>
                  <a:gd name="T170" fmla="+- 0 3589 3587"/>
                  <a:gd name="T171" fmla="*/ 3589 h 960"/>
                  <a:gd name="T172" fmla="+- 0 9305 8825"/>
                  <a:gd name="T173" fmla="*/ T172 w 960"/>
                  <a:gd name="T174" fmla="+- 0 3587 3587"/>
                  <a:gd name="T175" fmla="*/ 3587 h 9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</a:cxnLst>
                <a:rect l="0" t="0" r="r" b="b"/>
                <a:pathLst>
                  <a:path w="960" h="960">
                    <a:moveTo>
                      <a:pt x="480" y="0"/>
                    </a:moveTo>
                    <a:lnTo>
                      <a:pt x="403" y="6"/>
                    </a:lnTo>
                    <a:lnTo>
                      <a:pt x="329" y="25"/>
                    </a:lnTo>
                    <a:lnTo>
                      <a:pt x="260" y="54"/>
                    </a:lnTo>
                    <a:lnTo>
                      <a:pt x="197" y="93"/>
                    </a:lnTo>
                    <a:lnTo>
                      <a:pt x="141" y="141"/>
                    </a:lnTo>
                    <a:lnTo>
                      <a:pt x="93" y="197"/>
                    </a:lnTo>
                    <a:lnTo>
                      <a:pt x="54" y="260"/>
                    </a:lnTo>
                    <a:lnTo>
                      <a:pt x="25" y="328"/>
                    </a:lnTo>
                    <a:lnTo>
                      <a:pt x="7" y="402"/>
                    </a:lnTo>
                    <a:lnTo>
                      <a:pt x="0" y="480"/>
                    </a:lnTo>
                    <a:lnTo>
                      <a:pt x="2" y="520"/>
                    </a:lnTo>
                    <a:lnTo>
                      <a:pt x="14" y="596"/>
                    </a:lnTo>
                    <a:lnTo>
                      <a:pt x="38" y="667"/>
                    </a:lnTo>
                    <a:lnTo>
                      <a:pt x="72" y="733"/>
                    </a:lnTo>
                    <a:lnTo>
                      <a:pt x="116" y="793"/>
                    </a:lnTo>
                    <a:lnTo>
                      <a:pt x="168" y="845"/>
                    </a:lnTo>
                    <a:lnTo>
                      <a:pt x="228" y="888"/>
                    </a:lnTo>
                    <a:lnTo>
                      <a:pt x="294" y="922"/>
                    </a:lnTo>
                    <a:lnTo>
                      <a:pt x="365" y="946"/>
                    </a:lnTo>
                    <a:lnTo>
                      <a:pt x="441" y="959"/>
                    </a:lnTo>
                    <a:lnTo>
                      <a:pt x="480" y="960"/>
                    </a:lnTo>
                    <a:lnTo>
                      <a:pt x="520" y="959"/>
                    </a:lnTo>
                    <a:lnTo>
                      <a:pt x="596" y="946"/>
                    </a:lnTo>
                    <a:lnTo>
                      <a:pt x="667" y="922"/>
                    </a:lnTo>
                    <a:lnTo>
                      <a:pt x="733" y="888"/>
                    </a:lnTo>
                    <a:lnTo>
                      <a:pt x="793" y="845"/>
                    </a:lnTo>
                    <a:lnTo>
                      <a:pt x="845" y="793"/>
                    </a:lnTo>
                    <a:lnTo>
                      <a:pt x="889" y="733"/>
                    </a:lnTo>
                    <a:lnTo>
                      <a:pt x="923" y="667"/>
                    </a:lnTo>
                    <a:lnTo>
                      <a:pt x="946" y="596"/>
                    </a:lnTo>
                    <a:lnTo>
                      <a:pt x="959" y="520"/>
                    </a:lnTo>
                    <a:lnTo>
                      <a:pt x="960" y="480"/>
                    </a:lnTo>
                    <a:lnTo>
                      <a:pt x="959" y="441"/>
                    </a:lnTo>
                    <a:lnTo>
                      <a:pt x="946" y="365"/>
                    </a:lnTo>
                    <a:lnTo>
                      <a:pt x="923" y="293"/>
                    </a:lnTo>
                    <a:lnTo>
                      <a:pt x="889" y="227"/>
                    </a:lnTo>
                    <a:lnTo>
                      <a:pt x="845" y="168"/>
                    </a:lnTo>
                    <a:lnTo>
                      <a:pt x="793" y="116"/>
                    </a:lnTo>
                    <a:lnTo>
                      <a:pt x="733" y="72"/>
                    </a:lnTo>
                    <a:lnTo>
                      <a:pt x="667" y="38"/>
                    </a:lnTo>
                    <a:lnTo>
                      <a:pt x="596" y="14"/>
                    </a:lnTo>
                    <a:lnTo>
                      <a:pt x="520" y="2"/>
                    </a:lnTo>
                    <a:lnTo>
                      <a:pt x="480" y="0"/>
                    </a:lnTo>
                    <a:close/>
                  </a:path>
                </a:pathLst>
              </a:custGeom>
              <a:noFill/>
              <a:ln w="38100">
                <a:solidFill>
                  <a:srgbClr val="FF340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10505" y="3707"/>
              <a:ext cx="2400" cy="2040"/>
              <a:chOff x="10505" y="3707"/>
              <a:chExt cx="2400" cy="2040"/>
            </a:xfrm>
          </p:grpSpPr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10505" y="3707"/>
                <a:ext cx="2400" cy="2040"/>
              </a:xfrm>
              <a:custGeom>
                <a:avLst/>
                <a:gdLst>
                  <a:gd name="T0" fmla="+- 0 11607 10505"/>
                  <a:gd name="T1" fmla="*/ T0 w 2400"/>
                  <a:gd name="T2" fmla="+- 0 3711 3707"/>
                  <a:gd name="T3" fmla="*/ 3711 h 2040"/>
                  <a:gd name="T4" fmla="+- 0 11417 10505"/>
                  <a:gd name="T5" fmla="*/ T4 w 2400"/>
                  <a:gd name="T6" fmla="+- 0 3737 3707"/>
                  <a:gd name="T7" fmla="*/ 3737 h 2040"/>
                  <a:gd name="T8" fmla="+- 0 11238 10505"/>
                  <a:gd name="T9" fmla="*/ T8 w 2400"/>
                  <a:gd name="T10" fmla="+- 0 3787 3707"/>
                  <a:gd name="T11" fmla="*/ 3787 h 2040"/>
                  <a:gd name="T12" fmla="+- 0 11073 10505"/>
                  <a:gd name="T13" fmla="*/ T12 w 2400"/>
                  <a:gd name="T14" fmla="+- 0 3860 3707"/>
                  <a:gd name="T15" fmla="*/ 3860 h 2040"/>
                  <a:gd name="T16" fmla="+- 0 10924 10505"/>
                  <a:gd name="T17" fmla="*/ T16 w 2400"/>
                  <a:gd name="T18" fmla="+- 0 3953 3707"/>
                  <a:gd name="T19" fmla="*/ 3953 h 2040"/>
                  <a:gd name="T20" fmla="+- 0 10794 10505"/>
                  <a:gd name="T21" fmla="*/ T20 w 2400"/>
                  <a:gd name="T22" fmla="+- 0 4063 3707"/>
                  <a:gd name="T23" fmla="*/ 4063 h 2040"/>
                  <a:gd name="T24" fmla="+- 0 10685 10505"/>
                  <a:gd name="T25" fmla="*/ T24 w 2400"/>
                  <a:gd name="T26" fmla="+- 0 4190 3707"/>
                  <a:gd name="T27" fmla="*/ 4190 h 2040"/>
                  <a:gd name="T28" fmla="+- 0 10600 10505"/>
                  <a:gd name="T29" fmla="*/ T28 w 2400"/>
                  <a:gd name="T30" fmla="+- 0 4330 3707"/>
                  <a:gd name="T31" fmla="*/ 4330 h 2040"/>
                  <a:gd name="T32" fmla="+- 0 10540 10505"/>
                  <a:gd name="T33" fmla="*/ T32 w 2400"/>
                  <a:gd name="T34" fmla="+- 0 4482 3707"/>
                  <a:gd name="T35" fmla="*/ 4482 h 2040"/>
                  <a:gd name="T36" fmla="+- 0 10509 10505"/>
                  <a:gd name="T37" fmla="*/ T36 w 2400"/>
                  <a:gd name="T38" fmla="+- 0 4643 3707"/>
                  <a:gd name="T39" fmla="*/ 4643 h 2040"/>
                  <a:gd name="T40" fmla="+- 0 10509 10505"/>
                  <a:gd name="T41" fmla="*/ T40 w 2400"/>
                  <a:gd name="T42" fmla="+- 0 4811 3707"/>
                  <a:gd name="T43" fmla="*/ 4811 h 2040"/>
                  <a:gd name="T44" fmla="+- 0 10540 10505"/>
                  <a:gd name="T45" fmla="*/ T44 w 2400"/>
                  <a:gd name="T46" fmla="+- 0 4972 3707"/>
                  <a:gd name="T47" fmla="*/ 4972 h 2040"/>
                  <a:gd name="T48" fmla="+- 0 10600 10505"/>
                  <a:gd name="T49" fmla="*/ T48 w 2400"/>
                  <a:gd name="T50" fmla="+- 0 5124 3707"/>
                  <a:gd name="T51" fmla="*/ 5124 h 2040"/>
                  <a:gd name="T52" fmla="+- 0 10685 10505"/>
                  <a:gd name="T53" fmla="*/ T52 w 2400"/>
                  <a:gd name="T54" fmla="+- 0 5264 3707"/>
                  <a:gd name="T55" fmla="*/ 5264 h 2040"/>
                  <a:gd name="T56" fmla="+- 0 10794 10505"/>
                  <a:gd name="T57" fmla="*/ T56 w 2400"/>
                  <a:gd name="T58" fmla="+- 0 5391 3707"/>
                  <a:gd name="T59" fmla="*/ 5391 h 2040"/>
                  <a:gd name="T60" fmla="+- 0 10924 10505"/>
                  <a:gd name="T61" fmla="*/ T60 w 2400"/>
                  <a:gd name="T62" fmla="+- 0 5501 3707"/>
                  <a:gd name="T63" fmla="*/ 5501 h 2040"/>
                  <a:gd name="T64" fmla="+- 0 11073 10505"/>
                  <a:gd name="T65" fmla="*/ T64 w 2400"/>
                  <a:gd name="T66" fmla="+- 0 5594 3707"/>
                  <a:gd name="T67" fmla="*/ 5594 h 2040"/>
                  <a:gd name="T68" fmla="+- 0 11238 10505"/>
                  <a:gd name="T69" fmla="*/ T68 w 2400"/>
                  <a:gd name="T70" fmla="+- 0 5667 3707"/>
                  <a:gd name="T71" fmla="*/ 5667 h 2040"/>
                  <a:gd name="T72" fmla="+- 0 11417 10505"/>
                  <a:gd name="T73" fmla="*/ T72 w 2400"/>
                  <a:gd name="T74" fmla="+- 0 5718 3707"/>
                  <a:gd name="T75" fmla="*/ 5718 h 2040"/>
                  <a:gd name="T76" fmla="+- 0 11607 10505"/>
                  <a:gd name="T77" fmla="*/ T76 w 2400"/>
                  <a:gd name="T78" fmla="+- 0 5744 3707"/>
                  <a:gd name="T79" fmla="*/ 5744 h 2040"/>
                  <a:gd name="T80" fmla="+- 0 11804 10505"/>
                  <a:gd name="T81" fmla="*/ T80 w 2400"/>
                  <a:gd name="T82" fmla="+- 0 5744 3707"/>
                  <a:gd name="T83" fmla="*/ 5744 h 2040"/>
                  <a:gd name="T84" fmla="+- 0 11994 10505"/>
                  <a:gd name="T85" fmla="*/ T84 w 2400"/>
                  <a:gd name="T86" fmla="+- 0 5718 3707"/>
                  <a:gd name="T87" fmla="*/ 5718 h 2040"/>
                  <a:gd name="T88" fmla="+- 0 12172 10505"/>
                  <a:gd name="T89" fmla="*/ T88 w 2400"/>
                  <a:gd name="T90" fmla="+- 0 5667 3707"/>
                  <a:gd name="T91" fmla="*/ 5667 h 2040"/>
                  <a:gd name="T92" fmla="+- 0 12337 10505"/>
                  <a:gd name="T93" fmla="*/ T92 w 2400"/>
                  <a:gd name="T94" fmla="+- 0 5594 3707"/>
                  <a:gd name="T95" fmla="*/ 5594 h 2040"/>
                  <a:gd name="T96" fmla="+- 0 12486 10505"/>
                  <a:gd name="T97" fmla="*/ T96 w 2400"/>
                  <a:gd name="T98" fmla="+- 0 5501 3707"/>
                  <a:gd name="T99" fmla="*/ 5501 h 2040"/>
                  <a:gd name="T100" fmla="+- 0 12616 10505"/>
                  <a:gd name="T101" fmla="*/ T100 w 2400"/>
                  <a:gd name="T102" fmla="+- 0 5391 3707"/>
                  <a:gd name="T103" fmla="*/ 5391 h 2040"/>
                  <a:gd name="T104" fmla="+- 0 12726 10505"/>
                  <a:gd name="T105" fmla="*/ T104 w 2400"/>
                  <a:gd name="T106" fmla="+- 0 5264 3707"/>
                  <a:gd name="T107" fmla="*/ 5264 h 2040"/>
                  <a:gd name="T108" fmla="+- 0 12811 10505"/>
                  <a:gd name="T109" fmla="*/ T108 w 2400"/>
                  <a:gd name="T110" fmla="+- 0 5124 3707"/>
                  <a:gd name="T111" fmla="*/ 5124 h 2040"/>
                  <a:gd name="T112" fmla="+- 0 12871 10505"/>
                  <a:gd name="T113" fmla="*/ T112 w 2400"/>
                  <a:gd name="T114" fmla="+- 0 4972 3707"/>
                  <a:gd name="T115" fmla="*/ 4972 h 2040"/>
                  <a:gd name="T116" fmla="+- 0 12901 10505"/>
                  <a:gd name="T117" fmla="*/ T116 w 2400"/>
                  <a:gd name="T118" fmla="+- 0 4811 3707"/>
                  <a:gd name="T119" fmla="*/ 4811 h 2040"/>
                  <a:gd name="T120" fmla="+- 0 12901 10505"/>
                  <a:gd name="T121" fmla="*/ T120 w 2400"/>
                  <a:gd name="T122" fmla="+- 0 4643 3707"/>
                  <a:gd name="T123" fmla="*/ 4643 h 2040"/>
                  <a:gd name="T124" fmla="+- 0 12871 10505"/>
                  <a:gd name="T125" fmla="*/ T124 w 2400"/>
                  <a:gd name="T126" fmla="+- 0 4482 3707"/>
                  <a:gd name="T127" fmla="*/ 4482 h 2040"/>
                  <a:gd name="T128" fmla="+- 0 12811 10505"/>
                  <a:gd name="T129" fmla="*/ T128 w 2400"/>
                  <a:gd name="T130" fmla="+- 0 4330 3707"/>
                  <a:gd name="T131" fmla="*/ 4330 h 2040"/>
                  <a:gd name="T132" fmla="+- 0 12726 10505"/>
                  <a:gd name="T133" fmla="*/ T132 w 2400"/>
                  <a:gd name="T134" fmla="+- 0 4190 3707"/>
                  <a:gd name="T135" fmla="*/ 4190 h 2040"/>
                  <a:gd name="T136" fmla="+- 0 12616 10505"/>
                  <a:gd name="T137" fmla="*/ T136 w 2400"/>
                  <a:gd name="T138" fmla="+- 0 4063 3707"/>
                  <a:gd name="T139" fmla="*/ 4063 h 2040"/>
                  <a:gd name="T140" fmla="+- 0 12486 10505"/>
                  <a:gd name="T141" fmla="*/ T140 w 2400"/>
                  <a:gd name="T142" fmla="+- 0 3953 3707"/>
                  <a:gd name="T143" fmla="*/ 3953 h 2040"/>
                  <a:gd name="T144" fmla="+- 0 12337 10505"/>
                  <a:gd name="T145" fmla="*/ T144 w 2400"/>
                  <a:gd name="T146" fmla="+- 0 3860 3707"/>
                  <a:gd name="T147" fmla="*/ 3860 h 2040"/>
                  <a:gd name="T148" fmla="+- 0 12172 10505"/>
                  <a:gd name="T149" fmla="*/ T148 w 2400"/>
                  <a:gd name="T150" fmla="+- 0 3787 3707"/>
                  <a:gd name="T151" fmla="*/ 3787 h 2040"/>
                  <a:gd name="T152" fmla="+- 0 11994 10505"/>
                  <a:gd name="T153" fmla="*/ T152 w 2400"/>
                  <a:gd name="T154" fmla="+- 0 3737 3707"/>
                  <a:gd name="T155" fmla="*/ 3737 h 2040"/>
                  <a:gd name="T156" fmla="+- 0 11804 10505"/>
                  <a:gd name="T157" fmla="*/ T156 w 2400"/>
                  <a:gd name="T158" fmla="+- 0 3711 3707"/>
                  <a:gd name="T159" fmla="*/ 3711 h 20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</a:cxnLst>
                <a:rect l="0" t="0" r="r" b="b"/>
                <a:pathLst>
                  <a:path w="2400" h="2040">
                    <a:moveTo>
                      <a:pt x="1200" y="0"/>
                    </a:moveTo>
                    <a:lnTo>
                      <a:pt x="1102" y="4"/>
                    </a:lnTo>
                    <a:lnTo>
                      <a:pt x="1006" y="14"/>
                    </a:lnTo>
                    <a:lnTo>
                      <a:pt x="912" y="30"/>
                    </a:lnTo>
                    <a:lnTo>
                      <a:pt x="821" y="52"/>
                    </a:lnTo>
                    <a:lnTo>
                      <a:pt x="733" y="80"/>
                    </a:lnTo>
                    <a:lnTo>
                      <a:pt x="649" y="114"/>
                    </a:lnTo>
                    <a:lnTo>
                      <a:pt x="568" y="153"/>
                    </a:lnTo>
                    <a:lnTo>
                      <a:pt x="491" y="197"/>
                    </a:lnTo>
                    <a:lnTo>
                      <a:pt x="419" y="246"/>
                    </a:lnTo>
                    <a:lnTo>
                      <a:pt x="352" y="299"/>
                    </a:lnTo>
                    <a:lnTo>
                      <a:pt x="289" y="356"/>
                    </a:lnTo>
                    <a:lnTo>
                      <a:pt x="232" y="418"/>
                    </a:lnTo>
                    <a:lnTo>
                      <a:pt x="180" y="483"/>
                    </a:lnTo>
                    <a:lnTo>
                      <a:pt x="134" y="551"/>
                    </a:lnTo>
                    <a:lnTo>
                      <a:pt x="95" y="623"/>
                    </a:lnTo>
                    <a:lnTo>
                      <a:pt x="62" y="698"/>
                    </a:lnTo>
                    <a:lnTo>
                      <a:pt x="35" y="775"/>
                    </a:lnTo>
                    <a:lnTo>
                      <a:pt x="16" y="855"/>
                    </a:lnTo>
                    <a:lnTo>
                      <a:pt x="4" y="936"/>
                    </a:lnTo>
                    <a:lnTo>
                      <a:pt x="0" y="1020"/>
                    </a:lnTo>
                    <a:lnTo>
                      <a:pt x="4" y="1104"/>
                    </a:lnTo>
                    <a:lnTo>
                      <a:pt x="16" y="1186"/>
                    </a:lnTo>
                    <a:lnTo>
                      <a:pt x="35" y="1265"/>
                    </a:lnTo>
                    <a:lnTo>
                      <a:pt x="62" y="1342"/>
                    </a:lnTo>
                    <a:lnTo>
                      <a:pt x="95" y="1417"/>
                    </a:lnTo>
                    <a:lnTo>
                      <a:pt x="134" y="1489"/>
                    </a:lnTo>
                    <a:lnTo>
                      <a:pt x="180" y="1557"/>
                    </a:lnTo>
                    <a:lnTo>
                      <a:pt x="232" y="1622"/>
                    </a:lnTo>
                    <a:lnTo>
                      <a:pt x="289" y="1684"/>
                    </a:lnTo>
                    <a:lnTo>
                      <a:pt x="352" y="1741"/>
                    </a:lnTo>
                    <a:lnTo>
                      <a:pt x="419" y="1794"/>
                    </a:lnTo>
                    <a:lnTo>
                      <a:pt x="491" y="1843"/>
                    </a:lnTo>
                    <a:lnTo>
                      <a:pt x="568" y="1887"/>
                    </a:lnTo>
                    <a:lnTo>
                      <a:pt x="649" y="1926"/>
                    </a:lnTo>
                    <a:lnTo>
                      <a:pt x="733" y="1960"/>
                    </a:lnTo>
                    <a:lnTo>
                      <a:pt x="821" y="1988"/>
                    </a:lnTo>
                    <a:lnTo>
                      <a:pt x="912" y="2011"/>
                    </a:lnTo>
                    <a:lnTo>
                      <a:pt x="1006" y="2027"/>
                    </a:lnTo>
                    <a:lnTo>
                      <a:pt x="1102" y="2037"/>
                    </a:lnTo>
                    <a:lnTo>
                      <a:pt x="1200" y="2040"/>
                    </a:lnTo>
                    <a:lnTo>
                      <a:pt x="1299" y="2037"/>
                    </a:lnTo>
                    <a:lnTo>
                      <a:pt x="1395" y="2027"/>
                    </a:lnTo>
                    <a:lnTo>
                      <a:pt x="1489" y="2011"/>
                    </a:lnTo>
                    <a:lnTo>
                      <a:pt x="1580" y="1988"/>
                    </a:lnTo>
                    <a:lnTo>
                      <a:pt x="1667" y="1960"/>
                    </a:lnTo>
                    <a:lnTo>
                      <a:pt x="1752" y="1926"/>
                    </a:lnTo>
                    <a:lnTo>
                      <a:pt x="1832" y="1887"/>
                    </a:lnTo>
                    <a:lnTo>
                      <a:pt x="1909" y="1843"/>
                    </a:lnTo>
                    <a:lnTo>
                      <a:pt x="1981" y="1794"/>
                    </a:lnTo>
                    <a:lnTo>
                      <a:pt x="2049" y="1741"/>
                    </a:lnTo>
                    <a:lnTo>
                      <a:pt x="2111" y="1684"/>
                    </a:lnTo>
                    <a:lnTo>
                      <a:pt x="2169" y="1622"/>
                    </a:lnTo>
                    <a:lnTo>
                      <a:pt x="2221" y="1557"/>
                    </a:lnTo>
                    <a:lnTo>
                      <a:pt x="2266" y="1489"/>
                    </a:lnTo>
                    <a:lnTo>
                      <a:pt x="2306" y="1417"/>
                    </a:lnTo>
                    <a:lnTo>
                      <a:pt x="2339" y="1342"/>
                    </a:lnTo>
                    <a:lnTo>
                      <a:pt x="2366" y="1265"/>
                    </a:lnTo>
                    <a:lnTo>
                      <a:pt x="2385" y="1186"/>
                    </a:lnTo>
                    <a:lnTo>
                      <a:pt x="2396" y="1104"/>
                    </a:lnTo>
                    <a:lnTo>
                      <a:pt x="2400" y="1020"/>
                    </a:lnTo>
                    <a:lnTo>
                      <a:pt x="2396" y="936"/>
                    </a:lnTo>
                    <a:lnTo>
                      <a:pt x="2385" y="855"/>
                    </a:lnTo>
                    <a:lnTo>
                      <a:pt x="2366" y="775"/>
                    </a:lnTo>
                    <a:lnTo>
                      <a:pt x="2339" y="698"/>
                    </a:lnTo>
                    <a:lnTo>
                      <a:pt x="2306" y="623"/>
                    </a:lnTo>
                    <a:lnTo>
                      <a:pt x="2266" y="551"/>
                    </a:lnTo>
                    <a:lnTo>
                      <a:pt x="2221" y="483"/>
                    </a:lnTo>
                    <a:lnTo>
                      <a:pt x="2169" y="418"/>
                    </a:lnTo>
                    <a:lnTo>
                      <a:pt x="2111" y="356"/>
                    </a:lnTo>
                    <a:lnTo>
                      <a:pt x="2049" y="299"/>
                    </a:lnTo>
                    <a:lnTo>
                      <a:pt x="1981" y="246"/>
                    </a:lnTo>
                    <a:lnTo>
                      <a:pt x="1909" y="197"/>
                    </a:lnTo>
                    <a:lnTo>
                      <a:pt x="1832" y="153"/>
                    </a:lnTo>
                    <a:lnTo>
                      <a:pt x="1752" y="114"/>
                    </a:lnTo>
                    <a:lnTo>
                      <a:pt x="1667" y="80"/>
                    </a:lnTo>
                    <a:lnTo>
                      <a:pt x="1580" y="52"/>
                    </a:lnTo>
                    <a:lnTo>
                      <a:pt x="1489" y="30"/>
                    </a:lnTo>
                    <a:lnTo>
                      <a:pt x="1395" y="14"/>
                    </a:lnTo>
                    <a:lnTo>
                      <a:pt x="1299" y="4"/>
                    </a:lnTo>
                    <a:lnTo>
                      <a:pt x="1200" y="0"/>
                    </a:lnTo>
                    <a:close/>
                  </a:path>
                </a:pathLst>
              </a:custGeom>
              <a:noFill/>
              <a:ln w="38100">
                <a:solidFill>
                  <a:srgbClr val="FF340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2" name="Group 14"/>
            <p:cNvGrpSpPr>
              <a:grpSpLocks/>
            </p:cNvGrpSpPr>
            <p:nvPr/>
          </p:nvGrpSpPr>
          <p:grpSpPr bwMode="auto">
            <a:xfrm>
              <a:off x="10625" y="6587"/>
              <a:ext cx="960" cy="960"/>
              <a:chOff x="10625" y="6587"/>
              <a:chExt cx="960" cy="960"/>
            </a:xfrm>
          </p:grpSpPr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10625" y="6587"/>
                <a:ext cx="960" cy="960"/>
              </a:xfrm>
              <a:custGeom>
                <a:avLst/>
                <a:gdLst>
                  <a:gd name="T0" fmla="+- 0 11105 10625"/>
                  <a:gd name="T1" fmla="*/ T0 w 960"/>
                  <a:gd name="T2" fmla="+- 0 6587 6587"/>
                  <a:gd name="T3" fmla="*/ 6587 h 960"/>
                  <a:gd name="T4" fmla="+- 0 11028 10625"/>
                  <a:gd name="T5" fmla="*/ T4 w 960"/>
                  <a:gd name="T6" fmla="+- 0 6593 6587"/>
                  <a:gd name="T7" fmla="*/ 6593 h 960"/>
                  <a:gd name="T8" fmla="+- 0 10954 10625"/>
                  <a:gd name="T9" fmla="*/ T8 w 960"/>
                  <a:gd name="T10" fmla="+- 0 6612 6587"/>
                  <a:gd name="T11" fmla="*/ 6612 h 960"/>
                  <a:gd name="T12" fmla="+- 0 10885 10625"/>
                  <a:gd name="T13" fmla="*/ T12 w 960"/>
                  <a:gd name="T14" fmla="+- 0 6641 6587"/>
                  <a:gd name="T15" fmla="*/ 6641 h 960"/>
                  <a:gd name="T16" fmla="+- 0 10822 10625"/>
                  <a:gd name="T17" fmla="*/ T16 w 960"/>
                  <a:gd name="T18" fmla="+- 0 6680 6587"/>
                  <a:gd name="T19" fmla="*/ 6680 h 960"/>
                  <a:gd name="T20" fmla="+- 0 10766 10625"/>
                  <a:gd name="T21" fmla="*/ T20 w 960"/>
                  <a:gd name="T22" fmla="+- 0 6728 6587"/>
                  <a:gd name="T23" fmla="*/ 6728 h 960"/>
                  <a:gd name="T24" fmla="+- 0 10718 10625"/>
                  <a:gd name="T25" fmla="*/ T24 w 960"/>
                  <a:gd name="T26" fmla="+- 0 6784 6587"/>
                  <a:gd name="T27" fmla="*/ 6784 h 960"/>
                  <a:gd name="T28" fmla="+- 0 10679 10625"/>
                  <a:gd name="T29" fmla="*/ T28 w 960"/>
                  <a:gd name="T30" fmla="+- 0 6847 6587"/>
                  <a:gd name="T31" fmla="*/ 6847 h 960"/>
                  <a:gd name="T32" fmla="+- 0 10650 10625"/>
                  <a:gd name="T33" fmla="*/ T32 w 960"/>
                  <a:gd name="T34" fmla="+- 0 6915 6587"/>
                  <a:gd name="T35" fmla="*/ 6915 h 960"/>
                  <a:gd name="T36" fmla="+- 0 10632 10625"/>
                  <a:gd name="T37" fmla="*/ T36 w 960"/>
                  <a:gd name="T38" fmla="+- 0 6989 6587"/>
                  <a:gd name="T39" fmla="*/ 6989 h 960"/>
                  <a:gd name="T40" fmla="+- 0 10625 10625"/>
                  <a:gd name="T41" fmla="*/ T40 w 960"/>
                  <a:gd name="T42" fmla="+- 0 7067 6587"/>
                  <a:gd name="T43" fmla="*/ 7067 h 960"/>
                  <a:gd name="T44" fmla="+- 0 10627 10625"/>
                  <a:gd name="T45" fmla="*/ T44 w 960"/>
                  <a:gd name="T46" fmla="+- 0 7107 6587"/>
                  <a:gd name="T47" fmla="*/ 7107 h 960"/>
                  <a:gd name="T48" fmla="+- 0 10639 10625"/>
                  <a:gd name="T49" fmla="*/ T48 w 960"/>
                  <a:gd name="T50" fmla="+- 0 7183 6587"/>
                  <a:gd name="T51" fmla="*/ 7183 h 960"/>
                  <a:gd name="T52" fmla="+- 0 10663 10625"/>
                  <a:gd name="T53" fmla="*/ T52 w 960"/>
                  <a:gd name="T54" fmla="+- 0 7254 6587"/>
                  <a:gd name="T55" fmla="*/ 7254 h 960"/>
                  <a:gd name="T56" fmla="+- 0 10697 10625"/>
                  <a:gd name="T57" fmla="*/ T56 w 960"/>
                  <a:gd name="T58" fmla="+- 0 7320 6587"/>
                  <a:gd name="T59" fmla="*/ 7320 h 960"/>
                  <a:gd name="T60" fmla="+- 0 10741 10625"/>
                  <a:gd name="T61" fmla="*/ T60 w 960"/>
                  <a:gd name="T62" fmla="+- 0 7380 6587"/>
                  <a:gd name="T63" fmla="*/ 7380 h 960"/>
                  <a:gd name="T64" fmla="+- 0 10793 10625"/>
                  <a:gd name="T65" fmla="*/ T64 w 960"/>
                  <a:gd name="T66" fmla="+- 0 7432 6587"/>
                  <a:gd name="T67" fmla="*/ 7432 h 960"/>
                  <a:gd name="T68" fmla="+- 0 10853 10625"/>
                  <a:gd name="T69" fmla="*/ T68 w 960"/>
                  <a:gd name="T70" fmla="+- 0 7475 6587"/>
                  <a:gd name="T71" fmla="*/ 7475 h 960"/>
                  <a:gd name="T72" fmla="+- 0 10919 10625"/>
                  <a:gd name="T73" fmla="*/ T72 w 960"/>
                  <a:gd name="T74" fmla="+- 0 7509 6587"/>
                  <a:gd name="T75" fmla="*/ 7509 h 960"/>
                  <a:gd name="T76" fmla="+- 0 10990 10625"/>
                  <a:gd name="T77" fmla="*/ T76 w 960"/>
                  <a:gd name="T78" fmla="+- 0 7533 6587"/>
                  <a:gd name="T79" fmla="*/ 7533 h 960"/>
                  <a:gd name="T80" fmla="+- 0 11066 10625"/>
                  <a:gd name="T81" fmla="*/ T80 w 960"/>
                  <a:gd name="T82" fmla="+- 0 7546 6587"/>
                  <a:gd name="T83" fmla="*/ 7546 h 960"/>
                  <a:gd name="T84" fmla="+- 0 11105 10625"/>
                  <a:gd name="T85" fmla="*/ T84 w 960"/>
                  <a:gd name="T86" fmla="+- 0 7547 6587"/>
                  <a:gd name="T87" fmla="*/ 7547 h 960"/>
                  <a:gd name="T88" fmla="+- 0 11145 10625"/>
                  <a:gd name="T89" fmla="*/ T88 w 960"/>
                  <a:gd name="T90" fmla="+- 0 7546 6587"/>
                  <a:gd name="T91" fmla="*/ 7546 h 960"/>
                  <a:gd name="T92" fmla="+- 0 11221 10625"/>
                  <a:gd name="T93" fmla="*/ T92 w 960"/>
                  <a:gd name="T94" fmla="+- 0 7533 6587"/>
                  <a:gd name="T95" fmla="*/ 7533 h 960"/>
                  <a:gd name="T96" fmla="+- 0 11292 10625"/>
                  <a:gd name="T97" fmla="*/ T96 w 960"/>
                  <a:gd name="T98" fmla="+- 0 7509 6587"/>
                  <a:gd name="T99" fmla="*/ 7509 h 960"/>
                  <a:gd name="T100" fmla="+- 0 11358 10625"/>
                  <a:gd name="T101" fmla="*/ T100 w 960"/>
                  <a:gd name="T102" fmla="+- 0 7475 6587"/>
                  <a:gd name="T103" fmla="*/ 7475 h 960"/>
                  <a:gd name="T104" fmla="+- 0 11418 10625"/>
                  <a:gd name="T105" fmla="*/ T104 w 960"/>
                  <a:gd name="T106" fmla="+- 0 7432 6587"/>
                  <a:gd name="T107" fmla="*/ 7432 h 960"/>
                  <a:gd name="T108" fmla="+- 0 11470 10625"/>
                  <a:gd name="T109" fmla="*/ T108 w 960"/>
                  <a:gd name="T110" fmla="+- 0 7380 6587"/>
                  <a:gd name="T111" fmla="*/ 7380 h 960"/>
                  <a:gd name="T112" fmla="+- 0 11514 10625"/>
                  <a:gd name="T113" fmla="*/ T112 w 960"/>
                  <a:gd name="T114" fmla="+- 0 7320 6587"/>
                  <a:gd name="T115" fmla="*/ 7320 h 960"/>
                  <a:gd name="T116" fmla="+- 0 11548 10625"/>
                  <a:gd name="T117" fmla="*/ T116 w 960"/>
                  <a:gd name="T118" fmla="+- 0 7254 6587"/>
                  <a:gd name="T119" fmla="*/ 7254 h 960"/>
                  <a:gd name="T120" fmla="+- 0 11571 10625"/>
                  <a:gd name="T121" fmla="*/ T120 w 960"/>
                  <a:gd name="T122" fmla="+- 0 7183 6587"/>
                  <a:gd name="T123" fmla="*/ 7183 h 960"/>
                  <a:gd name="T124" fmla="+- 0 11584 10625"/>
                  <a:gd name="T125" fmla="*/ T124 w 960"/>
                  <a:gd name="T126" fmla="+- 0 7107 6587"/>
                  <a:gd name="T127" fmla="*/ 7107 h 960"/>
                  <a:gd name="T128" fmla="+- 0 11585 10625"/>
                  <a:gd name="T129" fmla="*/ T128 w 960"/>
                  <a:gd name="T130" fmla="+- 0 7067 6587"/>
                  <a:gd name="T131" fmla="*/ 7067 h 960"/>
                  <a:gd name="T132" fmla="+- 0 11584 10625"/>
                  <a:gd name="T133" fmla="*/ T132 w 960"/>
                  <a:gd name="T134" fmla="+- 0 7028 6587"/>
                  <a:gd name="T135" fmla="*/ 7028 h 960"/>
                  <a:gd name="T136" fmla="+- 0 11571 10625"/>
                  <a:gd name="T137" fmla="*/ T136 w 960"/>
                  <a:gd name="T138" fmla="+- 0 6952 6587"/>
                  <a:gd name="T139" fmla="*/ 6952 h 960"/>
                  <a:gd name="T140" fmla="+- 0 11548 10625"/>
                  <a:gd name="T141" fmla="*/ T140 w 960"/>
                  <a:gd name="T142" fmla="+- 0 6880 6587"/>
                  <a:gd name="T143" fmla="*/ 6880 h 960"/>
                  <a:gd name="T144" fmla="+- 0 11514 10625"/>
                  <a:gd name="T145" fmla="*/ T144 w 960"/>
                  <a:gd name="T146" fmla="+- 0 6814 6587"/>
                  <a:gd name="T147" fmla="*/ 6814 h 960"/>
                  <a:gd name="T148" fmla="+- 0 11470 10625"/>
                  <a:gd name="T149" fmla="*/ T148 w 960"/>
                  <a:gd name="T150" fmla="+- 0 6755 6587"/>
                  <a:gd name="T151" fmla="*/ 6755 h 960"/>
                  <a:gd name="T152" fmla="+- 0 11418 10625"/>
                  <a:gd name="T153" fmla="*/ T152 w 960"/>
                  <a:gd name="T154" fmla="+- 0 6703 6587"/>
                  <a:gd name="T155" fmla="*/ 6703 h 960"/>
                  <a:gd name="T156" fmla="+- 0 11358 10625"/>
                  <a:gd name="T157" fmla="*/ T156 w 960"/>
                  <a:gd name="T158" fmla="+- 0 6659 6587"/>
                  <a:gd name="T159" fmla="*/ 6659 h 960"/>
                  <a:gd name="T160" fmla="+- 0 11292 10625"/>
                  <a:gd name="T161" fmla="*/ T160 w 960"/>
                  <a:gd name="T162" fmla="+- 0 6625 6587"/>
                  <a:gd name="T163" fmla="*/ 6625 h 960"/>
                  <a:gd name="T164" fmla="+- 0 11221 10625"/>
                  <a:gd name="T165" fmla="*/ T164 w 960"/>
                  <a:gd name="T166" fmla="+- 0 6601 6587"/>
                  <a:gd name="T167" fmla="*/ 6601 h 960"/>
                  <a:gd name="T168" fmla="+- 0 11145 10625"/>
                  <a:gd name="T169" fmla="*/ T168 w 960"/>
                  <a:gd name="T170" fmla="+- 0 6589 6587"/>
                  <a:gd name="T171" fmla="*/ 6589 h 960"/>
                  <a:gd name="T172" fmla="+- 0 11105 10625"/>
                  <a:gd name="T173" fmla="*/ T172 w 960"/>
                  <a:gd name="T174" fmla="+- 0 6587 6587"/>
                  <a:gd name="T175" fmla="*/ 6587 h 9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</a:cxnLst>
                <a:rect l="0" t="0" r="r" b="b"/>
                <a:pathLst>
                  <a:path w="960" h="960">
                    <a:moveTo>
                      <a:pt x="480" y="0"/>
                    </a:moveTo>
                    <a:lnTo>
                      <a:pt x="403" y="6"/>
                    </a:lnTo>
                    <a:lnTo>
                      <a:pt x="329" y="25"/>
                    </a:lnTo>
                    <a:lnTo>
                      <a:pt x="260" y="54"/>
                    </a:lnTo>
                    <a:lnTo>
                      <a:pt x="197" y="93"/>
                    </a:lnTo>
                    <a:lnTo>
                      <a:pt x="141" y="141"/>
                    </a:lnTo>
                    <a:lnTo>
                      <a:pt x="93" y="197"/>
                    </a:lnTo>
                    <a:lnTo>
                      <a:pt x="54" y="260"/>
                    </a:lnTo>
                    <a:lnTo>
                      <a:pt x="25" y="328"/>
                    </a:lnTo>
                    <a:lnTo>
                      <a:pt x="7" y="402"/>
                    </a:lnTo>
                    <a:lnTo>
                      <a:pt x="0" y="480"/>
                    </a:lnTo>
                    <a:lnTo>
                      <a:pt x="2" y="520"/>
                    </a:lnTo>
                    <a:lnTo>
                      <a:pt x="14" y="596"/>
                    </a:lnTo>
                    <a:lnTo>
                      <a:pt x="38" y="667"/>
                    </a:lnTo>
                    <a:lnTo>
                      <a:pt x="72" y="733"/>
                    </a:lnTo>
                    <a:lnTo>
                      <a:pt x="116" y="793"/>
                    </a:lnTo>
                    <a:lnTo>
                      <a:pt x="168" y="845"/>
                    </a:lnTo>
                    <a:lnTo>
                      <a:pt x="228" y="888"/>
                    </a:lnTo>
                    <a:lnTo>
                      <a:pt x="294" y="922"/>
                    </a:lnTo>
                    <a:lnTo>
                      <a:pt x="365" y="946"/>
                    </a:lnTo>
                    <a:lnTo>
                      <a:pt x="441" y="959"/>
                    </a:lnTo>
                    <a:lnTo>
                      <a:pt x="480" y="960"/>
                    </a:lnTo>
                    <a:lnTo>
                      <a:pt x="520" y="959"/>
                    </a:lnTo>
                    <a:lnTo>
                      <a:pt x="596" y="946"/>
                    </a:lnTo>
                    <a:lnTo>
                      <a:pt x="667" y="922"/>
                    </a:lnTo>
                    <a:lnTo>
                      <a:pt x="733" y="888"/>
                    </a:lnTo>
                    <a:lnTo>
                      <a:pt x="793" y="845"/>
                    </a:lnTo>
                    <a:lnTo>
                      <a:pt x="845" y="793"/>
                    </a:lnTo>
                    <a:lnTo>
                      <a:pt x="889" y="733"/>
                    </a:lnTo>
                    <a:lnTo>
                      <a:pt x="923" y="667"/>
                    </a:lnTo>
                    <a:lnTo>
                      <a:pt x="946" y="596"/>
                    </a:lnTo>
                    <a:lnTo>
                      <a:pt x="959" y="520"/>
                    </a:lnTo>
                    <a:lnTo>
                      <a:pt x="960" y="480"/>
                    </a:lnTo>
                    <a:lnTo>
                      <a:pt x="959" y="441"/>
                    </a:lnTo>
                    <a:lnTo>
                      <a:pt x="946" y="365"/>
                    </a:lnTo>
                    <a:lnTo>
                      <a:pt x="923" y="293"/>
                    </a:lnTo>
                    <a:lnTo>
                      <a:pt x="889" y="227"/>
                    </a:lnTo>
                    <a:lnTo>
                      <a:pt x="845" y="168"/>
                    </a:lnTo>
                    <a:lnTo>
                      <a:pt x="793" y="116"/>
                    </a:lnTo>
                    <a:lnTo>
                      <a:pt x="733" y="72"/>
                    </a:lnTo>
                    <a:lnTo>
                      <a:pt x="667" y="38"/>
                    </a:lnTo>
                    <a:lnTo>
                      <a:pt x="596" y="14"/>
                    </a:lnTo>
                    <a:lnTo>
                      <a:pt x="520" y="2"/>
                    </a:lnTo>
                    <a:lnTo>
                      <a:pt x="480" y="0"/>
                    </a:lnTo>
                    <a:close/>
                  </a:path>
                </a:pathLst>
              </a:custGeom>
              <a:noFill/>
              <a:ln w="38100">
                <a:solidFill>
                  <a:srgbClr val="FF340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3" name="Group 16"/>
            <p:cNvGrpSpPr>
              <a:grpSpLocks/>
            </p:cNvGrpSpPr>
            <p:nvPr/>
          </p:nvGrpSpPr>
          <p:grpSpPr bwMode="auto">
            <a:xfrm>
              <a:off x="8825" y="5387"/>
              <a:ext cx="1440" cy="2040"/>
              <a:chOff x="8825" y="5387"/>
              <a:chExt cx="1440" cy="2040"/>
            </a:xfrm>
          </p:grpSpPr>
          <p:sp>
            <p:nvSpPr>
              <p:cNvPr id="14" name="Freeform 17"/>
              <p:cNvSpPr>
                <a:spLocks/>
              </p:cNvSpPr>
              <p:nvPr/>
            </p:nvSpPr>
            <p:spPr bwMode="auto">
              <a:xfrm>
                <a:off x="8825" y="5387"/>
                <a:ext cx="1440" cy="2040"/>
              </a:xfrm>
              <a:custGeom>
                <a:avLst/>
                <a:gdLst>
                  <a:gd name="T0" fmla="+- 0 9428 8825"/>
                  <a:gd name="T1" fmla="*/ T0 w 1440"/>
                  <a:gd name="T2" fmla="+- 0 5401 5387"/>
                  <a:gd name="T3" fmla="*/ 5401 h 2040"/>
                  <a:gd name="T4" fmla="+- 0 9214 8825"/>
                  <a:gd name="T5" fmla="*/ T4 w 1440"/>
                  <a:gd name="T6" fmla="+- 0 5501 5387"/>
                  <a:gd name="T7" fmla="*/ 5501 h 2040"/>
                  <a:gd name="T8" fmla="+- 0 9120 8825"/>
                  <a:gd name="T9" fmla="*/ T8 w 1440"/>
                  <a:gd name="T10" fmla="+- 0 5584 5387"/>
                  <a:gd name="T11" fmla="*/ 5584 h 2040"/>
                  <a:gd name="T12" fmla="+- 0 9036 8825"/>
                  <a:gd name="T13" fmla="*/ T12 w 1440"/>
                  <a:gd name="T14" fmla="+- 0 5686 5387"/>
                  <a:gd name="T15" fmla="*/ 5686 h 2040"/>
                  <a:gd name="T16" fmla="+- 0 8964 8825"/>
                  <a:gd name="T17" fmla="*/ T16 w 1440"/>
                  <a:gd name="T18" fmla="+- 0 5805 5387"/>
                  <a:gd name="T19" fmla="*/ 5805 h 2040"/>
                  <a:gd name="T20" fmla="+- 0 8906 8825"/>
                  <a:gd name="T21" fmla="*/ T20 w 1440"/>
                  <a:gd name="T22" fmla="+- 0 5938 5387"/>
                  <a:gd name="T23" fmla="*/ 5938 h 2040"/>
                  <a:gd name="T24" fmla="+- 0 8862 8825"/>
                  <a:gd name="T25" fmla="*/ T24 w 1440"/>
                  <a:gd name="T26" fmla="+- 0 6085 5387"/>
                  <a:gd name="T27" fmla="*/ 6085 h 2040"/>
                  <a:gd name="T28" fmla="+- 0 8835 8825"/>
                  <a:gd name="T29" fmla="*/ T28 w 1440"/>
                  <a:gd name="T30" fmla="+- 0 6242 5387"/>
                  <a:gd name="T31" fmla="*/ 6242 h 2040"/>
                  <a:gd name="T32" fmla="+- 0 8825 8825"/>
                  <a:gd name="T33" fmla="*/ T32 w 1440"/>
                  <a:gd name="T34" fmla="+- 0 6407 5387"/>
                  <a:gd name="T35" fmla="*/ 6407 h 2040"/>
                  <a:gd name="T36" fmla="+- 0 8835 8825"/>
                  <a:gd name="T37" fmla="*/ T36 w 1440"/>
                  <a:gd name="T38" fmla="+- 0 6573 5387"/>
                  <a:gd name="T39" fmla="*/ 6573 h 2040"/>
                  <a:gd name="T40" fmla="+- 0 8862 8825"/>
                  <a:gd name="T41" fmla="*/ T40 w 1440"/>
                  <a:gd name="T42" fmla="+- 0 6729 5387"/>
                  <a:gd name="T43" fmla="*/ 6729 h 2040"/>
                  <a:gd name="T44" fmla="+- 0 8906 8825"/>
                  <a:gd name="T45" fmla="*/ T44 w 1440"/>
                  <a:gd name="T46" fmla="+- 0 6876 5387"/>
                  <a:gd name="T47" fmla="*/ 6876 h 2040"/>
                  <a:gd name="T48" fmla="+- 0 8964 8825"/>
                  <a:gd name="T49" fmla="*/ T48 w 1440"/>
                  <a:gd name="T50" fmla="+- 0 7009 5387"/>
                  <a:gd name="T51" fmla="*/ 7009 h 2040"/>
                  <a:gd name="T52" fmla="+- 0 9036 8825"/>
                  <a:gd name="T53" fmla="*/ T52 w 1440"/>
                  <a:gd name="T54" fmla="+- 0 7128 5387"/>
                  <a:gd name="T55" fmla="*/ 7128 h 2040"/>
                  <a:gd name="T56" fmla="+- 0 9120 8825"/>
                  <a:gd name="T57" fmla="*/ T56 w 1440"/>
                  <a:gd name="T58" fmla="+- 0 7230 5387"/>
                  <a:gd name="T59" fmla="*/ 7230 h 2040"/>
                  <a:gd name="T60" fmla="+- 0 9214 8825"/>
                  <a:gd name="T61" fmla="*/ T60 w 1440"/>
                  <a:gd name="T62" fmla="+- 0 7313 5387"/>
                  <a:gd name="T63" fmla="*/ 7313 h 2040"/>
                  <a:gd name="T64" fmla="+- 0 9372 8825"/>
                  <a:gd name="T65" fmla="*/ T64 w 1440"/>
                  <a:gd name="T66" fmla="+- 0 7398 5387"/>
                  <a:gd name="T67" fmla="*/ 7398 h 2040"/>
                  <a:gd name="T68" fmla="+- 0 9545 8825"/>
                  <a:gd name="T69" fmla="*/ T68 w 1440"/>
                  <a:gd name="T70" fmla="+- 0 7427 5387"/>
                  <a:gd name="T71" fmla="*/ 7427 h 2040"/>
                  <a:gd name="T72" fmla="+- 0 9718 8825"/>
                  <a:gd name="T73" fmla="*/ T72 w 1440"/>
                  <a:gd name="T74" fmla="+- 0 7398 5387"/>
                  <a:gd name="T75" fmla="*/ 7398 h 2040"/>
                  <a:gd name="T76" fmla="+- 0 9876 8825"/>
                  <a:gd name="T77" fmla="*/ T76 w 1440"/>
                  <a:gd name="T78" fmla="+- 0 7313 5387"/>
                  <a:gd name="T79" fmla="*/ 7313 h 2040"/>
                  <a:gd name="T80" fmla="+- 0 9970 8825"/>
                  <a:gd name="T81" fmla="*/ T80 w 1440"/>
                  <a:gd name="T82" fmla="+- 0 7230 5387"/>
                  <a:gd name="T83" fmla="*/ 7230 h 2040"/>
                  <a:gd name="T84" fmla="+- 0 10054 8825"/>
                  <a:gd name="T85" fmla="*/ T84 w 1440"/>
                  <a:gd name="T86" fmla="+- 0 7128 5387"/>
                  <a:gd name="T87" fmla="*/ 7128 h 2040"/>
                  <a:gd name="T88" fmla="+- 0 10126 8825"/>
                  <a:gd name="T89" fmla="*/ T88 w 1440"/>
                  <a:gd name="T90" fmla="+- 0 7009 5387"/>
                  <a:gd name="T91" fmla="*/ 7009 h 2040"/>
                  <a:gd name="T92" fmla="+- 0 10185 8825"/>
                  <a:gd name="T93" fmla="*/ T92 w 1440"/>
                  <a:gd name="T94" fmla="+- 0 6876 5387"/>
                  <a:gd name="T95" fmla="*/ 6876 h 2040"/>
                  <a:gd name="T96" fmla="+- 0 10229 8825"/>
                  <a:gd name="T97" fmla="*/ T96 w 1440"/>
                  <a:gd name="T98" fmla="+- 0 6729 5387"/>
                  <a:gd name="T99" fmla="*/ 6729 h 2040"/>
                  <a:gd name="T100" fmla="+- 0 10256 8825"/>
                  <a:gd name="T101" fmla="*/ T100 w 1440"/>
                  <a:gd name="T102" fmla="+- 0 6573 5387"/>
                  <a:gd name="T103" fmla="*/ 6573 h 2040"/>
                  <a:gd name="T104" fmla="+- 0 10265 8825"/>
                  <a:gd name="T105" fmla="*/ T104 w 1440"/>
                  <a:gd name="T106" fmla="+- 0 6407 5387"/>
                  <a:gd name="T107" fmla="*/ 6407 h 2040"/>
                  <a:gd name="T108" fmla="+- 0 10256 8825"/>
                  <a:gd name="T109" fmla="*/ T108 w 1440"/>
                  <a:gd name="T110" fmla="+- 0 6242 5387"/>
                  <a:gd name="T111" fmla="*/ 6242 h 2040"/>
                  <a:gd name="T112" fmla="+- 0 10229 8825"/>
                  <a:gd name="T113" fmla="*/ T112 w 1440"/>
                  <a:gd name="T114" fmla="+- 0 6085 5387"/>
                  <a:gd name="T115" fmla="*/ 6085 h 2040"/>
                  <a:gd name="T116" fmla="+- 0 10185 8825"/>
                  <a:gd name="T117" fmla="*/ T116 w 1440"/>
                  <a:gd name="T118" fmla="+- 0 5938 5387"/>
                  <a:gd name="T119" fmla="*/ 5938 h 2040"/>
                  <a:gd name="T120" fmla="+- 0 10126 8825"/>
                  <a:gd name="T121" fmla="*/ T120 w 1440"/>
                  <a:gd name="T122" fmla="+- 0 5805 5387"/>
                  <a:gd name="T123" fmla="*/ 5805 h 2040"/>
                  <a:gd name="T124" fmla="+- 0 10054 8825"/>
                  <a:gd name="T125" fmla="*/ T124 w 1440"/>
                  <a:gd name="T126" fmla="+- 0 5686 5387"/>
                  <a:gd name="T127" fmla="*/ 5686 h 2040"/>
                  <a:gd name="T128" fmla="+- 0 9970 8825"/>
                  <a:gd name="T129" fmla="*/ T128 w 1440"/>
                  <a:gd name="T130" fmla="+- 0 5584 5387"/>
                  <a:gd name="T131" fmla="*/ 5584 h 2040"/>
                  <a:gd name="T132" fmla="+- 0 9876 8825"/>
                  <a:gd name="T133" fmla="*/ T132 w 1440"/>
                  <a:gd name="T134" fmla="+- 0 5501 5387"/>
                  <a:gd name="T135" fmla="*/ 5501 h 2040"/>
                  <a:gd name="T136" fmla="+- 0 9718 8825"/>
                  <a:gd name="T137" fmla="*/ T136 w 1440"/>
                  <a:gd name="T138" fmla="+- 0 5417 5387"/>
                  <a:gd name="T139" fmla="*/ 5417 h 2040"/>
                  <a:gd name="T140" fmla="+- 0 9545 8825"/>
                  <a:gd name="T141" fmla="*/ T140 w 1440"/>
                  <a:gd name="T142" fmla="+- 0 5387 5387"/>
                  <a:gd name="T143" fmla="*/ 5387 h 20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1440" h="2040">
                    <a:moveTo>
                      <a:pt x="720" y="0"/>
                    </a:moveTo>
                    <a:lnTo>
                      <a:pt x="603" y="14"/>
                    </a:lnTo>
                    <a:lnTo>
                      <a:pt x="493" y="52"/>
                    </a:lnTo>
                    <a:lnTo>
                      <a:pt x="389" y="114"/>
                    </a:lnTo>
                    <a:lnTo>
                      <a:pt x="341" y="153"/>
                    </a:lnTo>
                    <a:lnTo>
                      <a:pt x="295" y="197"/>
                    </a:lnTo>
                    <a:lnTo>
                      <a:pt x="252" y="246"/>
                    </a:lnTo>
                    <a:lnTo>
                      <a:pt x="211" y="299"/>
                    </a:lnTo>
                    <a:lnTo>
                      <a:pt x="173" y="356"/>
                    </a:lnTo>
                    <a:lnTo>
                      <a:pt x="139" y="418"/>
                    </a:lnTo>
                    <a:lnTo>
                      <a:pt x="108" y="483"/>
                    </a:lnTo>
                    <a:lnTo>
                      <a:pt x="81" y="551"/>
                    </a:lnTo>
                    <a:lnTo>
                      <a:pt x="57" y="623"/>
                    </a:lnTo>
                    <a:lnTo>
                      <a:pt x="37" y="698"/>
                    </a:lnTo>
                    <a:lnTo>
                      <a:pt x="21" y="775"/>
                    </a:lnTo>
                    <a:lnTo>
                      <a:pt x="10" y="855"/>
                    </a:lnTo>
                    <a:lnTo>
                      <a:pt x="3" y="936"/>
                    </a:lnTo>
                    <a:lnTo>
                      <a:pt x="0" y="1020"/>
                    </a:lnTo>
                    <a:lnTo>
                      <a:pt x="3" y="1104"/>
                    </a:lnTo>
                    <a:lnTo>
                      <a:pt x="10" y="1186"/>
                    </a:lnTo>
                    <a:lnTo>
                      <a:pt x="21" y="1265"/>
                    </a:lnTo>
                    <a:lnTo>
                      <a:pt x="37" y="1342"/>
                    </a:lnTo>
                    <a:lnTo>
                      <a:pt x="57" y="1417"/>
                    </a:lnTo>
                    <a:lnTo>
                      <a:pt x="81" y="1489"/>
                    </a:lnTo>
                    <a:lnTo>
                      <a:pt x="108" y="1557"/>
                    </a:lnTo>
                    <a:lnTo>
                      <a:pt x="139" y="1622"/>
                    </a:lnTo>
                    <a:lnTo>
                      <a:pt x="173" y="1684"/>
                    </a:lnTo>
                    <a:lnTo>
                      <a:pt x="211" y="1741"/>
                    </a:lnTo>
                    <a:lnTo>
                      <a:pt x="252" y="1794"/>
                    </a:lnTo>
                    <a:lnTo>
                      <a:pt x="295" y="1843"/>
                    </a:lnTo>
                    <a:lnTo>
                      <a:pt x="341" y="1887"/>
                    </a:lnTo>
                    <a:lnTo>
                      <a:pt x="389" y="1926"/>
                    </a:lnTo>
                    <a:lnTo>
                      <a:pt x="440" y="1960"/>
                    </a:lnTo>
                    <a:lnTo>
                      <a:pt x="547" y="2011"/>
                    </a:lnTo>
                    <a:lnTo>
                      <a:pt x="661" y="2037"/>
                    </a:lnTo>
                    <a:lnTo>
                      <a:pt x="720" y="2040"/>
                    </a:lnTo>
                    <a:lnTo>
                      <a:pt x="779" y="2037"/>
                    </a:lnTo>
                    <a:lnTo>
                      <a:pt x="893" y="2011"/>
                    </a:lnTo>
                    <a:lnTo>
                      <a:pt x="1000" y="1960"/>
                    </a:lnTo>
                    <a:lnTo>
                      <a:pt x="1051" y="1926"/>
                    </a:lnTo>
                    <a:lnTo>
                      <a:pt x="1099" y="1887"/>
                    </a:lnTo>
                    <a:lnTo>
                      <a:pt x="1145" y="1843"/>
                    </a:lnTo>
                    <a:lnTo>
                      <a:pt x="1189" y="1794"/>
                    </a:lnTo>
                    <a:lnTo>
                      <a:pt x="1229" y="1741"/>
                    </a:lnTo>
                    <a:lnTo>
                      <a:pt x="1267" y="1684"/>
                    </a:lnTo>
                    <a:lnTo>
                      <a:pt x="1301" y="1622"/>
                    </a:lnTo>
                    <a:lnTo>
                      <a:pt x="1332" y="1557"/>
                    </a:lnTo>
                    <a:lnTo>
                      <a:pt x="1360" y="1489"/>
                    </a:lnTo>
                    <a:lnTo>
                      <a:pt x="1384" y="1417"/>
                    </a:lnTo>
                    <a:lnTo>
                      <a:pt x="1404" y="1342"/>
                    </a:lnTo>
                    <a:lnTo>
                      <a:pt x="1419" y="1265"/>
                    </a:lnTo>
                    <a:lnTo>
                      <a:pt x="1431" y="1186"/>
                    </a:lnTo>
                    <a:lnTo>
                      <a:pt x="1438" y="1104"/>
                    </a:lnTo>
                    <a:lnTo>
                      <a:pt x="1440" y="1020"/>
                    </a:lnTo>
                    <a:lnTo>
                      <a:pt x="1438" y="936"/>
                    </a:lnTo>
                    <a:lnTo>
                      <a:pt x="1431" y="855"/>
                    </a:lnTo>
                    <a:lnTo>
                      <a:pt x="1419" y="775"/>
                    </a:lnTo>
                    <a:lnTo>
                      <a:pt x="1404" y="698"/>
                    </a:lnTo>
                    <a:lnTo>
                      <a:pt x="1384" y="623"/>
                    </a:lnTo>
                    <a:lnTo>
                      <a:pt x="1360" y="551"/>
                    </a:lnTo>
                    <a:lnTo>
                      <a:pt x="1332" y="483"/>
                    </a:lnTo>
                    <a:lnTo>
                      <a:pt x="1301" y="418"/>
                    </a:lnTo>
                    <a:lnTo>
                      <a:pt x="1267" y="356"/>
                    </a:lnTo>
                    <a:lnTo>
                      <a:pt x="1229" y="299"/>
                    </a:lnTo>
                    <a:lnTo>
                      <a:pt x="1189" y="246"/>
                    </a:lnTo>
                    <a:lnTo>
                      <a:pt x="1145" y="197"/>
                    </a:lnTo>
                    <a:lnTo>
                      <a:pt x="1099" y="153"/>
                    </a:lnTo>
                    <a:lnTo>
                      <a:pt x="1051" y="114"/>
                    </a:lnTo>
                    <a:lnTo>
                      <a:pt x="1000" y="80"/>
                    </a:lnTo>
                    <a:lnTo>
                      <a:pt x="893" y="30"/>
                    </a:lnTo>
                    <a:lnTo>
                      <a:pt x="779" y="4"/>
                    </a:lnTo>
                    <a:lnTo>
                      <a:pt x="720" y="0"/>
                    </a:lnTo>
                    <a:close/>
                  </a:path>
                </a:pathLst>
              </a:custGeom>
              <a:noFill/>
              <a:ln w="38100">
                <a:solidFill>
                  <a:srgbClr val="FF340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179512" y="1340768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Current preamp bipolar hybrid</a:t>
            </a:r>
            <a:endParaRPr lang="fr-FR" sz="2000" dirty="0"/>
          </a:p>
          <a:p>
            <a:r>
              <a:rPr lang="en-US" sz="2000" dirty="0"/>
              <a:t>	“super common base” input</a:t>
            </a:r>
            <a:endParaRPr lang="fr-FR" sz="2000" dirty="0"/>
          </a:p>
          <a:p>
            <a:r>
              <a:rPr lang="en-US" sz="2000" dirty="0"/>
              <a:t>	Feedback on the base to raise the input impedance to 25 Ω or 50 Ω</a:t>
            </a:r>
            <a:endParaRPr lang="fr-FR" sz="2000" dirty="0"/>
          </a:p>
          <a:p>
            <a:r>
              <a:rPr lang="en-US" sz="2000" dirty="0"/>
              <a:t>	White follower output </a:t>
            </a:r>
            <a:r>
              <a:rPr lang="en-US" sz="2000" dirty="0" smtClean="0"/>
              <a:t>stage</a:t>
            </a:r>
          </a:p>
          <a:p>
            <a:endParaRPr lang="en-US" sz="2000" dirty="0" smtClean="0"/>
          </a:p>
          <a:p>
            <a:r>
              <a:rPr lang="en-US" sz="2000" b="1" dirty="0"/>
              <a:t>Input impedance :</a:t>
            </a:r>
            <a:endParaRPr lang="fr-FR" sz="2000" dirty="0"/>
          </a:p>
          <a:p>
            <a:r>
              <a:rPr lang="en-US" sz="2000" dirty="0"/>
              <a:t>	</a:t>
            </a:r>
            <a:r>
              <a:rPr lang="en-US" sz="2000" dirty="0" err="1"/>
              <a:t>Zin</a:t>
            </a:r>
            <a:r>
              <a:rPr lang="en-US" sz="2000" dirty="0"/>
              <a:t> = 1/</a:t>
            </a:r>
            <a:r>
              <a:rPr lang="en-US" sz="2000" dirty="0" err="1"/>
              <a:t>gm</a:t>
            </a:r>
            <a:r>
              <a:rPr lang="en-US" sz="2000" dirty="0"/>
              <a:t> + </a:t>
            </a:r>
            <a:r>
              <a:rPr lang="en-US" sz="2000" dirty="0" err="1"/>
              <a:t>Rf</a:t>
            </a:r>
            <a:r>
              <a:rPr lang="en-US" sz="2000" dirty="0"/>
              <a:t>*R1/R2</a:t>
            </a:r>
            <a:endParaRPr lang="fr-FR" sz="2000" dirty="0"/>
          </a:p>
          <a:p>
            <a:r>
              <a:rPr lang="en-US" sz="2000" dirty="0"/>
              <a:t>	Inductance to extend </a:t>
            </a:r>
            <a:r>
              <a:rPr lang="en-US" sz="2000" dirty="0" smtClean="0"/>
              <a:t>BW</a:t>
            </a:r>
          </a:p>
          <a:p>
            <a:endParaRPr lang="en-US" sz="2000" dirty="0"/>
          </a:p>
          <a:p>
            <a:r>
              <a:rPr lang="en-US" sz="2000" b="1" dirty="0"/>
              <a:t>3 </a:t>
            </a:r>
            <a:r>
              <a:rPr lang="en-US" sz="2000" b="1" dirty="0" err="1"/>
              <a:t>transimpedance</a:t>
            </a:r>
            <a:r>
              <a:rPr lang="en-US" sz="2000" b="1" dirty="0"/>
              <a:t> (gain) values</a:t>
            </a:r>
            <a:endParaRPr lang="fr-FR" sz="2000" dirty="0"/>
          </a:p>
          <a:p>
            <a:r>
              <a:rPr lang="en-US" sz="2000" dirty="0"/>
              <a:t></a:t>
            </a:r>
            <a:r>
              <a:rPr lang="fr-FR" sz="2000" dirty="0"/>
              <a:t>	3 kΩ (Front)</a:t>
            </a:r>
          </a:p>
          <a:p>
            <a:r>
              <a:rPr lang="en-US" sz="2000" dirty="0"/>
              <a:t></a:t>
            </a:r>
            <a:r>
              <a:rPr lang="fr-FR" sz="2000" dirty="0"/>
              <a:t>	1 kΩ</a:t>
            </a:r>
          </a:p>
          <a:p>
            <a:r>
              <a:rPr lang="en-US" sz="2000" dirty="0"/>
              <a:t></a:t>
            </a:r>
            <a:r>
              <a:rPr lang="fr-FR" sz="2000" dirty="0"/>
              <a:t>	500 Ω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5350180" y="255561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Rf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524328" y="494116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R2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452320" y="5733256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R1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+ L1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6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57400" y="6629400"/>
            <a:ext cx="52578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000" smtClean="0">
                <a:latin typeface="Arial" charset="0"/>
              </a:rPr>
              <a:t>Hervé Lebbolo        Du détecteur à la mesure</a:t>
            </a:r>
            <a:endParaRPr lang="en-US" sz="1000" dirty="0" smtClean="0"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1000" y="76200"/>
            <a:ext cx="8001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	</a:t>
            </a:r>
            <a:r>
              <a:rPr lang="en-US" sz="3600" dirty="0" smtClean="0"/>
              <a:t>ATLAS </a:t>
            </a:r>
            <a:r>
              <a:rPr lang="en-US" sz="3600" dirty="0" err="1" smtClean="0"/>
              <a:t>LAr</a:t>
            </a:r>
            <a:r>
              <a:rPr lang="en-US" sz="3600" dirty="0" smtClean="0"/>
              <a:t> : Front End boards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" y="1196975"/>
            <a:ext cx="5364088" cy="54117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Amplify, shape, store and digitize </a:t>
            </a:r>
            <a:r>
              <a:rPr lang="en-US" sz="2000" dirty="0" err="1" smtClean="0"/>
              <a:t>Lar</a:t>
            </a:r>
            <a:r>
              <a:rPr lang="en-US" sz="2000" dirty="0" smtClean="0"/>
              <a:t> signals</a:t>
            </a:r>
          </a:p>
          <a:p>
            <a:pPr lvl="1"/>
            <a:r>
              <a:rPr lang="en-US" sz="1800" dirty="0" smtClean="0"/>
              <a:t>16 bits dynamic range current preamps</a:t>
            </a:r>
          </a:p>
          <a:p>
            <a:pPr lvl="1"/>
            <a:r>
              <a:rPr lang="en-US" sz="1800" dirty="0" err="1" smtClean="0"/>
              <a:t>Trigain</a:t>
            </a:r>
            <a:r>
              <a:rPr lang="en-US" sz="1800" dirty="0" smtClean="0"/>
              <a:t> (1-10-100) CRRC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shapers</a:t>
            </a:r>
          </a:p>
          <a:p>
            <a:pPr lvl="1"/>
            <a:r>
              <a:rPr lang="en-US" sz="1800" dirty="0" smtClean="0"/>
              <a:t>12 bits R/W analog memories</a:t>
            </a:r>
          </a:p>
          <a:p>
            <a:pPr lvl="1"/>
            <a:r>
              <a:rPr lang="en-US" sz="1800" dirty="0" smtClean="0"/>
              <a:t>10 different ASICs rad hard…</a:t>
            </a:r>
          </a:p>
          <a:p>
            <a:pPr lvl="1"/>
            <a:endParaRPr lang="en-US" sz="1800" dirty="0" smtClean="0"/>
          </a:p>
          <a:p>
            <a:endParaRPr lang="fr-FR" sz="2400" dirty="0" smtClean="0"/>
          </a:p>
        </p:txBody>
      </p:sp>
      <p:pic>
        <p:nvPicPr>
          <p:cNvPr id="10" name="Picture 4" descr="syn_fe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33763"/>
            <a:ext cx="889635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MOD0FEB_mi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96975"/>
            <a:ext cx="32766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600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225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57400" y="6629400"/>
            <a:ext cx="52578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000" smtClean="0">
                <a:latin typeface="Arial" charset="0"/>
              </a:rPr>
              <a:t>Hervé Lebbolo        Du détecteur à la mesure</a:t>
            </a:r>
            <a:endParaRPr lang="en-US" sz="1000" dirty="0" smtClean="0">
              <a:latin typeface="Arial" charset="0"/>
            </a:endParaRPr>
          </a:p>
        </p:txBody>
      </p:sp>
      <p:pic>
        <p:nvPicPr>
          <p:cNvPr id="8" name="Picture 2" descr="syn_cali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733800"/>
            <a:ext cx="746760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143000" y="76200"/>
            <a:ext cx="7239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ATLAS LAr : calibration 	</a:t>
            </a:r>
            <a:endParaRPr lang="en-US" sz="1200" i="1" smtClean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4925" y="1052513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algn="l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kumimoji="1" lang="en-US" sz="1800" b="1">
                <a:latin typeface="Comic Sans MS" pitchFamily="66" charset="0"/>
              </a:rPr>
              <a:t>Generate 0.2% accuracy calibration pulses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kumimoji="1" lang="en-US" sz="1600">
                <a:solidFill>
                  <a:schemeClr val="tx2"/>
                </a:solidFill>
                <a:latin typeface="Comic Sans MS" pitchFamily="66" charset="0"/>
              </a:rPr>
              <a:t>16 bits dynamic range : 50 µV – 5 V pulse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kumimoji="1" lang="en-US" sz="1600">
                <a:latin typeface="Comic Sans MS" pitchFamily="66" charset="0"/>
              </a:rPr>
              <a:t>1 ns risetime, 400 ns fall time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kumimoji="1" lang="en-US" sz="1600">
                <a:latin typeface="Comic Sans MS" pitchFamily="66" charset="0"/>
              </a:rPr>
              <a:t>0.1 % linearity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kumimoji="1" lang="en-US" sz="1600">
                <a:latin typeface="Comic Sans MS" pitchFamily="66" charset="0"/>
              </a:rPr>
              <a:t>Injected inside LAr with 0.1% precision 1 k</a:t>
            </a:r>
            <a:r>
              <a:rPr kumimoji="1" lang="en-US" sz="1600">
                <a:latin typeface="Comic Sans MS" pitchFamily="66" charset="0"/>
                <a:cs typeface="Times New Roman" pitchFamily="18" charset="0"/>
              </a:rPr>
              <a:t>Ω</a:t>
            </a:r>
            <a:r>
              <a:rPr kumimoji="1" lang="en-US" sz="1600">
                <a:latin typeface="Comic Sans MS" pitchFamily="66" charset="0"/>
              </a:rPr>
              <a:t> resistors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</a:pPr>
            <a:endParaRPr kumimoji="1" lang="en-US" sz="1600" b="1">
              <a:latin typeface="Comic Sans MS" pitchFamily="66" charset="0"/>
            </a:endParaRPr>
          </a:p>
          <a:p>
            <a:pPr marL="342900" indent="-342900" algn="l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</a:pPr>
            <a:endParaRPr kumimoji="1" lang="en-US" sz="1600" b="1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11" name="Picture 5" descr="pulse_f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0688"/>
            <a:ext cx="281940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photo_cal128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104" y="914400"/>
            <a:ext cx="32004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600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9338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Trajectographe</a:t>
            </a:r>
            <a:r>
              <a:rPr lang="fr-FR" dirty="0" smtClean="0"/>
              <a:t> (</a:t>
            </a:r>
            <a:r>
              <a:rPr lang="fr-FR" dirty="0" err="1" smtClean="0"/>
              <a:t>Tracker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115</a:t>
            </a:fld>
            <a:endParaRPr lang="fr-BE"/>
          </a:p>
        </p:txBody>
      </p:sp>
      <p:pic>
        <p:nvPicPr>
          <p:cNvPr id="7" name="Picture 8" descr="g_modb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791" y="1124744"/>
            <a:ext cx="4938713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2008" y="1124744"/>
            <a:ext cx="41399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Détecteur à </a:t>
            </a:r>
            <a:r>
              <a:rPr lang="fr-FR" sz="2000" dirty="0" err="1" smtClean="0"/>
              <a:t>micropistes</a:t>
            </a:r>
            <a:r>
              <a:rPr lang="fr-FR" sz="2000" dirty="0" smtClean="0"/>
              <a:t> de Silicium</a:t>
            </a:r>
          </a:p>
          <a:p>
            <a:endParaRPr lang="fr-FR" sz="2000" dirty="0"/>
          </a:p>
          <a:p>
            <a:r>
              <a:rPr lang="fr-FR" sz="2000" dirty="0" smtClean="0"/>
              <a:t>Pitch : 100µm</a:t>
            </a:r>
          </a:p>
          <a:p>
            <a:endParaRPr lang="fr-FR" sz="2000" dirty="0"/>
          </a:p>
          <a:p>
            <a:r>
              <a:rPr lang="fr-FR" sz="2000" dirty="0" smtClean="0"/>
              <a:t>Possibilité de mettre des raquettes en série</a:t>
            </a:r>
          </a:p>
          <a:p>
            <a:endParaRPr lang="fr-FR" sz="2000" dirty="0"/>
          </a:p>
          <a:p>
            <a:r>
              <a:rPr lang="fr-FR" sz="2000" dirty="0" smtClean="0"/>
              <a:t>Lecture 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/>
              <a:t>Préampli de charge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err="1" smtClean="0"/>
              <a:t>Shaper</a:t>
            </a:r>
            <a:r>
              <a:rPr lang="fr-FR" sz="2000" dirty="0" smtClean="0"/>
              <a:t> CRRC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err="1" smtClean="0"/>
              <a:t>Sample</a:t>
            </a:r>
            <a:r>
              <a:rPr lang="fr-FR" sz="2000" dirty="0" smtClean="0"/>
              <a:t> &amp; </a:t>
            </a:r>
            <a:r>
              <a:rPr lang="fr-FR" sz="2000" dirty="0" err="1" smtClean="0"/>
              <a:t>Hold</a:t>
            </a:r>
            <a:endParaRPr lang="fr-FR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/>
              <a:t>Comparateur pour le déclenchement</a:t>
            </a:r>
            <a:endParaRPr lang="fr-FR" sz="2000" dirty="0"/>
          </a:p>
        </p:txBody>
      </p:sp>
      <p:pic>
        <p:nvPicPr>
          <p:cNvPr id="9" name="Picture 5" descr="cb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824" y="4293096"/>
            <a:ext cx="6100763" cy="205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18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Asic</a:t>
            </a:r>
            <a:r>
              <a:rPr lang="fr-FR" dirty="0" smtClean="0"/>
              <a:t> pour micro </a:t>
            </a:r>
            <a:r>
              <a:rPr lang="fr-FR" dirty="0" err="1" smtClean="0"/>
              <a:t>strip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116</a:t>
            </a:fld>
            <a:endParaRPr lang="fr-BE"/>
          </a:p>
        </p:txBody>
      </p:sp>
      <p:pic>
        <p:nvPicPr>
          <p:cNvPr id="7" name="Picture 2" descr="layou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4104" y="4130823"/>
            <a:ext cx="4724400" cy="2322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sh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052736"/>
            <a:ext cx="4455492" cy="31726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5" descr="preamp_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124" y="1052736"/>
            <a:ext cx="3300619" cy="317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95536" y="4293096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Techno UMC 0,18µm</a:t>
            </a:r>
          </a:p>
          <a:p>
            <a:endParaRPr lang="fr-FR" dirty="0" smtClean="0"/>
          </a:p>
          <a:p>
            <a:r>
              <a:rPr lang="fr-FR" dirty="0" smtClean="0"/>
              <a:t>Bruit : 280e⁻ +8,9 </a:t>
            </a:r>
            <a:r>
              <a:rPr lang="fr-FR" dirty="0"/>
              <a:t>e⁻ </a:t>
            </a:r>
            <a:r>
              <a:rPr lang="fr-FR" dirty="0" smtClean="0"/>
              <a:t>/pF  @ 3µs</a:t>
            </a:r>
          </a:p>
          <a:p>
            <a:endParaRPr lang="fr-FR" dirty="0"/>
          </a:p>
          <a:p>
            <a:r>
              <a:rPr lang="fr-FR" dirty="0" smtClean="0"/>
              <a:t>Constantes de temps programmables par tensions continues</a:t>
            </a:r>
          </a:p>
          <a:p>
            <a:endParaRPr lang="fr-FR" dirty="0" smtClean="0"/>
          </a:p>
          <a:p>
            <a:r>
              <a:rPr lang="fr-FR" dirty="0" smtClean="0"/>
              <a:t>Puissance (pré + </a:t>
            </a:r>
            <a:r>
              <a:rPr lang="fr-FR" dirty="0" err="1" smtClean="0"/>
              <a:t>shaper</a:t>
            </a:r>
            <a:r>
              <a:rPr lang="fr-FR" dirty="0" smtClean="0"/>
              <a:t>)  200µW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21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Hervé </a:t>
            </a:r>
            <a:r>
              <a:rPr lang="fr-FR" dirty="0" err="1" smtClean="0"/>
              <a:t>Lebbolo</a:t>
            </a:r>
            <a:r>
              <a:rPr lang="fr-FR" dirty="0" smtClean="0"/>
              <a:t>        Du détecteur à la mesure</a:t>
            </a:r>
            <a:endParaRPr lang="fr-BE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1" y="3936130"/>
            <a:ext cx="4864623" cy="287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16" y="764704"/>
            <a:ext cx="466138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Identification de Particules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117</a:t>
            </a:fld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467544" y="1340768"/>
            <a:ext cx="34596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DIRC de BABAR</a:t>
            </a:r>
          </a:p>
          <a:p>
            <a:r>
              <a:rPr lang="fr-FR" sz="2400" strike="sngStrike" dirty="0" smtClean="0"/>
              <a:t>PID de Super B</a:t>
            </a:r>
          </a:p>
          <a:p>
            <a:endParaRPr lang="fr-FR" sz="2400" dirty="0"/>
          </a:p>
          <a:p>
            <a:r>
              <a:rPr lang="fr-FR" sz="2400" dirty="0" smtClean="0"/>
              <a:t>Mesure de temps</a:t>
            </a:r>
          </a:p>
          <a:p>
            <a:pPr lvl="1"/>
            <a:r>
              <a:rPr lang="fr-FR" sz="2400" dirty="0" smtClean="0"/>
              <a:t>Résolution 100ps</a:t>
            </a:r>
          </a:p>
          <a:p>
            <a:pPr lvl="1"/>
            <a:r>
              <a:rPr lang="fr-FR" sz="2400" dirty="0" smtClean="0"/>
              <a:t>Temps mort : 100ns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5148064" y="4725144"/>
            <a:ext cx="3679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Carte de lecture 16 voies</a:t>
            </a:r>
          </a:p>
          <a:p>
            <a:pPr lvl="1"/>
            <a:r>
              <a:rPr lang="fr-FR" dirty="0" err="1" smtClean="0"/>
              <a:t>Asic</a:t>
            </a:r>
            <a:r>
              <a:rPr lang="fr-FR" dirty="0" smtClean="0"/>
              <a:t> front end</a:t>
            </a:r>
          </a:p>
          <a:p>
            <a:pPr lvl="1"/>
            <a:r>
              <a:rPr lang="fr-FR" dirty="0" smtClean="0"/>
              <a:t>TDC</a:t>
            </a:r>
          </a:p>
          <a:p>
            <a:pPr lvl="1"/>
            <a:r>
              <a:rPr lang="fr-FR" dirty="0" smtClean="0"/>
              <a:t>Traitement numérique FPGA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076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118</a:t>
            </a:fld>
            <a:endParaRPr lang="fr-BE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63575" y="188913"/>
            <a:ext cx="8229600" cy="927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smtClean="0">
                <a:solidFill>
                  <a:srgbClr val="FF0000"/>
                </a:solidFill>
              </a:rPr>
              <a:t>CFD on silicon</a:t>
            </a:r>
            <a:endParaRPr lang="fr-FR" b="1" dirty="0" smtClean="0">
              <a:solidFill>
                <a:srgbClr val="FF0000"/>
              </a:solidFill>
            </a:endParaRPr>
          </a:p>
        </p:txBody>
      </p:sp>
      <p:sp>
        <p:nvSpPr>
          <p:cNvPr id="6" name="Espace réservé du contenu 6"/>
          <p:cNvSpPr txBox="1">
            <a:spLocks/>
          </p:cNvSpPr>
          <p:nvPr/>
        </p:nvSpPr>
        <p:spPr>
          <a:xfrm>
            <a:off x="457200" y="5084763"/>
            <a:ext cx="8229600" cy="1041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smtClean="0">
                <a:latin typeface="+mj-lt"/>
              </a:rPr>
              <a:t>Delay + Fraction </a:t>
            </a:r>
            <a:r>
              <a:rPr lang="fr-FR" sz="2800" smtClean="0">
                <a:latin typeface="+mj-lt"/>
                <a:sym typeface="Wingdings" pitchFamily="2" charset="2"/>
              </a:rPr>
              <a:t> Gain + Integrators</a:t>
            </a:r>
            <a:endParaRPr lang="fr-FR" sz="2800" dirty="0">
              <a:latin typeface="+mj-lt"/>
            </a:endParaRPr>
          </a:p>
        </p:txBody>
      </p:sp>
      <p:pic>
        <p:nvPicPr>
          <p:cNvPr id="7" name="Picture 6" descr="C:\Users\rv\000work\schemas\cfd\cfd 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60500"/>
            <a:ext cx="851535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8"/>
          <p:cNvSpPr txBox="1">
            <a:spLocks noChangeArrowheads="1"/>
          </p:cNvSpPr>
          <p:nvPr/>
        </p:nvSpPr>
        <p:spPr bwMode="auto">
          <a:xfrm>
            <a:off x="4454525" y="2205038"/>
            <a:ext cx="622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200">
                <a:sym typeface="Wingdings" pitchFamily="2" charset="2"/>
              </a:rPr>
              <a:t></a:t>
            </a:r>
            <a:endParaRPr lang="fr-FR" sz="3200"/>
          </a:p>
        </p:txBody>
      </p:sp>
      <p:sp>
        <p:nvSpPr>
          <p:cNvPr id="9" name="ZoneTexte 9"/>
          <p:cNvSpPr txBox="1">
            <a:spLocks noChangeArrowheads="1"/>
          </p:cNvSpPr>
          <p:nvPr/>
        </p:nvSpPr>
        <p:spPr bwMode="auto">
          <a:xfrm>
            <a:off x="2259013" y="1958975"/>
            <a:ext cx="11731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Fast comparator</a:t>
            </a:r>
          </a:p>
        </p:txBody>
      </p:sp>
      <p:sp>
        <p:nvSpPr>
          <p:cNvPr id="10" name="ZoneTexte 10"/>
          <p:cNvSpPr txBox="1">
            <a:spLocks noChangeArrowheads="1"/>
          </p:cNvSpPr>
          <p:nvPr/>
        </p:nvSpPr>
        <p:spPr bwMode="auto">
          <a:xfrm>
            <a:off x="3125788" y="3327400"/>
            <a:ext cx="11747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Fast comparator</a:t>
            </a:r>
          </a:p>
        </p:txBody>
      </p:sp>
      <p:sp>
        <p:nvSpPr>
          <p:cNvPr id="11" name="ZoneTexte 9"/>
          <p:cNvSpPr txBox="1">
            <a:spLocks noChangeArrowheads="1"/>
          </p:cNvSpPr>
          <p:nvPr/>
        </p:nvSpPr>
        <p:spPr bwMode="auto">
          <a:xfrm>
            <a:off x="1987550" y="4354513"/>
            <a:ext cx="1292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Classical CFD</a:t>
            </a:r>
          </a:p>
        </p:txBody>
      </p:sp>
      <p:sp>
        <p:nvSpPr>
          <p:cNvPr id="12" name="ZoneTexte 10"/>
          <p:cNvSpPr txBox="1">
            <a:spLocks noChangeArrowheads="1"/>
          </p:cNvSpPr>
          <p:nvPr/>
        </p:nvSpPr>
        <p:spPr bwMode="auto">
          <a:xfrm>
            <a:off x="5313363" y="4354513"/>
            <a:ext cx="197008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Proposed pseudo CFD</a:t>
            </a:r>
          </a:p>
        </p:txBody>
      </p:sp>
    </p:spTree>
    <p:extLst>
      <p:ext uri="{BB962C8B-B14F-4D97-AF65-F5344CB8AC3E}">
        <p14:creationId xmlns:p14="http://schemas.microsoft.com/office/powerpoint/2010/main" val="26574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119</a:t>
            </a:fld>
            <a:endParaRPr lang="fr-BE"/>
          </a:p>
        </p:txBody>
      </p:sp>
      <p:pic>
        <p:nvPicPr>
          <p:cNvPr id="19458" name="Picture 2" descr="C:\Users\rv\000work\Super B\PIF\pseudo cfd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8762"/>
            <a:ext cx="7848872" cy="601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37496" y="116632"/>
            <a:ext cx="3834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ASIC  Pseudo CFD 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95848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 CCD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</a:t>
            </a:fld>
            <a:endParaRPr lang="fr-BE"/>
          </a:p>
        </p:txBody>
      </p:sp>
      <p:pic>
        <p:nvPicPr>
          <p:cNvPr id="7" name="I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96752"/>
            <a:ext cx="8904449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171476" y="1628801"/>
            <a:ext cx="6858048" cy="385765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363905" y="1187460"/>
            <a:ext cx="7040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reset</a:t>
            </a:r>
            <a:endParaRPr lang="fr-FR" sz="1600" dirty="0"/>
          </a:p>
        </p:txBody>
      </p:sp>
      <p:sp>
        <p:nvSpPr>
          <p:cNvPr id="31" name="ZoneTexte 30"/>
          <p:cNvSpPr txBox="1"/>
          <p:nvPr/>
        </p:nvSpPr>
        <p:spPr>
          <a:xfrm>
            <a:off x="4572000" y="1187460"/>
            <a:ext cx="13773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DC restore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179512" y="2915652"/>
            <a:ext cx="1143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Capa</a:t>
            </a:r>
          </a:p>
          <a:p>
            <a:r>
              <a:rPr lang="fr-FR" dirty="0" smtClean="0"/>
              <a:t>detector</a:t>
            </a:r>
            <a:endParaRPr lang="fr-FR" dirty="0"/>
          </a:p>
        </p:txBody>
      </p:sp>
      <p:cxnSp>
        <p:nvCxnSpPr>
          <p:cNvPr id="34" name="Connecteur droit avec flèche 33"/>
          <p:cNvCxnSpPr>
            <a:stCxn id="33" idx="3"/>
          </p:cNvCxnSpPr>
          <p:nvPr/>
        </p:nvCxnSpPr>
        <p:spPr>
          <a:xfrm>
            <a:off x="1322774" y="3238818"/>
            <a:ext cx="2529146" cy="3702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62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ASIC  Pseudo CFD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120</a:t>
            </a:fld>
            <a:endParaRPr lang="fr-BE"/>
          </a:p>
        </p:txBody>
      </p:sp>
      <p:pic>
        <p:nvPicPr>
          <p:cNvPr id="20482" name="Picture 2" descr="C:\Users\rv\000work\ecole detecteur mesure\outparam10cfd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9" y="1410302"/>
            <a:ext cx="4566009" cy="538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rv\000work\ecole detecteur mesure\outparam100cfd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118" y="1268760"/>
            <a:ext cx="4474385" cy="55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10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490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HESS - HESS2</a:t>
            </a:r>
            <a:br>
              <a:rPr lang="fr-FR" dirty="0" smtClean="0"/>
            </a:br>
            <a:r>
              <a:rPr lang="fr-FR" sz="2700" dirty="0"/>
              <a:t>Astronomie </a:t>
            </a:r>
            <a:r>
              <a:rPr lang="el-GR" sz="2700" dirty="0"/>
              <a:t>γ</a:t>
            </a:r>
            <a:r>
              <a:rPr lang="fr-FR" sz="2700" dirty="0"/>
              <a:t> de très hautes énergies</a:t>
            </a:r>
            <a:r>
              <a:rPr lang="fr-FR" sz="2700" dirty="0" smtClean="0"/>
              <a:t> </a:t>
            </a:r>
            <a:endParaRPr lang="fr-FR" sz="27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121</a:t>
            </a:fld>
            <a:endParaRPr lang="fr-BE"/>
          </a:p>
        </p:txBody>
      </p:sp>
      <p:pic>
        <p:nvPicPr>
          <p:cNvPr id="21506" name="Picture 2" descr="C:\Users\lebbolo\1ère bougie\HESS\Presentation_HESS1_photos\Cam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17" y="1169539"/>
            <a:ext cx="7039461" cy="528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07504" y="1628800"/>
            <a:ext cx="190468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HESS 2</a:t>
            </a:r>
          </a:p>
          <a:p>
            <a:endParaRPr lang="fr-FR" dirty="0" smtClean="0"/>
          </a:p>
          <a:p>
            <a:r>
              <a:rPr lang="fr-FR" dirty="0" smtClean="0"/>
              <a:t>Miroir 600m²</a:t>
            </a:r>
          </a:p>
          <a:p>
            <a:endParaRPr lang="fr-FR" dirty="0"/>
          </a:p>
          <a:p>
            <a:r>
              <a:rPr lang="fr-FR" dirty="0" smtClean="0"/>
              <a:t>Ø : 28m</a:t>
            </a:r>
          </a:p>
          <a:p>
            <a:endParaRPr lang="fr-FR" dirty="0"/>
          </a:p>
          <a:p>
            <a:r>
              <a:rPr lang="fr-FR" dirty="0" smtClean="0"/>
              <a:t>Focale : 35m</a:t>
            </a:r>
          </a:p>
          <a:p>
            <a:endParaRPr lang="fr-FR" dirty="0"/>
          </a:p>
          <a:p>
            <a:r>
              <a:rPr lang="fr-FR" dirty="0" smtClean="0"/>
              <a:t>2048 canaux</a:t>
            </a:r>
          </a:p>
          <a:p>
            <a:endParaRPr lang="fr-FR" dirty="0"/>
          </a:p>
          <a:p>
            <a:r>
              <a:rPr lang="fr-FR" dirty="0" err="1" smtClean="0"/>
              <a:t>Sampling</a:t>
            </a:r>
            <a:r>
              <a:rPr lang="fr-FR" dirty="0" smtClean="0"/>
              <a:t> : 1GHz</a:t>
            </a:r>
          </a:p>
          <a:p>
            <a:endParaRPr lang="fr-FR" dirty="0"/>
          </a:p>
          <a:p>
            <a:r>
              <a:rPr lang="fr-FR" dirty="0" smtClean="0"/>
              <a:t>SAM  (IRFU)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696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HESS2</a:t>
            </a:r>
            <a:br>
              <a:rPr lang="fr-FR" dirty="0" smtClean="0"/>
            </a:br>
            <a:endParaRPr lang="fr-FR" sz="3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122</a:t>
            </a:fld>
            <a:endParaRPr lang="fr-BE"/>
          </a:p>
        </p:txBody>
      </p:sp>
      <p:pic>
        <p:nvPicPr>
          <p:cNvPr id="7" name="Picture 3" descr="hess2genera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927" y="1268413"/>
            <a:ext cx="8110537" cy="5313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8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123</a:t>
            </a:fld>
            <a:endParaRPr lang="fr-BE"/>
          </a:p>
        </p:txBody>
      </p:sp>
      <p:sp>
        <p:nvSpPr>
          <p:cNvPr id="9" name="Espace réservé du numéro de diapositive 5"/>
          <p:cNvSpPr txBox="1">
            <a:spLocks/>
          </p:cNvSpPr>
          <p:nvPr/>
        </p:nvSpPr>
        <p:spPr>
          <a:xfrm>
            <a:off x="7620000" y="6629400"/>
            <a:ext cx="1066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A94BC4CF-4DCC-4EC5-8455-1DCD5446F9D2}" type="slidenum">
              <a:rPr lang="en-US" sz="1200" smtClean="0">
                <a:latin typeface="Arial" charset="0"/>
              </a:rPr>
              <a:pPr/>
              <a:t>123</a:t>
            </a:fld>
            <a:endParaRPr lang="en-US" sz="1200" smtClean="0">
              <a:latin typeface="Arial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001000" cy="457200"/>
          </a:xfrm>
        </p:spPr>
        <p:txBody>
          <a:bodyPr>
            <a:noAutofit/>
          </a:bodyPr>
          <a:lstStyle/>
          <a:p>
            <a:r>
              <a:rPr lang="fr-FR" sz="3200" smtClean="0"/>
              <a:t>SAM </a:t>
            </a:r>
            <a:r>
              <a:rPr lang="fr-FR" sz="3200" dirty="0" smtClean="0"/>
              <a:t>pour HESS2 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0" y="755650"/>
            <a:ext cx="498475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Swift Analog Memory</a:t>
            </a:r>
          </a:p>
          <a:p>
            <a:pPr lvl="1"/>
            <a:r>
              <a:rPr lang="fr-FR" smtClean="0"/>
              <a:t>3 Gsample/s   &gt;10 bits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941513" y="6318250"/>
            <a:ext cx="3171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sz="1600" b="1" dirty="0"/>
              <a:t>serial </a:t>
            </a:r>
            <a:r>
              <a:rPr lang="fr-FR" sz="1600" b="1" dirty="0" err="1"/>
              <a:t>link</a:t>
            </a:r>
            <a:r>
              <a:rPr lang="fr-FR" sz="1600" b="1" dirty="0"/>
              <a:t> for configuration </a:t>
            </a:r>
            <a:r>
              <a:rPr lang="fr-FR" sz="1600" b="1" dirty="0" err="1"/>
              <a:t>set-up</a:t>
            </a:r>
            <a:endParaRPr lang="fr-FR" sz="1600" b="1" dirty="0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665288" y="6318250"/>
            <a:ext cx="317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sz="1800" b="1">
                <a:latin typeface="Arial" charset="0"/>
              </a:rPr>
              <a:t>+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649788" y="3798888"/>
            <a:ext cx="11541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1200" b="1">
                <a:ea typeface="ＭＳ Ｐゴシック" charset="-128"/>
              </a:rPr>
              <a:t>16 delays / colum</a:t>
            </a:r>
            <a:endParaRPr lang="fr-FR" sz="1600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973138" y="3074988"/>
            <a:ext cx="18240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 rot="5400000">
            <a:off x="804069" y="2991644"/>
            <a:ext cx="225425" cy="166687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1144588" y="3130550"/>
            <a:ext cx="16525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1144588" y="3130550"/>
            <a:ext cx="0" cy="1127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766763" y="3074988"/>
            <a:ext cx="666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>
            <a:off x="696913" y="3243263"/>
            <a:ext cx="379412" cy="0"/>
          </a:xfrm>
          <a:prstGeom prst="line">
            <a:avLst/>
          </a:prstGeom>
          <a:noFill/>
          <a:ln w="28575">
            <a:solidFill>
              <a:srgbClr val="33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3348038" y="3074988"/>
            <a:ext cx="34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3348038" y="3130550"/>
            <a:ext cx="34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4208463" y="3074988"/>
            <a:ext cx="6889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4208463" y="3130550"/>
            <a:ext cx="79216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>
            <a:off x="2797175" y="3074988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" name="Line 18"/>
          <p:cNvSpPr>
            <a:spLocks noChangeShapeType="1"/>
          </p:cNvSpPr>
          <p:nvPr/>
        </p:nvSpPr>
        <p:spPr bwMode="auto">
          <a:xfrm>
            <a:off x="2797175" y="313055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Line 19"/>
          <p:cNvSpPr>
            <a:spLocks noChangeShapeType="1"/>
          </p:cNvSpPr>
          <p:nvPr/>
        </p:nvSpPr>
        <p:spPr bwMode="auto">
          <a:xfrm>
            <a:off x="3692525" y="3074988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" name="Line 20"/>
          <p:cNvSpPr>
            <a:spLocks noChangeShapeType="1"/>
          </p:cNvSpPr>
          <p:nvPr/>
        </p:nvSpPr>
        <p:spPr bwMode="auto">
          <a:xfrm>
            <a:off x="3692525" y="313055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AutoShape 21"/>
          <p:cNvSpPr>
            <a:spLocks noChangeArrowheads="1"/>
          </p:cNvSpPr>
          <p:nvPr/>
        </p:nvSpPr>
        <p:spPr bwMode="auto">
          <a:xfrm rot="5400000">
            <a:off x="943769" y="3159919"/>
            <a:ext cx="223838" cy="1651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" name="Line 22"/>
          <p:cNvSpPr>
            <a:spLocks noChangeShapeType="1"/>
          </p:cNvSpPr>
          <p:nvPr/>
        </p:nvSpPr>
        <p:spPr bwMode="auto">
          <a:xfrm>
            <a:off x="973138" y="4756150"/>
            <a:ext cx="18240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 rot="5400000">
            <a:off x="804069" y="4672807"/>
            <a:ext cx="225425" cy="166687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" name="Line 24"/>
          <p:cNvSpPr>
            <a:spLocks noChangeShapeType="1"/>
          </p:cNvSpPr>
          <p:nvPr/>
        </p:nvSpPr>
        <p:spPr bwMode="auto">
          <a:xfrm>
            <a:off x="1144588" y="4813300"/>
            <a:ext cx="16525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" name="Line 25"/>
          <p:cNvSpPr>
            <a:spLocks noChangeShapeType="1"/>
          </p:cNvSpPr>
          <p:nvPr/>
        </p:nvSpPr>
        <p:spPr bwMode="auto">
          <a:xfrm>
            <a:off x="1144588" y="4813300"/>
            <a:ext cx="0" cy="1111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66763" y="4756150"/>
            <a:ext cx="666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" name="Line 27"/>
          <p:cNvSpPr>
            <a:spLocks noChangeShapeType="1"/>
          </p:cNvSpPr>
          <p:nvPr/>
        </p:nvSpPr>
        <p:spPr bwMode="auto">
          <a:xfrm>
            <a:off x="696913" y="4924425"/>
            <a:ext cx="379412" cy="0"/>
          </a:xfrm>
          <a:prstGeom prst="line">
            <a:avLst/>
          </a:prstGeom>
          <a:noFill/>
          <a:ln w="28575">
            <a:solidFill>
              <a:srgbClr val="33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" name="Line 28"/>
          <p:cNvSpPr>
            <a:spLocks noChangeShapeType="1"/>
          </p:cNvSpPr>
          <p:nvPr/>
        </p:nvSpPr>
        <p:spPr bwMode="auto">
          <a:xfrm>
            <a:off x="3348038" y="4756150"/>
            <a:ext cx="34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7" name="Line 29"/>
          <p:cNvSpPr>
            <a:spLocks noChangeShapeType="1"/>
          </p:cNvSpPr>
          <p:nvPr/>
        </p:nvSpPr>
        <p:spPr bwMode="auto">
          <a:xfrm>
            <a:off x="3348038" y="4813300"/>
            <a:ext cx="34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" name="Line 30"/>
          <p:cNvSpPr>
            <a:spLocks noChangeShapeType="1"/>
          </p:cNvSpPr>
          <p:nvPr/>
        </p:nvSpPr>
        <p:spPr bwMode="auto">
          <a:xfrm>
            <a:off x="4208463" y="4756150"/>
            <a:ext cx="6889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9" name="Line 31"/>
          <p:cNvSpPr>
            <a:spLocks noChangeShapeType="1"/>
          </p:cNvSpPr>
          <p:nvPr/>
        </p:nvSpPr>
        <p:spPr bwMode="auto">
          <a:xfrm>
            <a:off x="4208463" y="4813300"/>
            <a:ext cx="79216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" name="Line 32"/>
          <p:cNvSpPr>
            <a:spLocks noChangeShapeType="1"/>
          </p:cNvSpPr>
          <p:nvPr/>
        </p:nvSpPr>
        <p:spPr bwMode="auto">
          <a:xfrm>
            <a:off x="2797175" y="475615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" name="Line 33"/>
          <p:cNvSpPr>
            <a:spLocks noChangeShapeType="1"/>
          </p:cNvSpPr>
          <p:nvPr/>
        </p:nvSpPr>
        <p:spPr bwMode="auto">
          <a:xfrm>
            <a:off x="2797175" y="481330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" name="Line 34"/>
          <p:cNvSpPr>
            <a:spLocks noChangeShapeType="1"/>
          </p:cNvSpPr>
          <p:nvPr/>
        </p:nvSpPr>
        <p:spPr bwMode="auto">
          <a:xfrm>
            <a:off x="3692525" y="475615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" name="Line 35"/>
          <p:cNvSpPr>
            <a:spLocks noChangeShapeType="1"/>
          </p:cNvSpPr>
          <p:nvPr/>
        </p:nvSpPr>
        <p:spPr bwMode="auto">
          <a:xfrm>
            <a:off x="3692525" y="481330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" name="AutoShape 36"/>
          <p:cNvSpPr>
            <a:spLocks noChangeArrowheads="1"/>
          </p:cNvSpPr>
          <p:nvPr/>
        </p:nvSpPr>
        <p:spPr bwMode="auto">
          <a:xfrm rot="5400000">
            <a:off x="943769" y="4842669"/>
            <a:ext cx="223838" cy="1651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5" name="Line 37"/>
          <p:cNvSpPr>
            <a:spLocks noChangeShapeType="1"/>
          </p:cNvSpPr>
          <p:nvPr/>
        </p:nvSpPr>
        <p:spPr bwMode="auto">
          <a:xfrm>
            <a:off x="973138" y="5373688"/>
            <a:ext cx="18240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" name="AutoShape 38"/>
          <p:cNvSpPr>
            <a:spLocks noChangeArrowheads="1"/>
          </p:cNvSpPr>
          <p:nvPr/>
        </p:nvSpPr>
        <p:spPr bwMode="auto">
          <a:xfrm rot="5400000">
            <a:off x="804863" y="5289550"/>
            <a:ext cx="223838" cy="166687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7" name="Line 39"/>
          <p:cNvSpPr>
            <a:spLocks noChangeShapeType="1"/>
          </p:cNvSpPr>
          <p:nvPr/>
        </p:nvSpPr>
        <p:spPr bwMode="auto">
          <a:xfrm>
            <a:off x="1144588" y="5429250"/>
            <a:ext cx="16525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8" name="Line 40"/>
          <p:cNvSpPr>
            <a:spLocks noChangeShapeType="1"/>
          </p:cNvSpPr>
          <p:nvPr/>
        </p:nvSpPr>
        <p:spPr bwMode="auto">
          <a:xfrm>
            <a:off x="1144588" y="5429250"/>
            <a:ext cx="0" cy="1127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9" name="Line 41"/>
          <p:cNvSpPr>
            <a:spLocks noChangeShapeType="1"/>
          </p:cNvSpPr>
          <p:nvPr/>
        </p:nvSpPr>
        <p:spPr bwMode="auto">
          <a:xfrm>
            <a:off x="766763" y="5373688"/>
            <a:ext cx="666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" name="Line 42"/>
          <p:cNvSpPr>
            <a:spLocks noChangeShapeType="1"/>
          </p:cNvSpPr>
          <p:nvPr/>
        </p:nvSpPr>
        <p:spPr bwMode="auto">
          <a:xfrm>
            <a:off x="696913" y="5541963"/>
            <a:ext cx="379412" cy="0"/>
          </a:xfrm>
          <a:prstGeom prst="line">
            <a:avLst/>
          </a:prstGeom>
          <a:noFill/>
          <a:ln w="28575">
            <a:solidFill>
              <a:srgbClr val="33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" name="Line 43"/>
          <p:cNvSpPr>
            <a:spLocks noChangeShapeType="1"/>
          </p:cNvSpPr>
          <p:nvPr/>
        </p:nvSpPr>
        <p:spPr bwMode="auto">
          <a:xfrm>
            <a:off x="3348038" y="5373688"/>
            <a:ext cx="34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2" name="Line 44"/>
          <p:cNvSpPr>
            <a:spLocks noChangeShapeType="1"/>
          </p:cNvSpPr>
          <p:nvPr/>
        </p:nvSpPr>
        <p:spPr bwMode="auto">
          <a:xfrm>
            <a:off x="3348038" y="5429250"/>
            <a:ext cx="34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" name="Line 45"/>
          <p:cNvSpPr>
            <a:spLocks noChangeShapeType="1"/>
          </p:cNvSpPr>
          <p:nvPr/>
        </p:nvSpPr>
        <p:spPr bwMode="auto">
          <a:xfrm>
            <a:off x="4208463" y="5373688"/>
            <a:ext cx="6889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" name="Line 46"/>
          <p:cNvSpPr>
            <a:spLocks noChangeShapeType="1"/>
          </p:cNvSpPr>
          <p:nvPr/>
        </p:nvSpPr>
        <p:spPr bwMode="auto">
          <a:xfrm>
            <a:off x="4208463" y="5429250"/>
            <a:ext cx="79216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" name="Line 47"/>
          <p:cNvSpPr>
            <a:spLocks noChangeShapeType="1"/>
          </p:cNvSpPr>
          <p:nvPr/>
        </p:nvSpPr>
        <p:spPr bwMode="auto">
          <a:xfrm>
            <a:off x="2797175" y="5373688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" name="Line 48"/>
          <p:cNvSpPr>
            <a:spLocks noChangeShapeType="1"/>
          </p:cNvSpPr>
          <p:nvPr/>
        </p:nvSpPr>
        <p:spPr bwMode="auto">
          <a:xfrm>
            <a:off x="2797175" y="542925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" name="Line 49"/>
          <p:cNvSpPr>
            <a:spLocks noChangeShapeType="1"/>
          </p:cNvSpPr>
          <p:nvPr/>
        </p:nvSpPr>
        <p:spPr bwMode="auto">
          <a:xfrm>
            <a:off x="3692525" y="5373688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" name="Line 50"/>
          <p:cNvSpPr>
            <a:spLocks noChangeShapeType="1"/>
          </p:cNvSpPr>
          <p:nvPr/>
        </p:nvSpPr>
        <p:spPr bwMode="auto">
          <a:xfrm>
            <a:off x="3692525" y="542925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 rot="5400000">
            <a:off x="943769" y="5458619"/>
            <a:ext cx="223838" cy="1651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" name="Line 52"/>
          <p:cNvSpPr>
            <a:spLocks noChangeShapeType="1"/>
          </p:cNvSpPr>
          <p:nvPr/>
        </p:nvSpPr>
        <p:spPr bwMode="auto">
          <a:xfrm>
            <a:off x="973138" y="3690938"/>
            <a:ext cx="18240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" name="AutoShape 53"/>
          <p:cNvSpPr>
            <a:spLocks noChangeArrowheads="1"/>
          </p:cNvSpPr>
          <p:nvPr/>
        </p:nvSpPr>
        <p:spPr bwMode="auto">
          <a:xfrm rot="5400000">
            <a:off x="804069" y="3607594"/>
            <a:ext cx="225425" cy="166687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" name="Line 54"/>
          <p:cNvSpPr>
            <a:spLocks noChangeShapeType="1"/>
          </p:cNvSpPr>
          <p:nvPr/>
        </p:nvSpPr>
        <p:spPr bwMode="auto">
          <a:xfrm>
            <a:off x="1144588" y="3746500"/>
            <a:ext cx="16525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" name="Line 55"/>
          <p:cNvSpPr>
            <a:spLocks noChangeShapeType="1"/>
          </p:cNvSpPr>
          <p:nvPr/>
        </p:nvSpPr>
        <p:spPr bwMode="auto">
          <a:xfrm>
            <a:off x="1144588" y="3746500"/>
            <a:ext cx="0" cy="1127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" name="Line 56"/>
          <p:cNvSpPr>
            <a:spLocks noChangeShapeType="1"/>
          </p:cNvSpPr>
          <p:nvPr/>
        </p:nvSpPr>
        <p:spPr bwMode="auto">
          <a:xfrm>
            <a:off x="766763" y="3690938"/>
            <a:ext cx="666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" name="Line 57"/>
          <p:cNvSpPr>
            <a:spLocks noChangeShapeType="1"/>
          </p:cNvSpPr>
          <p:nvPr/>
        </p:nvSpPr>
        <p:spPr bwMode="auto">
          <a:xfrm>
            <a:off x="696913" y="3859213"/>
            <a:ext cx="379412" cy="0"/>
          </a:xfrm>
          <a:prstGeom prst="line">
            <a:avLst/>
          </a:prstGeom>
          <a:noFill/>
          <a:ln w="28575">
            <a:solidFill>
              <a:srgbClr val="33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" name="Line 58"/>
          <p:cNvSpPr>
            <a:spLocks noChangeShapeType="1"/>
          </p:cNvSpPr>
          <p:nvPr/>
        </p:nvSpPr>
        <p:spPr bwMode="auto">
          <a:xfrm>
            <a:off x="3348038" y="3690938"/>
            <a:ext cx="34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" name="Line 59"/>
          <p:cNvSpPr>
            <a:spLocks noChangeShapeType="1"/>
          </p:cNvSpPr>
          <p:nvPr/>
        </p:nvSpPr>
        <p:spPr bwMode="auto">
          <a:xfrm>
            <a:off x="3348038" y="3746500"/>
            <a:ext cx="34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8" name="Line 60"/>
          <p:cNvSpPr>
            <a:spLocks noChangeShapeType="1"/>
          </p:cNvSpPr>
          <p:nvPr/>
        </p:nvSpPr>
        <p:spPr bwMode="auto">
          <a:xfrm>
            <a:off x="4208463" y="3690938"/>
            <a:ext cx="6889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" name="Line 61"/>
          <p:cNvSpPr>
            <a:spLocks noChangeShapeType="1"/>
          </p:cNvSpPr>
          <p:nvPr/>
        </p:nvSpPr>
        <p:spPr bwMode="auto">
          <a:xfrm>
            <a:off x="4208463" y="3746500"/>
            <a:ext cx="79216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0" name="Line 62"/>
          <p:cNvSpPr>
            <a:spLocks noChangeShapeType="1"/>
          </p:cNvSpPr>
          <p:nvPr/>
        </p:nvSpPr>
        <p:spPr bwMode="auto">
          <a:xfrm>
            <a:off x="2797175" y="3690938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" name="Line 63"/>
          <p:cNvSpPr>
            <a:spLocks noChangeShapeType="1"/>
          </p:cNvSpPr>
          <p:nvPr/>
        </p:nvSpPr>
        <p:spPr bwMode="auto">
          <a:xfrm>
            <a:off x="2797175" y="374650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" name="Line 64"/>
          <p:cNvSpPr>
            <a:spLocks noChangeShapeType="1"/>
          </p:cNvSpPr>
          <p:nvPr/>
        </p:nvSpPr>
        <p:spPr bwMode="auto">
          <a:xfrm>
            <a:off x="3692525" y="3690938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" name="Line 65"/>
          <p:cNvSpPr>
            <a:spLocks noChangeShapeType="1"/>
          </p:cNvSpPr>
          <p:nvPr/>
        </p:nvSpPr>
        <p:spPr bwMode="auto">
          <a:xfrm>
            <a:off x="3692525" y="374650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" name="AutoShape 66"/>
          <p:cNvSpPr>
            <a:spLocks noChangeArrowheads="1"/>
          </p:cNvSpPr>
          <p:nvPr/>
        </p:nvSpPr>
        <p:spPr bwMode="auto">
          <a:xfrm rot="5400000">
            <a:off x="942975" y="3776663"/>
            <a:ext cx="225425" cy="1651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Text Box 67"/>
          <p:cNvSpPr txBox="1">
            <a:spLocks noChangeArrowheads="1"/>
          </p:cNvSpPr>
          <p:nvPr/>
        </p:nvSpPr>
        <p:spPr bwMode="auto">
          <a:xfrm>
            <a:off x="1247775" y="3467100"/>
            <a:ext cx="241300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sz="1600"/>
          </a:p>
        </p:txBody>
      </p:sp>
      <p:sp>
        <p:nvSpPr>
          <p:cNvPr id="76" name="Line 68"/>
          <p:cNvSpPr>
            <a:spLocks noChangeShapeType="1"/>
          </p:cNvSpPr>
          <p:nvPr/>
        </p:nvSpPr>
        <p:spPr bwMode="auto">
          <a:xfrm flipH="1">
            <a:off x="1177925" y="5541963"/>
            <a:ext cx="349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" name="Line 69"/>
          <p:cNvSpPr>
            <a:spLocks noChangeShapeType="1"/>
          </p:cNvSpPr>
          <p:nvPr/>
        </p:nvSpPr>
        <p:spPr bwMode="auto">
          <a:xfrm>
            <a:off x="1489075" y="5989638"/>
            <a:ext cx="33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" name="Line 70"/>
          <p:cNvSpPr>
            <a:spLocks noChangeShapeType="1"/>
          </p:cNvSpPr>
          <p:nvPr/>
        </p:nvSpPr>
        <p:spPr bwMode="auto">
          <a:xfrm>
            <a:off x="1592263" y="5765800"/>
            <a:ext cx="0" cy="57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79" name="Group 71"/>
          <p:cNvGrpSpPr>
            <a:grpSpLocks/>
          </p:cNvGrpSpPr>
          <p:nvPr/>
        </p:nvGrpSpPr>
        <p:grpSpPr bwMode="auto">
          <a:xfrm>
            <a:off x="1522413" y="5765800"/>
            <a:ext cx="173037" cy="223838"/>
            <a:chOff x="3396" y="8174"/>
            <a:chExt cx="285" cy="364"/>
          </a:xfrm>
        </p:grpSpPr>
        <p:sp>
          <p:nvSpPr>
            <p:cNvPr id="80" name="Line 72"/>
            <p:cNvSpPr>
              <a:spLocks noChangeShapeType="1"/>
            </p:cNvSpPr>
            <p:nvPr/>
          </p:nvSpPr>
          <p:spPr bwMode="auto">
            <a:xfrm>
              <a:off x="3396" y="8174"/>
              <a:ext cx="0" cy="3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Line 73"/>
            <p:cNvSpPr>
              <a:spLocks noChangeShapeType="1"/>
            </p:cNvSpPr>
            <p:nvPr/>
          </p:nvSpPr>
          <p:spPr bwMode="auto">
            <a:xfrm>
              <a:off x="3510" y="8265"/>
              <a:ext cx="1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2" name="Line 74"/>
          <p:cNvSpPr>
            <a:spLocks noChangeShapeType="1"/>
          </p:cNvSpPr>
          <p:nvPr/>
        </p:nvSpPr>
        <p:spPr bwMode="auto">
          <a:xfrm>
            <a:off x="1728788" y="2792413"/>
            <a:ext cx="1730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3" name="Line 75"/>
          <p:cNvSpPr>
            <a:spLocks noChangeShapeType="1"/>
          </p:cNvSpPr>
          <p:nvPr/>
        </p:nvSpPr>
        <p:spPr bwMode="auto">
          <a:xfrm>
            <a:off x="1695450" y="28495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4" name="Line 76"/>
          <p:cNvSpPr>
            <a:spLocks noChangeShapeType="1"/>
          </p:cNvSpPr>
          <p:nvPr/>
        </p:nvSpPr>
        <p:spPr bwMode="auto">
          <a:xfrm>
            <a:off x="1695450" y="2849563"/>
            <a:ext cx="1381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5" name="Line 77"/>
          <p:cNvSpPr>
            <a:spLocks noChangeShapeType="1"/>
          </p:cNvSpPr>
          <p:nvPr/>
        </p:nvSpPr>
        <p:spPr bwMode="auto">
          <a:xfrm flipH="1">
            <a:off x="1557338" y="2792413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6" name="Line 78"/>
          <p:cNvSpPr>
            <a:spLocks noChangeShapeType="1"/>
          </p:cNvSpPr>
          <p:nvPr/>
        </p:nvSpPr>
        <p:spPr bwMode="auto">
          <a:xfrm>
            <a:off x="1557338" y="2792413"/>
            <a:ext cx="0" cy="4508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7" name="AutoShape 79"/>
          <p:cNvSpPr>
            <a:spLocks noChangeArrowheads="1"/>
          </p:cNvSpPr>
          <p:nvPr/>
        </p:nvSpPr>
        <p:spPr bwMode="auto">
          <a:xfrm rot="10800000" flipH="1">
            <a:off x="1592263" y="2738438"/>
            <a:ext cx="206375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88" name="Group 80"/>
          <p:cNvGrpSpPr>
            <a:grpSpLocks/>
          </p:cNvGrpSpPr>
          <p:nvPr/>
        </p:nvGrpSpPr>
        <p:grpSpPr bwMode="auto">
          <a:xfrm>
            <a:off x="1833563" y="2682875"/>
            <a:ext cx="239712" cy="447675"/>
            <a:chOff x="3909" y="3169"/>
            <a:chExt cx="399" cy="728"/>
          </a:xfrm>
        </p:grpSpPr>
        <p:sp>
          <p:nvSpPr>
            <p:cNvPr id="89" name="Rectangle 81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0" name="Line 82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91" name="Group 83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99" name="Line 84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" name="Line 85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Line 86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Line 87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92" name="Group 88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95" name="Line 89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" name="Line 90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Line 91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Line 92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93" name="Line 93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Line 94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3" name="Text Box 95"/>
          <p:cNvSpPr txBox="1">
            <a:spLocks noChangeArrowheads="1"/>
          </p:cNvSpPr>
          <p:nvPr/>
        </p:nvSpPr>
        <p:spPr bwMode="auto">
          <a:xfrm>
            <a:off x="1592263" y="2682875"/>
            <a:ext cx="20637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104" name="Line 96"/>
          <p:cNvSpPr>
            <a:spLocks noChangeShapeType="1"/>
          </p:cNvSpPr>
          <p:nvPr/>
        </p:nvSpPr>
        <p:spPr bwMode="auto">
          <a:xfrm>
            <a:off x="1728788" y="3411538"/>
            <a:ext cx="1730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" name="Line 97"/>
          <p:cNvSpPr>
            <a:spLocks noChangeShapeType="1"/>
          </p:cNvSpPr>
          <p:nvPr/>
        </p:nvSpPr>
        <p:spPr bwMode="auto">
          <a:xfrm>
            <a:off x="1695450" y="3467100"/>
            <a:ext cx="0" cy="392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6" name="Line 98"/>
          <p:cNvSpPr>
            <a:spLocks noChangeShapeType="1"/>
          </p:cNvSpPr>
          <p:nvPr/>
        </p:nvSpPr>
        <p:spPr bwMode="auto">
          <a:xfrm flipV="1">
            <a:off x="1695450" y="3243263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7" name="Line 99"/>
          <p:cNvSpPr>
            <a:spLocks noChangeShapeType="1"/>
          </p:cNvSpPr>
          <p:nvPr/>
        </p:nvSpPr>
        <p:spPr bwMode="auto">
          <a:xfrm>
            <a:off x="1695450" y="3467100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8" name="Line 100"/>
          <p:cNvSpPr>
            <a:spLocks noChangeShapeType="1"/>
          </p:cNvSpPr>
          <p:nvPr/>
        </p:nvSpPr>
        <p:spPr bwMode="auto">
          <a:xfrm flipH="1">
            <a:off x="1833563" y="3524250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9" name="Line 101"/>
          <p:cNvSpPr>
            <a:spLocks noChangeShapeType="1"/>
          </p:cNvSpPr>
          <p:nvPr/>
        </p:nvSpPr>
        <p:spPr bwMode="auto">
          <a:xfrm flipH="1">
            <a:off x="1557338" y="3411538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0" name="Line 102"/>
          <p:cNvSpPr>
            <a:spLocks noChangeShapeType="1"/>
          </p:cNvSpPr>
          <p:nvPr/>
        </p:nvSpPr>
        <p:spPr bwMode="auto">
          <a:xfrm>
            <a:off x="1557338" y="3243263"/>
            <a:ext cx="0" cy="6159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1" name="AutoShape 103"/>
          <p:cNvSpPr>
            <a:spLocks noChangeArrowheads="1"/>
          </p:cNvSpPr>
          <p:nvPr/>
        </p:nvSpPr>
        <p:spPr bwMode="auto">
          <a:xfrm rot="10800000" flipH="1">
            <a:off x="1592263" y="3354388"/>
            <a:ext cx="206375" cy="112712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2" name="Text Box 104"/>
          <p:cNvSpPr txBox="1">
            <a:spLocks noChangeArrowheads="1"/>
          </p:cNvSpPr>
          <p:nvPr/>
        </p:nvSpPr>
        <p:spPr bwMode="auto">
          <a:xfrm>
            <a:off x="1592263" y="3298825"/>
            <a:ext cx="2063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113" name="Line 105"/>
          <p:cNvSpPr>
            <a:spLocks noChangeShapeType="1"/>
          </p:cNvSpPr>
          <p:nvPr/>
        </p:nvSpPr>
        <p:spPr bwMode="auto">
          <a:xfrm flipH="1" flipV="1">
            <a:off x="1695450" y="2176463"/>
            <a:ext cx="1588" cy="560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4" name="Rectangle 106"/>
          <p:cNvSpPr>
            <a:spLocks noChangeArrowheads="1"/>
          </p:cNvSpPr>
          <p:nvPr/>
        </p:nvSpPr>
        <p:spPr bwMode="auto">
          <a:xfrm>
            <a:off x="1522413" y="2063750"/>
            <a:ext cx="139700" cy="225425"/>
          </a:xfrm>
          <a:prstGeom prst="rect">
            <a:avLst/>
          </a:prstGeom>
          <a:solidFill>
            <a:srgbClr val="00FF00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Line 107"/>
          <p:cNvSpPr>
            <a:spLocks noChangeShapeType="1"/>
          </p:cNvSpPr>
          <p:nvPr/>
        </p:nvSpPr>
        <p:spPr bwMode="auto">
          <a:xfrm>
            <a:off x="1662113" y="2176463"/>
            <a:ext cx="333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6" name="Line 108"/>
          <p:cNvSpPr>
            <a:spLocks noChangeShapeType="1"/>
          </p:cNvSpPr>
          <p:nvPr/>
        </p:nvSpPr>
        <p:spPr bwMode="auto">
          <a:xfrm>
            <a:off x="1592263" y="20097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7" name="Line 109"/>
          <p:cNvSpPr>
            <a:spLocks noChangeShapeType="1"/>
          </p:cNvSpPr>
          <p:nvPr/>
        </p:nvSpPr>
        <p:spPr bwMode="auto">
          <a:xfrm>
            <a:off x="1728788" y="4475163"/>
            <a:ext cx="1730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8" name="Line 110"/>
          <p:cNvSpPr>
            <a:spLocks noChangeShapeType="1"/>
          </p:cNvSpPr>
          <p:nvPr/>
        </p:nvSpPr>
        <p:spPr bwMode="auto">
          <a:xfrm>
            <a:off x="1695450" y="4532313"/>
            <a:ext cx="0" cy="392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9" name="Line 111"/>
          <p:cNvSpPr>
            <a:spLocks noChangeShapeType="1"/>
          </p:cNvSpPr>
          <p:nvPr/>
        </p:nvSpPr>
        <p:spPr bwMode="auto">
          <a:xfrm flipV="1">
            <a:off x="1695450" y="43084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" name="Line 112"/>
          <p:cNvSpPr>
            <a:spLocks noChangeShapeType="1"/>
          </p:cNvSpPr>
          <p:nvPr/>
        </p:nvSpPr>
        <p:spPr bwMode="auto">
          <a:xfrm>
            <a:off x="1695450" y="453231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1" name="Line 113"/>
          <p:cNvSpPr>
            <a:spLocks noChangeShapeType="1"/>
          </p:cNvSpPr>
          <p:nvPr/>
        </p:nvSpPr>
        <p:spPr bwMode="auto">
          <a:xfrm flipH="1">
            <a:off x="1833563" y="4587875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2" name="Line 114"/>
          <p:cNvSpPr>
            <a:spLocks noChangeShapeType="1"/>
          </p:cNvSpPr>
          <p:nvPr/>
        </p:nvSpPr>
        <p:spPr bwMode="auto">
          <a:xfrm flipH="1">
            <a:off x="1557338" y="4475163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3" name="Line 115"/>
          <p:cNvSpPr>
            <a:spLocks noChangeShapeType="1"/>
          </p:cNvSpPr>
          <p:nvPr/>
        </p:nvSpPr>
        <p:spPr bwMode="auto">
          <a:xfrm>
            <a:off x="1557338" y="4475163"/>
            <a:ext cx="0" cy="4492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4" name="AutoShape 116"/>
          <p:cNvSpPr>
            <a:spLocks noChangeArrowheads="1"/>
          </p:cNvSpPr>
          <p:nvPr/>
        </p:nvSpPr>
        <p:spPr bwMode="auto">
          <a:xfrm rot="10800000" flipH="1">
            <a:off x="1592263" y="4419600"/>
            <a:ext cx="206375" cy="112713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5" name="Text Box 117"/>
          <p:cNvSpPr txBox="1">
            <a:spLocks noChangeArrowheads="1"/>
          </p:cNvSpPr>
          <p:nvPr/>
        </p:nvSpPr>
        <p:spPr bwMode="auto">
          <a:xfrm>
            <a:off x="1592263" y="4362450"/>
            <a:ext cx="20637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126" name="Line 118"/>
          <p:cNvSpPr>
            <a:spLocks noChangeShapeType="1"/>
          </p:cNvSpPr>
          <p:nvPr/>
        </p:nvSpPr>
        <p:spPr bwMode="auto">
          <a:xfrm>
            <a:off x="1728788" y="5092700"/>
            <a:ext cx="1730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7" name="Line 119"/>
          <p:cNvSpPr>
            <a:spLocks noChangeShapeType="1"/>
          </p:cNvSpPr>
          <p:nvPr/>
        </p:nvSpPr>
        <p:spPr bwMode="auto">
          <a:xfrm>
            <a:off x="1695450" y="51482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8" name="Line 120"/>
          <p:cNvSpPr>
            <a:spLocks noChangeShapeType="1"/>
          </p:cNvSpPr>
          <p:nvPr/>
        </p:nvSpPr>
        <p:spPr bwMode="auto">
          <a:xfrm flipV="1">
            <a:off x="1695450" y="4924425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9" name="Line 121"/>
          <p:cNvSpPr>
            <a:spLocks noChangeShapeType="1"/>
          </p:cNvSpPr>
          <p:nvPr/>
        </p:nvSpPr>
        <p:spPr bwMode="auto">
          <a:xfrm>
            <a:off x="1695450" y="514826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0" name="Line 122"/>
          <p:cNvSpPr>
            <a:spLocks noChangeShapeType="1"/>
          </p:cNvSpPr>
          <p:nvPr/>
        </p:nvSpPr>
        <p:spPr bwMode="auto">
          <a:xfrm flipH="1">
            <a:off x="1833563" y="5203825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1" name="Line 123"/>
          <p:cNvSpPr>
            <a:spLocks noChangeShapeType="1"/>
          </p:cNvSpPr>
          <p:nvPr/>
        </p:nvSpPr>
        <p:spPr bwMode="auto">
          <a:xfrm flipH="1">
            <a:off x="1557338" y="5092700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2" name="Line 124"/>
          <p:cNvSpPr>
            <a:spLocks noChangeShapeType="1"/>
          </p:cNvSpPr>
          <p:nvPr/>
        </p:nvSpPr>
        <p:spPr bwMode="auto">
          <a:xfrm>
            <a:off x="1557338" y="4924425"/>
            <a:ext cx="0" cy="61753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" name="AutoShape 125"/>
          <p:cNvSpPr>
            <a:spLocks noChangeArrowheads="1"/>
          </p:cNvSpPr>
          <p:nvPr/>
        </p:nvSpPr>
        <p:spPr bwMode="auto">
          <a:xfrm rot="10800000" flipH="1">
            <a:off x="1592263" y="5037138"/>
            <a:ext cx="206375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4" name="Text Box 126"/>
          <p:cNvSpPr txBox="1">
            <a:spLocks noChangeArrowheads="1"/>
          </p:cNvSpPr>
          <p:nvPr/>
        </p:nvSpPr>
        <p:spPr bwMode="auto">
          <a:xfrm>
            <a:off x="1592263" y="4981575"/>
            <a:ext cx="20637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135" name="Line 127"/>
          <p:cNvSpPr>
            <a:spLocks noChangeShapeType="1"/>
          </p:cNvSpPr>
          <p:nvPr/>
        </p:nvSpPr>
        <p:spPr bwMode="auto">
          <a:xfrm>
            <a:off x="1557338" y="3859213"/>
            <a:ext cx="0" cy="449262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6" name="Line 128"/>
          <p:cNvSpPr>
            <a:spLocks noChangeShapeType="1"/>
          </p:cNvSpPr>
          <p:nvPr/>
        </p:nvSpPr>
        <p:spPr bwMode="auto">
          <a:xfrm>
            <a:off x="1695450" y="3859213"/>
            <a:ext cx="0" cy="449262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7" name="Line 129"/>
          <p:cNvSpPr>
            <a:spLocks noChangeShapeType="1"/>
          </p:cNvSpPr>
          <p:nvPr/>
        </p:nvSpPr>
        <p:spPr bwMode="auto">
          <a:xfrm>
            <a:off x="1557338" y="4308475"/>
            <a:ext cx="0" cy="1666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8" name="Rectangle 130"/>
          <p:cNvSpPr>
            <a:spLocks noChangeArrowheads="1"/>
          </p:cNvSpPr>
          <p:nvPr/>
        </p:nvSpPr>
        <p:spPr bwMode="auto">
          <a:xfrm flipV="1">
            <a:off x="1350963" y="5876925"/>
            <a:ext cx="138112" cy="225425"/>
          </a:xfrm>
          <a:prstGeom prst="rect">
            <a:avLst/>
          </a:prstGeom>
          <a:solidFill>
            <a:srgbClr val="FF99CC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Line 131"/>
          <p:cNvSpPr>
            <a:spLocks noChangeShapeType="1"/>
          </p:cNvSpPr>
          <p:nvPr/>
        </p:nvSpPr>
        <p:spPr bwMode="auto">
          <a:xfrm flipV="1">
            <a:off x="1419225" y="6045200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0" name="AutoShape 132"/>
          <p:cNvSpPr>
            <a:spLocks noChangeArrowheads="1"/>
          </p:cNvSpPr>
          <p:nvPr/>
        </p:nvSpPr>
        <p:spPr bwMode="auto">
          <a:xfrm rot="16200000">
            <a:off x="1446213" y="5549900"/>
            <a:ext cx="223837" cy="207963"/>
          </a:xfrm>
          <a:prstGeom prst="homePlate">
            <a:avLst>
              <a:gd name="adj" fmla="val 26908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1" name="Line 133"/>
          <p:cNvSpPr>
            <a:spLocks noChangeShapeType="1"/>
          </p:cNvSpPr>
          <p:nvPr/>
        </p:nvSpPr>
        <p:spPr bwMode="auto">
          <a:xfrm>
            <a:off x="1695450" y="5541963"/>
            <a:ext cx="0" cy="280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2" name="Text Box 134"/>
          <p:cNvSpPr txBox="1">
            <a:spLocks noChangeArrowheads="1"/>
          </p:cNvSpPr>
          <p:nvPr/>
        </p:nvSpPr>
        <p:spPr bwMode="auto">
          <a:xfrm>
            <a:off x="1522413" y="2120900"/>
            <a:ext cx="241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143" name="Text Box 135"/>
          <p:cNvSpPr txBox="1">
            <a:spLocks noChangeArrowheads="1"/>
          </p:cNvSpPr>
          <p:nvPr/>
        </p:nvSpPr>
        <p:spPr bwMode="auto">
          <a:xfrm>
            <a:off x="1350963" y="5932488"/>
            <a:ext cx="2413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144" name="Line 136"/>
          <p:cNvSpPr>
            <a:spLocks noChangeShapeType="1"/>
          </p:cNvSpPr>
          <p:nvPr/>
        </p:nvSpPr>
        <p:spPr bwMode="auto">
          <a:xfrm flipH="1">
            <a:off x="1489075" y="2176463"/>
            <a:ext cx="33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45" name="Group 137"/>
          <p:cNvGrpSpPr>
            <a:grpSpLocks/>
          </p:cNvGrpSpPr>
          <p:nvPr/>
        </p:nvGrpSpPr>
        <p:grpSpPr bwMode="auto">
          <a:xfrm>
            <a:off x="1833563" y="3298825"/>
            <a:ext cx="239712" cy="447675"/>
            <a:chOff x="3909" y="3169"/>
            <a:chExt cx="399" cy="728"/>
          </a:xfrm>
        </p:grpSpPr>
        <p:sp>
          <p:nvSpPr>
            <p:cNvPr id="146" name="Rectangle 138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7" name="Line 139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48" name="Group 140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156" name="Line 141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Line 142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8" name="Line 143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9" name="Line 144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9" name="Group 145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152" name="Line 146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Line 147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Line 148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5" name="Line 149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50" name="Line 150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1" name="Line 151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60" name="Group 152"/>
          <p:cNvGrpSpPr>
            <a:grpSpLocks/>
          </p:cNvGrpSpPr>
          <p:nvPr/>
        </p:nvGrpSpPr>
        <p:grpSpPr bwMode="auto">
          <a:xfrm>
            <a:off x="1866900" y="4362450"/>
            <a:ext cx="241300" cy="450850"/>
            <a:chOff x="3909" y="3169"/>
            <a:chExt cx="399" cy="728"/>
          </a:xfrm>
        </p:grpSpPr>
        <p:sp>
          <p:nvSpPr>
            <p:cNvPr id="161" name="Rectangle 153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" name="Line 154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63" name="Group 155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171" name="Line 156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2" name="Line 157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3" name="Line 158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" name="Line 159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64" name="Group 160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167" name="Line 161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Line 162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Line 163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0" name="Line 164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65" name="Line 165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Line 166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5" name="Group 167"/>
          <p:cNvGrpSpPr>
            <a:grpSpLocks/>
          </p:cNvGrpSpPr>
          <p:nvPr/>
        </p:nvGrpSpPr>
        <p:grpSpPr bwMode="auto">
          <a:xfrm>
            <a:off x="1866900" y="4981575"/>
            <a:ext cx="241300" cy="447675"/>
            <a:chOff x="3909" y="3169"/>
            <a:chExt cx="399" cy="728"/>
          </a:xfrm>
        </p:grpSpPr>
        <p:sp>
          <p:nvSpPr>
            <p:cNvPr id="176" name="Rectangle 168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7" name="Line 169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78" name="Group 170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186" name="Line 171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7" name="Line 172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8" name="Line 173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9" name="Line 174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79" name="Group 175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182" name="Line 176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3" name="Line 177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" name="Line 178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" name="Line 179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80" name="Line 180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1" name="Line 181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90" name="Line 182"/>
          <p:cNvSpPr>
            <a:spLocks noChangeShapeType="1"/>
          </p:cNvSpPr>
          <p:nvPr/>
        </p:nvSpPr>
        <p:spPr bwMode="auto">
          <a:xfrm>
            <a:off x="2073275" y="5989638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1" name="Line 183"/>
          <p:cNvSpPr>
            <a:spLocks noChangeShapeType="1"/>
          </p:cNvSpPr>
          <p:nvPr/>
        </p:nvSpPr>
        <p:spPr bwMode="auto">
          <a:xfrm>
            <a:off x="2178050" y="5765800"/>
            <a:ext cx="0" cy="57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2" name="Line 184"/>
          <p:cNvSpPr>
            <a:spLocks noChangeShapeType="1"/>
          </p:cNvSpPr>
          <p:nvPr/>
        </p:nvSpPr>
        <p:spPr bwMode="auto">
          <a:xfrm>
            <a:off x="2108200" y="5765800"/>
            <a:ext cx="0" cy="2238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3" name="Line 185"/>
          <p:cNvSpPr>
            <a:spLocks noChangeShapeType="1"/>
          </p:cNvSpPr>
          <p:nvPr/>
        </p:nvSpPr>
        <p:spPr bwMode="auto">
          <a:xfrm>
            <a:off x="2178050" y="5822950"/>
            <a:ext cx="1031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4" name="Line 186"/>
          <p:cNvSpPr>
            <a:spLocks noChangeShapeType="1"/>
          </p:cNvSpPr>
          <p:nvPr/>
        </p:nvSpPr>
        <p:spPr bwMode="auto">
          <a:xfrm>
            <a:off x="2316163" y="2792413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5" name="Line 187"/>
          <p:cNvSpPr>
            <a:spLocks noChangeShapeType="1"/>
          </p:cNvSpPr>
          <p:nvPr/>
        </p:nvSpPr>
        <p:spPr bwMode="auto">
          <a:xfrm>
            <a:off x="2281238" y="28495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6" name="Line 188"/>
          <p:cNvSpPr>
            <a:spLocks noChangeShapeType="1"/>
          </p:cNvSpPr>
          <p:nvPr/>
        </p:nvSpPr>
        <p:spPr bwMode="auto">
          <a:xfrm flipV="1">
            <a:off x="2281238" y="2625725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7" name="Line 189"/>
          <p:cNvSpPr>
            <a:spLocks noChangeShapeType="1"/>
          </p:cNvSpPr>
          <p:nvPr/>
        </p:nvSpPr>
        <p:spPr bwMode="auto">
          <a:xfrm>
            <a:off x="2281238" y="2849563"/>
            <a:ext cx="1365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8" name="Line 190"/>
          <p:cNvSpPr>
            <a:spLocks noChangeShapeType="1"/>
          </p:cNvSpPr>
          <p:nvPr/>
        </p:nvSpPr>
        <p:spPr bwMode="auto">
          <a:xfrm flipH="1">
            <a:off x="2143125" y="2792413"/>
            <a:ext cx="1031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9" name="Line 191"/>
          <p:cNvSpPr>
            <a:spLocks noChangeShapeType="1"/>
          </p:cNvSpPr>
          <p:nvPr/>
        </p:nvSpPr>
        <p:spPr bwMode="auto">
          <a:xfrm>
            <a:off x="2143125" y="2792413"/>
            <a:ext cx="0" cy="4508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0" name="AutoShape 192"/>
          <p:cNvSpPr>
            <a:spLocks noChangeArrowheads="1"/>
          </p:cNvSpPr>
          <p:nvPr/>
        </p:nvSpPr>
        <p:spPr bwMode="auto">
          <a:xfrm rot="10800000" flipH="1">
            <a:off x="2178050" y="2738438"/>
            <a:ext cx="204788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01" name="Group 193"/>
          <p:cNvGrpSpPr>
            <a:grpSpLocks/>
          </p:cNvGrpSpPr>
          <p:nvPr/>
        </p:nvGrpSpPr>
        <p:grpSpPr bwMode="auto">
          <a:xfrm>
            <a:off x="2417763" y="2682875"/>
            <a:ext cx="241300" cy="447675"/>
            <a:chOff x="3909" y="3169"/>
            <a:chExt cx="399" cy="728"/>
          </a:xfrm>
        </p:grpSpPr>
        <p:sp>
          <p:nvSpPr>
            <p:cNvPr id="202" name="Rectangle 194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3" name="Line 195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04" name="Group 196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212" name="Line 197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3" name="Line 198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4" name="Line 199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" name="Line 200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05" name="Group 201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208" name="Line 202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9" name="Line 203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0" name="Line 204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1" name="Line 205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06" name="Line 206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" name="Line 207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6" name="Text Box 208"/>
          <p:cNvSpPr txBox="1">
            <a:spLocks noChangeArrowheads="1"/>
          </p:cNvSpPr>
          <p:nvPr/>
        </p:nvSpPr>
        <p:spPr bwMode="auto">
          <a:xfrm>
            <a:off x="2178050" y="2682875"/>
            <a:ext cx="2047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217" name="Line 209"/>
          <p:cNvSpPr>
            <a:spLocks noChangeShapeType="1"/>
          </p:cNvSpPr>
          <p:nvPr/>
        </p:nvSpPr>
        <p:spPr bwMode="auto">
          <a:xfrm>
            <a:off x="2316163" y="3411538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8" name="Line 210"/>
          <p:cNvSpPr>
            <a:spLocks noChangeShapeType="1"/>
          </p:cNvSpPr>
          <p:nvPr/>
        </p:nvSpPr>
        <p:spPr bwMode="auto">
          <a:xfrm>
            <a:off x="2281238" y="3467100"/>
            <a:ext cx="0" cy="392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9" name="Line 211"/>
          <p:cNvSpPr>
            <a:spLocks noChangeShapeType="1"/>
          </p:cNvSpPr>
          <p:nvPr/>
        </p:nvSpPr>
        <p:spPr bwMode="auto">
          <a:xfrm flipV="1">
            <a:off x="2281238" y="3243263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0" name="Line 212"/>
          <p:cNvSpPr>
            <a:spLocks noChangeShapeType="1"/>
          </p:cNvSpPr>
          <p:nvPr/>
        </p:nvSpPr>
        <p:spPr bwMode="auto">
          <a:xfrm>
            <a:off x="2281238" y="3467100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1" name="Line 213"/>
          <p:cNvSpPr>
            <a:spLocks noChangeShapeType="1"/>
          </p:cNvSpPr>
          <p:nvPr/>
        </p:nvSpPr>
        <p:spPr bwMode="auto">
          <a:xfrm flipH="1">
            <a:off x="2417763" y="3524250"/>
            <a:ext cx="698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2" name="Line 214"/>
          <p:cNvSpPr>
            <a:spLocks noChangeShapeType="1"/>
          </p:cNvSpPr>
          <p:nvPr/>
        </p:nvSpPr>
        <p:spPr bwMode="auto">
          <a:xfrm flipH="1">
            <a:off x="2143125" y="3411538"/>
            <a:ext cx="1031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3" name="Line 215"/>
          <p:cNvSpPr>
            <a:spLocks noChangeShapeType="1"/>
          </p:cNvSpPr>
          <p:nvPr/>
        </p:nvSpPr>
        <p:spPr bwMode="auto">
          <a:xfrm>
            <a:off x="2143125" y="3243263"/>
            <a:ext cx="0" cy="6159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4" name="AutoShape 216"/>
          <p:cNvSpPr>
            <a:spLocks noChangeArrowheads="1"/>
          </p:cNvSpPr>
          <p:nvPr/>
        </p:nvSpPr>
        <p:spPr bwMode="auto">
          <a:xfrm rot="10800000" flipH="1">
            <a:off x="2178050" y="3354388"/>
            <a:ext cx="204788" cy="112712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25" name="Text Box 217"/>
          <p:cNvSpPr txBox="1">
            <a:spLocks noChangeArrowheads="1"/>
          </p:cNvSpPr>
          <p:nvPr/>
        </p:nvSpPr>
        <p:spPr bwMode="auto">
          <a:xfrm>
            <a:off x="2178050" y="3298825"/>
            <a:ext cx="204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226" name="Line 218"/>
          <p:cNvSpPr>
            <a:spLocks noChangeShapeType="1"/>
          </p:cNvSpPr>
          <p:nvPr/>
        </p:nvSpPr>
        <p:spPr bwMode="auto">
          <a:xfrm flipH="1" flipV="1">
            <a:off x="2281238" y="2176463"/>
            <a:ext cx="1587" cy="4714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7" name="Rectangle 219"/>
          <p:cNvSpPr>
            <a:spLocks noChangeArrowheads="1"/>
          </p:cNvSpPr>
          <p:nvPr/>
        </p:nvSpPr>
        <p:spPr bwMode="auto">
          <a:xfrm>
            <a:off x="2108200" y="2063750"/>
            <a:ext cx="138113" cy="225425"/>
          </a:xfrm>
          <a:prstGeom prst="rect">
            <a:avLst/>
          </a:prstGeom>
          <a:solidFill>
            <a:srgbClr val="FF99CC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8" name="Line 220"/>
          <p:cNvSpPr>
            <a:spLocks noChangeShapeType="1"/>
          </p:cNvSpPr>
          <p:nvPr/>
        </p:nvSpPr>
        <p:spPr bwMode="auto">
          <a:xfrm>
            <a:off x="2246313" y="2176463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9" name="Line 221"/>
          <p:cNvSpPr>
            <a:spLocks noChangeShapeType="1"/>
          </p:cNvSpPr>
          <p:nvPr/>
        </p:nvSpPr>
        <p:spPr bwMode="auto">
          <a:xfrm>
            <a:off x="2178050" y="20097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0" name="Line 222"/>
          <p:cNvSpPr>
            <a:spLocks noChangeShapeType="1"/>
          </p:cNvSpPr>
          <p:nvPr/>
        </p:nvSpPr>
        <p:spPr bwMode="auto">
          <a:xfrm>
            <a:off x="2316163" y="4475163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1" name="Line 223"/>
          <p:cNvSpPr>
            <a:spLocks noChangeShapeType="1"/>
          </p:cNvSpPr>
          <p:nvPr/>
        </p:nvSpPr>
        <p:spPr bwMode="auto">
          <a:xfrm>
            <a:off x="2281238" y="4532313"/>
            <a:ext cx="0" cy="392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2" name="Line 224"/>
          <p:cNvSpPr>
            <a:spLocks noChangeShapeType="1"/>
          </p:cNvSpPr>
          <p:nvPr/>
        </p:nvSpPr>
        <p:spPr bwMode="auto">
          <a:xfrm flipV="1">
            <a:off x="2281238" y="43084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3" name="Line 225"/>
          <p:cNvSpPr>
            <a:spLocks noChangeShapeType="1"/>
          </p:cNvSpPr>
          <p:nvPr/>
        </p:nvSpPr>
        <p:spPr bwMode="auto">
          <a:xfrm>
            <a:off x="2281238" y="453231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4" name="Line 226"/>
          <p:cNvSpPr>
            <a:spLocks noChangeShapeType="1"/>
          </p:cNvSpPr>
          <p:nvPr/>
        </p:nvSpPr>
        <p:spPr bwMode="auto">
          <a:xfrm flipH="1">
            <a:off x="2417763" y="4587875"/>
            <a:ext cx="698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" name="Line 227"/>
          <p:cNvSpPr>
            <a:spLocks noChangeShapeType="1"/>
          </p:cNvSpPr>
          <p:nvPr/>
        </p:nvSpPr>
        <p:spPr bwMode="auto">
          <a:xfrm flipH="1">
            <a:off x="2143125" y="4475163"/>
            <a:ext cx="1031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6" name="Line 228"/>
          <p:cNvSpPr>
            <a:spLocks noChangeShapeType="1"/>
          </p:cNvSpPr>
          <p:nvPr/>
        </p:nvSpPr>
        <p:spPr bwMode="auto">
          <a:xfrm>
            <a:off x="2143125" y="4475163"/>
            <a:ext cx="0" cy="4492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7" name="AutoShape 229"/>
          <p:cNvSpPr>
            <a:spLocks noChangeArrowheads="1"/>
          </p:cNvSpPr>
          <p:nvPr/>
        </p:nvSpPr>
        <p:spPr bwMode="auto">
          <a:xfrm rot="10800000" flipH="1">
            <a:off x="2178050" y="4419600"/>
            <a:ext cx="204788" cy="112713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8" name="Text Box 230"/>
          <p:cNvSpPr txBox="1">
            <a:spLocks noChangeArrowheads="1"/>
          </p:cNvSpPr>
          <p:nvPr/>
        </p:nvSpPr>
        <p:spPr bwMode="auto">
          <a:xfrm>
            <a:off x="2178050" y="4362450"/>
            <a:ext cx="2047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239" name="Line 231"/>
          <p:cNvSpPr>
            <a:spLocks noChangeShapeType="1"/>
          </p:cNvSpPr>
          <p:nvPr/>
        </p:nvSpPr>
        <p:spPr bwMode="auto">
          <a:xfrm>
            <a:off x="2316163" y="5092700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0" name="Line 232"/>
          <p:cNvSpPr>
            <a:spLocks noChangeShapeType="1"/>
          </p:cNvSpPr>
          <p:nvPr/>
        </p:nvSpPr>
        <p:spPr bwMode="auto">
          <a:xfrm>
            <a:off x="2281238" y="51482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1" name="Line 233"/>
          <p:cNvSpPr>
            <a:spLocks noChangeShapeType="1"/>
          </p:cNvSpPr>
          <p:nvPr/>
        </p:nvSpPr>
        <p:spPr bwMode="auto">
          <a:xfrm flipV="1">
            <a:off x="2281238" y="4924425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2" name="Line 234"/>
          <p:cNvSpPr>
            <a:spLocks noChangeShapeType="1"/>
          </p:cNvSpPr>
          <p:nvPr/>
        </p:nvSpPr>
        <p:spPr bwMode="auto">
          <a:xfrm>
            <a:off x="2281238" y="514826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3" name="Line 235"/>
          <p:cNvSpPr>
            <a:spLocks noChangeShapeType="1"/>
          </p:cNvSpPr>
          <p:nvPr/>
        </p:nvSpPr>
        <p:spPr bwMode="auto">
          <a:xfrm flipH="1">
            <a:off x="2417763" y="5203825"/>
            <a:ext cx="698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4" name="Line 236"/>
          <p:cNvSpPr>
            <a:spLocks noChangeShapeType="1"/>
          </p:cNvSpPr>
          <p:nvPr/>
        </p:nvSpPr>
        <p:spPr bwMode="auto">
          <a:xfrm flipH="1">
            <a:off x="2143125" y="5092700"/>
            <a:ext cx="1031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" name="Line 237"/>
          <p:cNvSpPr>
            <a:spLocks noChangeShapeType="1"/>
          </p:cNvSpPr>
          <p:nvPr/>
        </p:nvSpPr>
        <p:spPr bwMode="auto">
          <a:xfrm>
            <a:off x="2143125" y="4924425"/>
            <a:ext cx="0" cy="61753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6" name="AutoShape 238"/>
          <p:cNvSpPr>
            <a:spLocks noChangeArrowheads="1"/>
          </p:cNvSpPr>
          <p:nvPr/>
        </p:nvSpPr>
        <p:spPr bwMode="auto">
          <a:xfrm rot="10800000" flipH="1">
            <a:off x="2178050" y="5037138"/>
            <a:ext cx="204788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7" name="Text Box 239"/>
          <p:cNvSpPr txBox="1">
            <a:spLocks noChangeArrowheads="1"/>
          </p:cNvSpPr>
          <p:nvPr/>
        </p:nvSpPr>
        <p:spPr bwMode="auto">
          <a:xfrm>
            <a:off x="2178050" y="4981575"/>
            <a:ext cx="2047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248" name="Line 240"/>
          <p:cNvSpPr>
            <a:spLocks noChangeShapeType="1"/>
          </p:cNvSpPr>
          <p:nvPr/>
        </p:nvSpPr>
        <p:spPr bwMode="auto">
          <a:xfrm>
            <a:off x="2143125" y="3859213"/>
            <a:ext cx="0" cy="449262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9" name="Line 241"/>
          <p:cNvSpPr>
            <a:spLocks noChangeShapeType="1"/>
          </p:cNvSpPr>
          <p:nvPr/>
        </p:nvSpPr>
        <p:spPr bwMode="auto">
          <a:xfrm>
            <a:off x="2281238" y="3859213"/>
            <a:ext cx="0" cy="449262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0" name="Line 242"/>
          <p:cNvSpPr>
            <a:spLocks noChangeShapeType="1"/>
          </p:cNvSpPr>
          <p:nvPr/>
        </p:nvSpPr>
        <p:spPr bwMode="auto">
          <a:xfrm>
            <a:off x="2143125" y="4308475"/>
            <a:ext cx="0" cy="1666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1" name="Rectangle 243"/>
          <p:cNvSpPr>
            <a:spLocks noChangeArrowheads="1"/>
          </p:cNvSpPr>
          <p:nvPr/>
        </p:nvSpPr>
        <p:spPr bwMode="auto">
          <a:xfrm flipV="1">
            <a:off x="1936750" y="5876925"/>
            <a:ext cx="136525" cy="225425"/>
          </a:xfrm>
          <a:prstGeom prst="rect">
            <a:avLst/>
          </a:prstGeom>
          <a:solidFill>
            <a:srgbClr val="FF99CC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2" name="Line 244"/>
          <p:cNvSpPr>
            <a:spLocks noChangeShapeType="1"/>
          </p:cNvSpPr>
          <p:nvPr/>
        </p:nvSpPr>
        <p:spPr bwMode="auto">
          <a:xfrm flipV="1">
            <a:off x="2006600" y="6045200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3" name="AutoShape 245"/>
          <p:cNvSpPr>
            <a:spLocks noChangeArrowheads="1"/>
          </p:cNvSpPr>
          <p:nvPr/>
        </p:nvSpPr>
        <p:spPr bwMode="auto">
          <a:xfrm rot="16200000">
            <a:off x="2030413" y="5549900"/>
            <a:ext cx="223837" cy="207963"/>
          </a:xfrm>
          <a:prstGeom prst="homePlate">
            <a:avLst>
              <a:gd name="adj" fmla="val 26908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4" name="Line 246"/>
          <p:cNvSpPr>
            <a:spLocks noChangeShapeType="1"/>
          </p:cNvSpPr>
          <p:nvPr/>
        </p:nvSpPr>
        <p:spPr bwMode="auto">
          <a:xfrm>
            <a:off x="2281238" y="5541963"/>
            <a:ext cx="0" cy="280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5" name="Text Box 247"/>
          <p:cNvSpPr txBox="1">
            <a:spLocks noChangeArrowheads="1"/>
          </p:cNvSpPr>
          <p:nvPr/>
        </p:nvSpPr>
        <p:spPr bwMode="auto">
          <a:xfrm>
            <a:off x="2108200" y="2120900"/>
            <a:ext cx="241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256" name="Text Box 248"/>
          <p:cNvSpPr txBox="1">
            <a:spLocks noChangeArrowheads="1"/>
          </p:cNvSpPr>
          <p:nvPr/>
        </p:nvSpPr>
        <p:spPr bwMode="auto">
          <a:xfrm>
            <a:off x="1936750" y="5932488"/>
            <a:ext cx="2413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257" name="Line 249"/>
          <p:cNvSpPr>
            <a:spLocks noChangeShapeType="1"/>
          </p:cNvSpPr>
          <p:nvPr/>
        </p:nvSpPr>
        <p:spPr bwMode="auto">
          <a:xfrm flipH="1">
            <a:off x="2073275" y="2176463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258" name="Group 250"/>
          <p:cNvGrpSpPr>
            <a:grpSpLocks/>
          </p:cNvGrpSpPr>
          <p:nvPr/>
        </p:nvGrpSpPr>
        <p:grpSpPr bwMode="auto">
          <a:xfrm>
            <a:off x="2417763" y="3298825"/>
            <a:ext cx="241300" cy="447675"/>
            <a:chOff x="3909" y="3169"/>
            <a:chExt cx="399" cy="728"/>
          </a:xfrm>
        </p:grpSpPr>
        <p:sp>
          <p:nvSpPr>
            <p:cNvPr id="259" name="Rectangle 251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0" name="Line 252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61" name="Group 253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269" name="Line 254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" name="Line 255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1" name="Line 256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2" name="Line 257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2" name="Group 258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265" name="Line 259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6" name="Line 260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7" name="Line 261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8" name="Line 262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63" name="Line 263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4" name="Line 264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73" name="Group 265"/>
          <p:cNvGrpSpPr>
            <a:grpSpLocks/>
          </p:cNvGrpSpPr>
          <p:nvPr/>
        </p:nvGrpSpPr>
        <p:grpSpPr bwMode="auto">
          <a:xfrm>
            <a:off x="2452688" y="4362450"/>
            <a:ext cx="241300" cy="450850"/>
            <a:chOff x="3909" y="3169"/>
            <a:chExt cx="399" cy="728"/>
          </a:xfrm>
        </p:grpSpPr>
        <p:sp>
          <p:nvSpPr>
            <p:cNvPr id="274" name="Rectangle 266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5" name="Line 267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76" name="Group 268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284" name="Line 269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5" name="Line 270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6" name="Line 271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7" name="Line 272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77" name="Group 273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280" name="Line 274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1" name="Line 275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2" name="Line 276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3" name="Line 277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78" name="Line 278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9" name="Line 279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88" name="Group 280"/>
          <p:cNvGrpSpPr>
            <a:grpSpLocks/>
          </p:cNvGrpSpPr>
          <p:nvPr/>
        </p:nvGrpSpPr>
        <p:grpSpPr bwMode="auto">
          <a:xfrm>
            <a:off x="2452688" y="4981575"/>
            <a:ext cx="241300" cy="447675"/>
            <a:chOff x="3909" y="3169"/>
            <a:chExt cx="399" cy="728"/>
          </a:xfrm>
        </p:grpSpPr>
        <p:sp>
          <p:nvSpPr>
            <p:cNvPr id="289" name="Rectangle 281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0" name="Line 282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91" name="Group 283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299" name="Line 284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0" name="Line 285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1" name="Line 286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2" name="Line 287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92" name="Group 288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295" name="Line 289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6" name="Line 290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" name="Line 291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8" name="Line 292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3" name="Line 293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4" name="Line 294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03" name="Line 295"/>
          <p:cNvSpPr>
            <a:spLocks noChangeShapeType="1"/>
          </p:cNvSpPr>
          <p:nvPr/>
        </p:nvSpPr>
        <p:spPr bwMode="auto">
          <a:xfrm>
            <a:off x="3038475" y="5989638"/>
            <a:ext cx="33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4" name="Line 296"/>
          <p:cNvSpPr>
            <a:spLocks noChangeShapeType="1"/>
          </p:cNvSpPr>
          <p:nvPr/>
        </p:nvSpPr>
        <p:spPr bwMode="auto">
          <a:xfrm>
            <a:off x="3141663" y="5765800"/>
            <a:ext cx="0" cy="57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305" name="Group 297"/>
          <p:cNvGrpSpPr>
            <a:grpSpLocks/>
          </p:cNvGrpSpPr>
          <p:nvPr/>
        </p:nvGrpSpPr>
        <p:grpSpPr bwMode="auto">
          <a:xfrm>
            <a:off x="3071813" y="5765800"/>
            <a:ext cx="173037" cy="223838"/>
            <a:chOff x="3396" y="8174"/>
            <a:chExt cx="285" cy="364"/>
          </a:xfrm>
        </p:grpSpPr>
        <p:sp>
          <p:nvSpPr>
            <p:cNvPr id="306" name="Line 298"/>
            <p:cNvSpPr>
              <a:spLocks noChangeShapeType="1"/>
            </p:cNvSpPr>
            <p:nvPr/>
          </p:nvSpPr>
          <p:spPr bwMode="auto">
            <a:xfrm>
              <a:off x="3396" y="8174"/>
              <a:ext cx="0" cy="3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7" name="Line 299"/>
            <p:cNvSpPr>
              <a:spLocks noChangeShapeType="1"/>
            </p:cNvSpPr>
            <p:nvPr/>
          </p:nvSpPr>
          <p:spPr bwMode="auto">
            <a:xfrm>
              <a:off x="3510" y="8265"/>
              <a:ext cx="1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08" name="Line 300"/>
          <p:cNvSpPr>
            <a:spLocks noChangeShapeType="1"/>
          </p:cNvSpPr>
          <p:nvPr/>
        </p:nvSpPr>
        <p:spPr bwMode="auto">
          <a:xfrm>
            <a:off x="3278188" y="2794000"/>
            <a:ext cx="1730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9" name="Line 301"/>
          <p:cNvSpPr>
            <a:spLocks noChangeShapeType="1"/>
          </p:cNvSpPr>
          <p:nvPr/>
        </p:nvSpPr>
        <p:spPr bwMode="auto">
          <a:xfrm>
            <a:off x="3244850" y="28495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0" name="Line 302"/>
          <p:cNvSpPr>
            <a:spLocks noChangeShapeType="1"/>
          </p:cNvSpPr>
          <p:nvPr/>
        </p:nvSpPr>
        <p:spPr bwMode="auto">
          <a:xfrm flipV="1">
            <a:off x="3244850" y="2627313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1" name="Line 303"/>
          <p:cNvSpPr>
            <a:spLocks noChangeShapeType="1"/>
          </p:cNvSpPr>
          <p:nvPr/>
        </p:nvSpPr>
        <p:spPr bwMode="auto">
          <a:xfrm>
            <a:off x="3244850" y="2849563"/>
            <a:ext cx="1381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2" name="Line 304"/>
          <p:cNvSpPr>
            <a:spLocks noChangeShapeType="1"/>
          </p:cNvSpPr>
          <p:nvPr/>
        </p:nvSpPr>
        <p:spPr bwMode="auto">
          <a:xfrm flipH="1">
            <a:off x="3106738" y="2794000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3" name="Line 305"/>
          <p:cNvSpPr>
            <a:spLocks noChangeShapeType="1"/>
          </p:cNvSpPr>
          <p:nvPr/>
        </p:nvSpPr>
        <p:spPr bwMode="auto">
          <a:xfrm>
            <a:off x="3106738" y="2794000"/>
            <a:ext cx="0" cy="4492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4" name="AutoShape 306"/>
          <p:cNvSpPr>
            <a:spLocks noChangeArrowheads="1"/>
          </p:cNvSpPr>
          <p:nvPr/>
        </p:nvSpPr>
        <p:spPr bwMode="auto">
          <a:xfrm rot="10800000" flipH="1">
            <a:off x="3141663" y="2738438"/>
            <a:ext cx="206375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15" name="Group 307"/>
          <p:cNvGrpSpPr>
            <a:grpSpLocks/>
          </p:cNvGrpSpPr>
          <p:nvPr/>
        </p:nvGrpSpPr>
        <p:grpSpPr bwMode="auto">
          <a:xfrm>
            <a:off x="3382963" y="2682875"/>
            <a:ext cx="239712" cy="447675"/>
            <a:chOff x="3909" y="3169"/>
            <a:chExt cx="399" cy="728"/>
          </a:xfrm>
        </p:grpSpPr>
        <p:sp>
          <p:nvSpPr>
            <p:cNvPr id="316" name="Rectangle 308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7" name="Line 309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318" name="Group 310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326" name="Line 311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7" name="Line 312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8" name="Line 313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9" name="Line 314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19" name="Group 315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322" name="Line 316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3" name="Line 317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4" name="Line 318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5" name="Line 319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20" name="Line 320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1" name="Line 321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30" name="Text Box 322"/>
          <p:cNvSpPr txBox="1">
            <a:spLocks noChangeArrowheads="1"/>
          </p:cNvSpPr>
          <p:nvPr/>
        </p:nvSpPr>
        <p:spPr bwMode="auto">
          <a:xfrm>
            <a:off x="3141663" y="2682875"/>
            <a:ext cx="20637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331" name="Line 323"/>
          <p:cNvSpPr>
            <a:spLocks noChangeShapeType="1"/>
          </p:cNvSpPr>
          <p:nvPr/>
        </p:nvSpPr>
        <p:spPr bwMode="auto">
          <a:xfrm>
            <a:off x="3278188" y="3411538"/>
            <a:ext cx="1730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2" name="Line 324"/>
          <p:cNvSpPr>
            <a:spLocks noChangeShapeType="1"/>
          </p:cNvSpPr>
          <p:nvPr/>
        </p:nvSpPr>
        <p:spPr bwMode="auto">
          <a:xfrm>
            <a:off x="3244850" y="3467100"/>
            <a:ext cx="0" cy="392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3" name="Line 325"/>
          <p:cNvSpPr>
            <a:spLocks noChangeShapeType="1"/>
          </p:cNvSpPr>
          <p:nvPr/>
        </p:nvSpPr>
        <p:spPr bwMode="auto">
          <a:xfrm flipV="1">
            <a:off x="3244850" y="3243263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4" name="Line 326"/>
          <p:cNvSpPr>
            <a:spLocks noChangeShapeType="1"/>
          </p:cNvSpPr>
          <p:nvPr/>
        </p:nvSpPr>
        <p:spPr bwMode="auto">
          <a:xfrm>
            <a:off x="3244850" y="3467100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5" name="Line 327"/>
          <p:cNvSpPr>
            <a:spLocks noChangeShapeType="1"/>
          </p:cNvSpPr>
          <p:nvPr/>
        </p:nvSpPr>
        <p:spPr bwMode="auto">
          <a:xfrm flipH="1">
            <a:off x="3382963" y="3524250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6" name="Line 328"/>
          <p:cNvSpPr>
            <a:spLocks noChangeShapeType="1"/>
          </p:cNvSpPr>
          <p:nvPr/>
        </p:nvSpPr>
        <p:spPr bwMode="auto">
          <a:xfrm flipH="1">
            <a:off x="3106738" y="3411538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7" name="Line 329"/>
          <p:cNvSpPr>
            <a:spLocks noChangeShapeType="1"/>
          </p:cNvSpPr>
          <p:nvPr/>
        </p:nvSpPr>
        <p:spPr bwMode="auto">
          <a:xfrm>
            <a:off x="3106738" y="3243263"/>
            <a:ext cx="0" cy="6159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" name="AutoShape 330"/>
          <p:cNvSpPr>
            <a:spLocks noChangeArrowheads="1"/>
          </p:cNvSpPr>
          <p:nvPr/>
        </p:nvSpPr>
        <p:spPr bwMode="auto">
          <a:xfrm rot="10800000" flipH="1">
            <a:off x="3141663" y="3354388"/>
            <a:ext cx="206375" cy="112712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9" name="Text Box 331"/>
          <p:cNvSpPr txBox="1">
            <a:spLocks noChangeArrowheads="1"/>
          </p:cNvSpPr>
          <p:nvPr/>
        </p:nvSpPr>
        <p:spPr bwMode="auto">
          <a:xfrm>
            <a:off x="3141663" y="3298825"/>
            <a:ext cx="2063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340" name="Line 332"/>
          <p:cNvSpPr>
            <a:spLocks noChangeShapeType="1"/>
          </p:cNvSpPr>
          <p:nvPr/>
        </p:nvSpPr>
        <p:spPr bwMode="auto">
          <a:xfrm flipV="1">
            <a:off x="3244850" y="2178050"/>
            <a:ext cx="0" cy="279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1" name="Rectangle 333"/>
          <p:cNvSpPr>
            <a:spLocks noChangeArrowheads="1"/>
          </p:cNvSpPr>
          <p:nvPr/>
        </p:nvSpPr>
        <p:spPr bwMode="auto">
          <a:xfrm>
            <a:off x="3071813" y="2063750"/>
            <a:ext cx="139700" cy="225425"/>
          </a:xfrm>
          <a:prstGeom prst="rect">
            <a:avLst/>
          </a:prstGeom>
          <a:solidFill>
            <a:srgbClr val="FF99CC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2" name="Line 334"/>
          <p:cNvSpPr>
            <a:spLocks noChangeShapeType="1"/>
          </p:cNvSpPr>
          <p:nvPr/>
        </p:nvSpPr>
        <p:spPr bwMode="auto">
          <a:xfrm>
            <a:off x="3211513" y="2178050"/>
            <a:ext cx="333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3" name="Line 335"/>
          <p:cNvSpPr>
            <a:spLocks noChangeShapeType="1"/>
          </p:cNvSpPr>
          <p:nvPr/>
        </p:nvSpPr>
        <p:spPr bwMode="auto">
          <a:xfrm>
            <a:off x="3141663" y="20097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4" name="Line 336"/>
          <p:cNvSpPr>
            <a:spLocks noChangeShapeType="1"/>
          </p:cNvSpPr>
          <p:nvPr/>
        </p:nvSpPr>
        <p:spPr bwMode="auto">
          <a:xfrm>
            <a:off x="3278188" y="4475163"/>
            <a:ext cx="1730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5" name="Line 337"/>
          <p:cNvSpPr>
            <a:spLocks noChangeShapeType="1"/>
          </p:cNvSpPr>
          <p:nvPr/>
        </p:nvSpPr>
        <p:spPr bwMode="auto">
          <a:xfrm>
            <a:off x="3244850" y="4532313"/>
            <a:ext cx="0" cy="392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6" name="Line 338"/>
          <p:cNvSpPr>
            <a:spLocks noChangeShapeType="1"/>
          </p:cNvSpPr>
          <p:nvPr/>
        </p:nvSpPr>
        <p:spPr bwMode="auto">
          <a:xfrm flipV="1">
            <a:off x="3244850" y="43084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7" name="Line 339"/>
          <p:cNvSpPr>
            <a:spLocks noChangeShapeType="1"/>
          </p:cNvSpPr>
          <p:nvPr/>
        </p:nvSpPr>
        <p:spPr bwMode="auto">
          <a:xfrm>
            <a:off x="3244850" y="453231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" name="Line 340"/>
          <p:cNvSpPr>
            <a:spLocks noChangeShapeType="1"/>
          </p:cNvSpPr>
          <p:nvPr/>
        </p:nvSpPr>
        <p:spPr bwMode="auto">
          <a:xfrm flipH="1">
            <a:off x="3382963" y="4587875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9" name="Line 341"/>
          <p:cNvSpPr>
            <a:spLocks noChangeShapeType="1"/>
          </p:cNvSpPr>
          <p:nvPr/>
        </p:nvSpPr>
        <p:spPr bwMode="auto">
          <a:xfrm flipH="1">
            <a:off x="3106738" y="4475163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0" name="Line 342"/>
          <p:cNvSpPr>
            <a:spLocks noChangeShapeType="1"/>
          </p:cNvSpPr>
          <p:nvPr/>
        </p:nvSpPr>
        <p:spPr bwMode="auto">
          <a:xfrm>
            <a:off x="3106738" y="4475163"/>
            <a:ext cx="0" cy="4492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1" name="AutoShape 343"/>
          <p:cNvSpPr>
            <a:spLocks noChangeArrowheads="1"/>
          </p:cNvSpPr>
          <p:nvPr/>
        </p:nvSpPr>
        <p:spPr bwMode="auto">
          <a:xfrm rot="10800000" flipH="1">
            <a:off x="3141663" y="4419600"/>
            <a:ext cx="206375" cy="112713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52" name="Text Box 344"/>
          <p:cNvSpPr txBox="1">
            <a:spLocks noChangeArrowheads="1"/>
          </p:cNvSpPr>
          <p:nvPr/>
        </p:nvSpPr>
        <p:spPr bwMode="auto">
          <a:xfrm>
            <a:off x="3141663" y="4362450"/>
            <a:ext cx="20637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353" name="Line 345"/>
          <p:cNvSpPr>
            <a:spLocks noChangeShapeType="1"/>
          </p:cNvSpPr>
          <p:nvPr/>
        </p:nvSpPr>
        <p:spPr bwMode="auto">
          <a:xfrm>
            <a:off x="3278188" y="5092700"/>
            <a:ext cx="1730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4" name="Line 346"/>
          <p:cNvSpPr>
            <a:spLocks noChangeShapeType="1"/>
          </p:cNvSpPr>
          <p:nvPr/>
        </p:nvSpPr>
        <p:spPr bwMode="auto">
          <a:xfrm>
            <a:off x="3244850" y="51482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5" name="Line 347"/>
          <p:cNvSpPr>
            <a:spLocks noChangeShapeType="1"/>
          </p:cNvSpPr>
          <p:nvPr/>
        </p:nvSpPr>
        <p:spPr bwMode="auto">
          <a:xfrm flipV="1">
            <a:off x="3244850" y="4924425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6" name="Line 348"/>
          <p:cNvSpPr>
            <a:spLocks noChangeShapeType="1"/>
          </p:cNvSpPr>
          <p:nvPr/>
        </p:nvSpPr>
        <p:spPr bwMode="auto">
          <a:xfrm>
            <a:off x="3244850" y="514826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7" name="Line 349"/>
          <p:cNvSpPr>
            <a:spLocks noChangeShapeType="1"/>
          </p:cNvSpPr>
          <p:nvPr/>
        </p:nvSpPr>
        <p:spPr bwMode="auto">
          <a:xfrm flipH="1">
            <a:off x="3382963" y="5203825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" name="Line 350"/>
          <p:cNvSpPr>
            <a:spLocks noChangeShapeType="1"/>
          </p:cNvSpPr>
          <p:nvPr/>
        </p:nvSpPr>
        <p:spPr bwMode="auto">
          <a:xfrm flipH="1">
            <a:off x="3106738" y="5092700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9" name="Line 351"/>
          <p:cNvSpPr>
            <a:spLocks noChangeShapeType="1"/>
          </p:cNvSpPr>
          <p:nvPr/>
        </p:nvSpPr>
        <p:spPr bwMode="auto">
          <a:xfrm>
            <a:off x="3106738" y="4924425"/>
            <a:ext cx="0" cy="61753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0" name="AutoShape 352"/>
          <p:cNvSpPr>
            <a:spLocks noChangeArrowheads="1"/>
          </p:cNvSpPr>
          <p:nvPr/>
        </p:nvSpPr>
        <p:spPr bwMode="auto">
          <a:xfrm rot="10800000" flipH="1">
            <a:off x="3141663" y="5037138"/>
            <a:ext cx="206375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61" name="Text Box 353"/>
          <p:cNvSpPr txBox="1">
            <a:spLocks noChangeArrowheads="1"/>
          </p:cNvSpPr>
          <p:nvPr/>
        </p:nvSpPr>
        <p:spPr bwMode="auto">
          <a:xfrm>
            <a:off x="3141663" y="4981575"/>
            <a:ext cx="20637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362" name="Line 354"/>
          <p:cNvSpPr>
            <a:spLocks noChangeShapeType="1"/>
          </p:cNvSpPr>
          <p:nvPr/>
        </p:nvSpPr>
        <p:spPr bwMode="auto">
          <a:xfrm>
            <a:off x="3106738" y="3859213"/>
            <a:ext cx="0" cy="449262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3" name="Line 355"/>
          <p:cNvSpPr>
            <a:spLocks noChangeShapeType="1"/>
          </p:cNvSpPr>
          <p:nvPr/>
        </p:nvSpPr>
        <p:spPr bwMode="auto">
          <a:xfrm>
            <a:off x="3244850" y="3859213"/>
            <a:ext cx="0" cy="449262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4" name="Line 356"/>
          <p:cNvSpPr>
            <a:spLocks noChangeShapeType="1"/>
          </p:cNvSpPr>
          <p:nvPr/>
        </p:nvSpPr>
        <p:spPr bwMode="auto">
          <a:xfrm>
            <a:off x="3106738" y="4308475"/>
            <a:ext cx="0" cy="1666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5" name="Rectangle 357"/>
          <p:cNvSpPr>
            <a:spLocks noChangeArrowheads="1"/>
          </p:cNvSpPr>
          <p:nvPr/>
        </p:nvSpPr>
        <p:spPr bwMode="auto">
          <a:xfrm flipV="1">
            <a:off x="2900363" y="5876925"/>
            <a:ext cx="138112" cy="225425"/>
          </a:xfrm>
          <a:prstGeom prst="rect">
            <a:avLst/>
          </a:prstGeom>
          <a:solidFill>
            <a:srgbClr val="FF99CC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" name="Line 358"/>
          <p:cNvSpPr>
            <a:spLocks noChangeShapeType="1"/>
          </p:cNvSpPr>
          <p:nvPr/>
        </p:nvSpPr>
        <p:spPr bwMode="auto">
          <a:xfrm flipV="1">
            <a:off x="2968625" y="6045200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7" name="AutoShape 359"/>
          <p:cNvSpPr>
            <a:spLocks noChangeArrowheads="1"/>
          </p:cNvSpPr>
          <p:nvPr/>
        </p:nvSpPr>
        <p:spPr bwMode="auto">
          <a:xfrm rot="16200000">
            <a:off x="2995613" y="5549900"/>
            <a:ext cx="223837" cy="207963"/>
          </a:xfrm>
          <a:prstGeom prst="homePlate">
            <a:avLst>
              <a:gd name="adj" fmla="val 26908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" name="Line 360"/>
          <p:cNvSpPr>
            <a:spLocks noChangeShapeType="1"/>
          </p:cNvSpPr>
          <p:nvPr/>
        </p:nvSpPr>
        <p:spPr bwMode="auto">
          <a:xfrm>
            <a:off x="3244850" y="5541963"/>
            <a:ext cx="0" cy="280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9" name="Text Box 361"/>
          <p:cNvSpPr txBox="1">
            <a:spLocks noChangeArrowheads="1"/>
          </p:cNvSpPr>
          <p:nvPr/>
        </p:nvSpPr>
        <p:spPr bwMode="auto">
          <a:xfrm>
            <a:off x="3071813" y="2120900"/>
            <a:ext cx="241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370" name="Text Box 362"/>
          <p:cNvSpPr txBox="1">
            <a:spLocks noChangeArrowheads="1"/>
          </p:cNvSpPr>
          <p:nvPr/>
        </p:nvSpPr>
        <p:spPr bwMode="auto">
          <a:xfrm>
            <a:off x="2900363" y="5932488"/>
            <a:ext cx="2413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371" name="Line 363"/>
          <p:cNvSpPr>
            <a:spLocks noChangeShapeType="1"/>
          </p:cNvSpPr>
          <p:nvPr/>
        </p:nvSpPr>
        <p:spPr bwMode="auto">
          <a:xfrm flipH="1">
            <a:off x="3038475" y="2178050"/>
            <a:ext cx="33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372" name="Group 364"/>
          <p:cNvGrpSpPr>
            <a:grpSpLocks/>
          </p:cNvGrpSpPr>
          <p:nvPr/>
        </p:nvGrpSpPr>
        <p:grpSpPr bwMode="auto">
          <a:xfrm>
            <a:off x="3382963" y="3298825"/>
            <a:ext cx="239712" cy="447675"/>
            <a:chOff x="3909" y="3169"/>
            <a:chExt cx="399" cy="728"/>
          </a:xfrm>
        </p:grpSpPr>
        <p:sp>
          <p:nvSpPr>
            <p:cNvPr id="373" name="Rectangle 365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4" name="Line 366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375" name="Group 367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383" name="Line 368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4" name="Line 369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5" name="Line 370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6" name="Line 371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76" name="Group 372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379" name="Line 373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" name="Line 374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" name="Line 375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2" name="Line 376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77" name="Line 377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8" name="Line 378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87" name="Group 379"/>
          <p:cNvGrpSpPr>
            <a:grpSpLocks/>
          </p:cNvGrpSpPr>
          <p:nvPr/>
        </p:nvGrpSpPr>
        <p:grpSpPr bwMode="auto">
          <a:xfrm>
            <a:off x="3416300" y="4362450"/>
            <a:ext cx="241300" cy="450850"/>
            <a:chOff x="3909" y="3169"/>
            <a:chExt cx="399" cy="728"/>
          </a:xfrm>
        </p:grpSpPr>
        <p:sp>
          <p:nvSpPr>
            <p:cNvPr id="388" name="Rectangle 380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89" name="Line 381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390" name="Group 382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398" name="Line 383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9" name="Line 384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" name="Line 385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1" name="Line 386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91" name="Group 387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394" name="Line 388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5" name="Line 389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6" name="Line 390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7" name="Line 391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92" name="Line 392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3" name="Line 393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02" name="Group 394"/>
          <p:cNvGrpSpPr>
            <a:grpSpLocks/>
          </p:cNvGrpSpPr>
          <p:nvPr/>
        </p:nvGrpSpPr>
        <p:grpSpPr bwMode="auto">
          <a:xfrm>
            <a:off x="3416300" y="4981575"/>
            <a:ext cx="241300" cy="447675"/>
            <a:chOff x="3909" y="3169"/>
            <a:chExt cx="399" cy="728"/>
          </a:xfrm>
        </p:grpSpPr>
        <p:sp>
          <p:nvSpPr>
            <p:cNvPr id="403" name="Rectangle 395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04" name="Line 396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405" name="Group 397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413" name="Line 398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" name="Line 399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5" name="Line 400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" name="Line 401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06" name="Group 402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409" name="Line 403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0" name="Line 404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1" name="Line 405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" name="Line 406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07" name="Line 407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8" name="Line 408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17" name="Line 409"/>
          <p:cNvSpPr>
            <a:spLocks noChangeShapeType="1"/>
          </p:cNvSpPr>
          <p:nvPr/>
        </p:nvSpPr>
        <p:spPr bwMode="auto">
          <a:xfrm>
            <a:off x="3898900" y="5989638"/>
            <a:ext cx="33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8" name="Line 410"/>
          <p:cNvSpPr>
            <a:spLocks noChangeShapeType="1"/>
          </p:cNvSpPr>
          <p:nvPr/>
        </p:nvSpPr>
        <p:spPr bwMode="auto">
          <a:xfrm>
            <a:off x="4002088" y="5765800"/>
            <a:ext cx="0" cy="57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419" name="Group 411"/>
          <p:cNvGrpSpPr>
            <a:grpSpLocks/>
          </p:cNvGrpSpPr>
          <p:nvPr/>
        </p:nvGrpSpPr>
        <p:grpSpPr bwMode="auto">
          <a:xfrm>
            <a:off x="3932238" y="5765800"/>
            <a:ext cx="173037" cy="223838"/>
            <a:chOff x="3396" y="8174"/>
            <a:chExt cx="285" cy="364"/>
          </a:xfrm>
        </p:grpSpPr>
        <p:sp>
          <p:nvSpPr>
            <p:cNvPr id="420" name="Line 412"/>
            <p:cNvSpPr>
              <a:spLocks noChangeShapeType="1"/>
            </p:cNvSpPr>
            <p:nvPr/>
          </p:nvSpPr>
          <p:spPr bwMode="auto">
            <a:xfrm>
              <a:off x="3396" y="8174"/>
              <a:ext cx="0" cy="3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" name="Line 413"/>
            <p:cNvSpPr>
              <a:spLocks noChangeShapeType="1"/>
            </p:cNvSpPr>
            <p:nvPr/>
          </p:nvSpPr>
          <p:spPr bwMode="auto">
            <a:xfrm>
              <a:off x="3510" y="8265"/>
              <a:ext cx="1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22" name="Line 414"/>
          <p:cNvSpPr>
            <a:spLocks noChangeShapeType="1"/>
          </p:cNvSpPr>
          <p:nvPr/>
        </p:nvSpPr>
        <p:spPr bwMode="auto">
          <a:xfrm>
            <a:off x="4140200" y="2794000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3" name="Line 415"/>
          <p:cNvSpPr>
            <a:spLocks noChangeShapeType="1"/>
          </p:cNvSpPr>
          <p:nvPr/>
        </p:nvSpPr>
        <p:spPr bwMode="auto">
          <a:xfrm>
            <a:off x="4105275" y="28495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4" name="Line 416"/>
          <p:cNvSpPr>
            <a:spLocks noChangeShapeType="1"/>
          </p:cNvSpPr>
          <p:nvPr/>
        </p:nvSpPr>
        <p:spPr bwMode="auto">
          <a:xfrm flipV="1">
            <a:off x="4105275" y="2627313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5" name="Line 417"/>
          <p:cNvSpPr>
            <a:spLocks noChangeShapeType="1"/>
          </p:cNvSpPr>
          <p:nvPr/>
        </p:nvSpPr>
        <p:spPr bwMode="auto">
          <a:xfrm>
            <a:off x="4105275" y="2849563"/>
            <a:ext cx="1381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6" name="Line 418"/>
          <p:cNvSpPr>
            <a:spLocks noChangeShapeType="1"/>
          </p:cNvSpPr>
          <p:nvPr/>
        </p:nvSpPr>
        <p:spPr bwMode="auto">
          <a:xfrm flipH="1">
            <a:off x="3967163" y="2794000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7" name="Line 419"/>
          <p:cNvSpPr>
            <a:spLocks noChangeShapeType="1"/>
          </p:cNvSpPr>
          <p:nvPr/>
        </p:nvSpPr>
        <p:spPr bwMode="auto">
          <a:xfrm>
            <a:off x="3967163" y="2794000"/>
            <a:ext cx="0" cy="4492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8" name="AutoShape 420"/>
          <p:cNvSpPr>
            <a:spLocks noChangeArrowheads="1"/>
          </p:cNvSpPr>
          <p:nvPr/>
        </p:nvSpPr>
        <p:spPr bwMode="auto">
          <a:xfrm rot="10800000" flipH="1">
            <a:off x="4002088" y="2738438"/>
            <a:ext cx="206375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429" name="Group 421"/>
          <p:cNvGrpSpPr>
            <a:grpSpLocks/>
          </p:cNvGrpSpPr>
          <p:nvPr/>
        </p:nvGrpSpPr>
        <p:grpSpPr bwMode="auto">
          <a:xfrm>
            <a:off x="4243388" y="2682875"/>
            <a:ext cx="239712" cy="447675"/>
            <a:chOff x="3909" y="3169"/>
            <a:chExt cx="399" cy="728"/>
          </a:xfrm>
        </p:grpSpPr>
        <p:sp>
          <p:nvSpPr>
            <p:cNvPr id="430" name="Rectangle 422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31" name="Line 423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432" name="Group 424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440" name="Line 425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1" name="Line 426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2" name="Line 427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3" name="Line 428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33" name="Group 429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436" name="Line 430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7" name="Line 431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8" name="Line 432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9" name="Line 433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34" name="Line 434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5" name="Line 435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44" name="Text Box 436"/>
          <p:cNvSpPr txBox="1">
            <a:spLocks noChangeArrowheads="1"/>
          </p:cNvSpPr>
          <p:nvPr/>
        </p:nvSpPr>
        <p:spPr bwMode="auto">
          <a:xfrm>
            <a:off x="4002088" y="2682875"/>
            <a:ext cx="20637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445" name="Line 437"/>
          <p:cNvSpPr>
            <a:spLocks noChangeShapeType="1"/>
          </p:cNvSpPr>
          <p:nvPr/>
        </p:nvSpPr>
        <p:spPr bwMode="auto">
          <a:xfrm>
            <a:off x="4140200" y="3411538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6" name="Line 438"/>
          <p:cNvSpPr>
            <a:spLocks noChangeShapeType="1"/>
          </p:cNvSpPr>
          <p:nvPr/>
        </p:nvSpPr>
        <p:spPr bwMode="auto">
          <a:xfrm>
            <a:off x="4105275" y="3467100"/>
            <a:ext cx="0" cy="392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7" name="Line 439"/>
          <p:cNvSpPr>
            <a:spLocks noChangeShapeType="1"/>
          </p:cNvSpPr>
          <p:nvPr/>
        </p:nvSpPr>
        <p:spPr bwMode="auto">
          <a:xfrm flipV="1">
            <a:off x="4105275" y="3243263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8" name="Line 440"/>
          <p:cNvSpPr>
            <a:spLocks noChangeShapeType="1"/>
          </p:cNvSpPr>
          <p:nvPr/>
        </p:nvSpPr>
        <p:spPr bwMode="auto">
          <a:xfrm>
            <a:off x="4105275" y="3467100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9" name="Line 441"/>
          <p:cNvSpPr>
            <a:spLocks noChangeShapeType="1"/>
          </p:cNvSpPr>
          <p:nvPr/>
        </p:nvSpPr>
        <p:spPr bwMode="auto">
          <a:xfrm flipH="1">
            <a:off x="4243388" y="3524250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0" name="Line 442"/>
          <p:cNvSpPr>
            <a:spLocks noChangeShapeType="1"/>
          </p:cNvSpPr>
          <p:nvPr/>
        </p:nvSpPr>
        <p:spPr bwMode="auto">
          <a:xfrm flipH="1">
            <a:off x="3967163" y="3411538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1" name="Line 443"/>
          <p:cNvSpPr>
            <a:spLocks noChangeShapeType="1"/>
          </p:cNvSpPr>
          <p:nvPr/>
        </p:nvSpPr>
        <p:spPr bwMode="auto">
          <a:xfrm>
            <a:off x="3967163" y="3243263"/>
            <a:ext cx="0" cy="6159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2" name="AutoShape 444"/>
          <p:cNvSpPr>
            <a:spLocks noChangeArrowheads="1"/>
          </p:cNvSpPr>
          <p:nvPr/>
        </p:nvSpPr>
        <p:spPr bwMode="auto">
          <a:xfrm rot="10800000" flipH="1">
            <a:off x="4002088" y="3354388"/>
            <a:ext cx="206375" cy="112712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3" name="Text Box 445"/>
          <p:cNvSpPr txBox="1">
            <a:spLocks noChangeArrowheads="1"/>
          </p:cNvSpPr>
          <p:nvPr/>
        </p:nvSpPr>
        <p:spPr bwMode="auto">
          <a:xfrm>
            <a:off x="4002088" y="3298825"/>
            <a:ext cx="2063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454" name="Line 446"/>
          <p:cNvSpPr>
            <a:spLocks noChangeShapeType="1"/>
          </p:cNvSpPr>
          <p:nvPr/>
        </p:nvSpPr>
        <p:spPr bwMode="auto">
          <a:xfrm flipV="1">
            <a:off x="4105275" y="2178050"/>
            <a:ext cx="0" cy="279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5" name="Rectangle 447"/>
          <p:cNvSpPr>
            <a:spLocks noChangeArrowheads="1"/>
          </p:cNvSpPr>
          <p:nvPr/>
        </p:nvSpPr>
        <p:spPr bwMode="auto">
          <a:xfrm>
            <a:off x="3932238" y="2063750"/>
            <a:ext cx="139700" cy="225425"/>
          </a:xfrm>
          <a:prstGeom prst="rect">
            <a:avLst/>
          </a:prstGeom>
          <a:solidFill>
            <a:srgbClr val="FF99CC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56" name="Line 448"/>
          <p:cNvSpPr>
            <a:spLocks noChangeShapeType="1"/>
          </p:cNvSpPr>
          <p:nvPr/>
        </p:nvSpPr>
        <p:spPr bwMode="auto">
          <a:xfrm>
            <a:off x="4071938" y="2178050"/>
            <a:ext cx="333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7" name="Line 449"/>
          <p:cNvSpPr>
            <a:spLocks noChangeShapeType="1"/>
          </p:cNvSpPr>
          <p:nvPr/>
        </p:nvSpPr>
        <p:spPr bwMode="auto">
          <a:xfrm>
            <a:off x="4002088" y="20097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8" name="Line 450"/>
          <p:cNvSpPr>
            <a:spLocks noChangeShapeType="1"/>
          </p:cNvSpPr>
          <p:nvPr/>
        </p:nvSpPr>
        <p:spPr bwMode="auto">
          <a:xfrm>
            <a:off x="4140200" y="4475163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9" name="Line 451"/>
          <p:cNvSpPr>
            <a:spLocks noChangeShapeType="1"/>
          </p:cNvSpPr>
          <p:nvPr/>
        </p:nvSpPr>
        <p:spPr bwMode="auto">
          <a:xfrm>
            <a:off x="4105275" y="4532313"/>
            <a:ext cx="0" cy="392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" name="Line 452"/>
          <p:cNvSpPr>
            <a:spLocks noChangeShapeType="1"/>
          </p:cNvSpPr>
          <p:nvPr/>
        </p:nvSpPr>
        <p:spPr bwMode="auto">
          <a:xfrm flipV="1">
            <a:off x="4105275" y="43084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1" name="Line 453"/>
          <p:cNvSpPr>
            <a:spLocks noChangeShapeType="1"/>
          </p:cNvSpPr>
          <p:nvPr/>
        </p:nvSpPr>
        <p:spPr bwMode="auto">
          <a:xfrm>
            <a:off x="4105275" y="453231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2" name="Line 454"/>
          <p:cNvSpPr>
            <a:spLocks noChangeShapeType="1"/>
          </p:cNvSpPr>
          <p:nvPr/>
        </p:nvSpPr>
        <p:spPr bwMode="auto">
          <a:xfrm flipH="1">
            <a:off x="4243388" y="4587875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3" name="Line 455"/>
          <p:cNvSpPr>
            <a:spLocks noChangeShapeType="1"/>
          </p:cNvSpPr>
          <p:nvPr/>
        </p:nvSpPr>
        <p:spPr bwMode="auto">
          <a:xfrm flipH="1">
            <a:off x="3967163" y="4475163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4" name="Line 456"/>
          <p:cNvSpPr>
            <a:spLocks noChangeShapeType="1"/>
          </p:cNvSpPr>
          <p:nvPr/>
        </p:nvSpPr>
        <p:spPr bwMode="auto">
          <a:xfrm>
            <a:off x="3967163" y="4475163"/>
            <a:ext cx="0" cy="4492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5" name="AutoShape 457"/>
          <p:cNvSpPr>
            <a:spLocks noChangeArrowheads="1"/>
          </p:cNvSpPr>
          <p:nvPr/>
        </p:nvSpPr>
        <p:spPr bwMode="auto">
          <a:xfrm rot="10800000" flipH="1">
            <a:off x="4002088" y="4419600"/>
            <a:ext cx="206375" cy="112713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66" name="Text Box 458"/>
          <p:cNvSpPr txBox="1">
            <a:spLocks noChangeArrowheads="1"/>
          </p:cNvSpPr>
          <p:nvPr/>
        </p:nvSpPr>
        <p:spPr bwMode="auto">
          <a:xfrm>
            <a:off x="4002088" y="4362450"/>
            <a:ext cx="20637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467" name="Line 459"/>
          <p:cNvSpPr>
            <a:spLocks noChangeShapeType="1"/>
          </p:cNvSpPr>
          <p:nvPr/>
        </p:nvSpPr>
        <p:spPr bwMode="auto">
          <a:xfrm>
            <a:off x="4140200" y="5092700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8" name="Line 460"/>
          <p:cNvSpPr>
            <a:spLocks noChangeShapeType="1"/>
          </p:cNvSpPr>
          <p:nvPr/>
        </p:nvSpPr>
        <p:spPr bwMode="auto">
          <a:xfrm>
            <a:off x="4105275" y="51482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9" name="Line 461"/>
          <p:cNvSpPr>
            <a:spLocks noChangeShapeType="1"/>
          </p:cNvSpPr>
          <p:nvPr/>
        </p:nvSpPr>
        <p:spPr bwMode="auto">
          <a:xfrm flipV="1">
            <a:off x="4105275" y="4924425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0" name="Line 462"/>
          <p:cNvSpPr>
            <a:spLocks noChangeShapeType="1"/>
          </p:cNvSpPr>
          <p:nvPr/>
        </p:nvSpPr>
        <p:spPr bwMode="auto">
          <a:xfrm>
            <a:off x="4105275" y="514826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" name="Line 463"/>
          <p:cNvSpPr>
            <a:spLocks noChangeShapeType="1"/>
          </p:cNvSpPr>
          <p:nvPr/>
        </p:nvSpPr>
        <p:spPr bwMode="auto">
          <a:xfrm flipH="1">
            <a:off x="4243388" y="5203825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2" name="Line 464"/>
          <p:cNvSpPr>
            <a:spLocks noChangeShapeType="1"/>
          </p:cNvSpPr>
          <p:nvPr/>
        </p:nvSpPr>
        <p:spPr bwMode="auto">
          <a:xfrm flipH="1">
            <a:off x="3967163" y="5092700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3" name="Line 465"/>
          <p:cNvSpPr>
            <a:spLocks noChangeShapeType="1"/>
          </p:cNvSpPr>
          <p:nvPr/>
        </p:nvSpPr>
        <p:spPr bwMode="auto">
          <a:xfrm>
            <a:off x="3967163" y="4924425"/>
            <a:ext cx="0" cy="61753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4" name="AutoShape 466"/>
          <p:cNvSpPr>
            <a:spLocks noChangeArrowheads="1"/>
          </p:cNvSpPr>
          <p:nvPr/>
        </p:nvSpPr>
        <p:spPr bwMode="auto">
          <a:xfrm rot="10800000" flipH="1">
            <a:off x="4002088" y="5037138"/>
            <a:ext cx="206375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75" name="Text Box 467"/>
          <p:cNvSpPr txBox="1">
            <a:spLocks noChangeArrowheads="1"/>
          </p:cNvSpPr>
          <p:nvPr/>
        </p:nvSpPr>
        <p:spPr bwMode="auto">
          <a:xfrm>
            <a:off x="4002088" y="4981575"/>
            <a:ext cx="20637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476" name="Line 468"/>
          <p:cNvSpPr>
            <a:spLocks noChangeShapeType="1"/>
          </p:cNvSpPr>
          <p:nvPr/>
        </p:nvSpPr>
        <p:spPr bwMode="auto">
          <a:xfrm>
            <a:off x="3967163" y="3859213"/>
            <a:ext cx="0" cy="449262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7" name="Line 469"/>
          <p:cNvSpPr>
            <a:spLocks noChangeShapeType="1"/>
          </p:cNvSpPr>
          <p:nvPr/>
        </p:nvSpPr>
        <p:spPr bwMode="auto">
          <a:xfrm>
            <a:off x="4105275" y="3859213"/>
            <a:ext cx="0" cy="449262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8" name="Line 470"/>
          <p:cNvSpPr>
            <a:spLocks noChangeShapeType="1"/>
          </p:cNvSpPr>
          <p:nvPr/>
        </p:nvSpPr>
        <p:spPr bwMode="auto">
          <a:xfrm>
            <a:off x="3967163" y="4308475"/>
            <a:ext cx="0" cy="1666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9" name="Rectangle 471"/>
          <p:cNvSpPr>
            <a:spLocks noChangeArrowheads="1"/>
          </p:cNvSpPr>
          <p:nvPr/>
        </p:nvSpPr>
        <p:spPr bwMode="auto">
          <a:xfrm flipV="1">
            <a:off x="3760788" y="5876925"/>
            <a:ext cx="138112" cy="225425"/>
          </a:xfrm>
          <a:prstGeom prst="rect">
            <a:avLst/>
          </a:prstGeom>
          <a:solidFill>
            <a:srgbClr val="FF99CC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0" name="Line 472"/>
          <p:cNvSpPr>
            <a:spLocks noChangeShapeType="1"/>
          </p:cNvSpPr>
          <p:nvPr/>
        </p:nvSpPr>
        <p:spPr bwMode="auto">
          <a:xfrm flipV="1">
            <a:off x="3830638" y="6045200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81" name="AutoShape 473"/>
          <p:cNvSpPr>
            <a:spLocks noChangeArrowheads="1"/>
          </p:cNvSpPr>
          <p:nvPr/>
        </p:nvSpPr>
        <p:spPr bwMode="auto">
          <a:xfrm rot="16200000">
            <a:off x="3856038" y="5549900"/>
            <a:ext cx="223837" cy="207963"/>
          </a:xfrm>
          <a:prstGeom prst="homePlate">
            <a:avLst>
              <a:gd name="adj" fmla="val 26908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" name="Line 474"/>
          <p:cNvSpPr>
            <a:spLocks noChangeShapeType="1"/>
          </p:cNvSpPr>
          <p:nvPr/>
        </p:nvSpPr>
        <p:spPr bwMode="auto">
          <a:xfrm>
            <a:off x="4105275" y="5541963"/>
            <a:ext cx="0" cy="280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83" name="Text Box 475"/>
          <p:cNvSpPr txBox="1">
            <a:spLocks noChangeArrowheads="1"/>
          </p:cNvSpPr>
          <p:nvPr/>
        </p:nvSpPr>
        <p:spPr bwMode="auto">
          <a:xfrm>
            <a:off x="3932238" y="2120900"/>
            <a:ext cx="241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484" name="Text Box 476"/>
          <p:cNvSpPr txBox="1">
            <a:spLocks noChangeArrowheads="1"/>
          </p:cNvSpPr>
          <p:nvPr/>
        </p:nvSpPr>
        <p:spPr bwMode="auto">
          <a:xfrm>
            <a:off x="3760788" y="5932488"/>
            <a:ext cx="2413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485" name="Line 477"/>
          <p:cNvSpPr>
            <a:spLocks noChangeShapeType="1"/>
          </p:cNvSpPr>
          <p:nvPr/>
        </p:nvSpPr>
        <p:spPr bwMode="auto">
          <a:xfrm flipH="1">
            <a:off x="3898900" y="2178050"/>
            <a:ext cx="33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486" name="Group 478"/>
          <p:cNvGrpSpPr>
            <a:grpSpLocks/>
          </p:cNvGrpSpPr>
          <p:nvPr/>
        </p:nvGrpSpPr>
        <p:grpSpPr bwMode="auto">
          <a:xfrm>
            <a:off x="4243388" y="3298825"/>
            <a:ext cx="239712" cy="447675"/>
            <a:chOff x="3909" y="3169"/>
            <a:chExt cx="399" cy="728"/>
          </a:xfrm>
        </p:grpSpPr>
        <p:sp>
          <p:nvSpPr>
            <p:cNvPr id="487" name="Rectangle 479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88" name="Line 480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489" name="Group 481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497" name="Line 482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8" name="Line 483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9" name="Line 484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0" name="Line 485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90" name="Group 486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493" name="Line 487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4" name="Line 488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5" name="Line 489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6" name="Line 490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91" name="Line 491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2" name="Line 492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01" name="Group 493"/>
          <p:cNvGrpSpPr>
            <a:grpSpLocks/>
          </p:cNvGrpSpPr>
          <p:nvPr/>
        </p:nvGrpSpPr>
        <p:grpSpPr bwMode="auto">
          <a:xfrm>
            <a:off x="4276725" y="4362450"/>
            <a:ext cx="241300" cy="450850"/>
            <a:chOff x="3909" y="3169"/>
            <a:chExt cx="399" cy="728"/>
          </a:xfrm>
        </p:grpSpPr>
        <p:sp>
          <p:nvSpPr>
            <p:cNvPr id="502" name="Rectangle 494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03" name="Line 495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504" name="Group 496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512" name="Line 497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3" name="Line 498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4" name="Line 499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5" name="Line 500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05" name="Group 501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508" name="Line 502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9" name="Line 503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0" name="Line 504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1" name="Line 505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06" name="Line 506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7" name="Line 507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16" name="Group 508"/>
          <p:cNvGrpSpPr>
            <a:grpSpLocks/>
          </p:cNvGrpSpPr>
          <p:nvPr/>
        </p:nvGrpSpPr>
        <p:grpSpPr bwMode="auto">
          <a:xfrm>
            <a:off x="4276725" y="4981575"/>
            <a:ext cx="241300" cy="447675"/>
            <a:chOff x="3909" y="3169"/>
            <a:chExt cx="399" cy="728"/>
          </a:xfrm>
        </p:grpSpPr>
        <p:sp>
          <p:nvSpPr>
            <p:cNvPr id="517" name="Rectangle 509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8" name="Line 510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519" name="Group 511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527" name="Line 512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8" name="Line 513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9" name="Line 514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0" name="Line 515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20" name="Group 516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523" name="Line 517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4" name="Line 518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" name="Line 519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6" name="Line 520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21" name="Line 521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2" name="Line 522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31" name="Line 523"/>
          <p:cNvSpPr>
            <a:spLocks noChangeShapeType="1"/>
          </p:cNvSpPr>
          <p:nvPr/>
        </p:nvSpPr>
        <p:spPr bwMode="auto">
          <a:xfrm>
            <a:off x="4483100" y="5989638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" name="Line 524"/>
          <p:cNvSpPr>
            <a:spLocks noChangeShapeType="1"/>
          </p:cNvSpPr>
          <p:nvPr/>
        </p:nvSpPr>
        <p:spPr bwMode="auto">
          <a:xfrm>
            <a:off x="4587875" y="5765800"/>
            <a:ext cx="0" cy="57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533" name="Group 525"/>
          <p:cNvGrpSpPr>
            <a:grpSpLocks/>
          </p:cNvGrpSpPr>
          <p:nvPr/>
        </p:nvGrpSpPr>
        <p:grpSpPr bwMode="auto">
          <a:xfrm>
            <a:off x="4518025" y="5765800"/>
            <a:ext cx="173038" cy="223838"/>
            <a:chOff x="3396" y="8174"/>
            <a:chExt cx="285" cy="364"/>
          </a:xfrm>
        </p:grpSpPr>
        <p:sp>
          <p:nvSpPr>
            <p:cNvPr id="534" name="Line 526"/>
            <p:cNvSpPr>
              <a:spLocks noChangeShapeType="1"/>
            </p:cNvSpPr>
            <p:nvPr/>
          </p:nvSpPr>
          <p:spPr bwMode="auto">
            <a:xfrm>
              <a:off x="3396" y="8174"/>
              <a:ext cx="0" cy="3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5" name="Line 527"/>
            <p:cNvSpPr>
              <a:spLocks noChangeShapeType="1"/>
            </p:cNvSpPr>
            <p:nvPr/>
          </p:nvSpPr>
          <p:spPr bwMode="auto">
            <a:xfrm>
              <a:off x="3510" y="8265"/>
              <a:ext cx="1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36" name="Line 528"/>
          <p:cNvSpPr>
            <a:spLocks noChangeShapeType="1"/>
          </p:cNvSpPr>
          <p:nvPr/>
        </p:nvSpPr>
        <p:spPr bwMode="auto">
          <a:xfrm>
            <a:off x="4725988" y="2794000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7" name="Line 529"/>
          <p:cNvSpPr>
            <a:spLocks noChangeShapeType="1"/>
          </p:cNvSpPr>
          <p:nvPr/>
        </p:nvSpPr>
        <p:spPr bwMode="auto">
          <a:xfrm>
            <a:off x="4691063" y="28495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8" name="Line 530"/>
          <p:cNvSpPr>
            <a:spLocks noChangeShapeType="1"/>
          </p:cNvSpPr>
          <p:nvPr/>
        </p:nvSpPr>
        <p:spPr bwMode="auto">
          <a:xfrm flipV="1">
            <a:off x="4691063" y="2627313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9" name="Line 531"/>
          <p:cNvSpPr>
            <a:spLocks noChangeShapeType="1"/>
          </p:cNvSpPr>
          <p:nvPr/>
        </p:nvSpPr>
        <p:spPr bwMode="auto">
          <a:xfrm>
            <a:off x="4691063" y="2849563"/>
            <a:ext cx="1365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0" name="Line 532"/>
          <p:cNvSpPr>
            <a:spLocks noChangeShapeType="1"/>
          </p:cNvSpPr>
          <p:nvPr/>
        </p:nvSpPr>
        <p:spPr bwMode="auto">
          <a:xfrm flipH="1">
            <a:off x="4552950" y="2794000"/>
            <a:ext cx="1031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1" name="Line 533"/>
          <p:cNvSpPr>
            <a:spLocks noChangeShapeType="1"/>
          </p:cNvSpPr>
          <p:nvPr/>
        </p:nvSpPr>
        <p:spPr bwMode="auto">
          <a:xfrm>
            <a:off x="4552950" y="2794000"/>
            <a:ext cx="0" cy="4492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" name="AutoShape 534"/>
          <p:cNvSpPr>
            <a:spLocks noChangeArrowheads="1"/>
          </p:cNvSpPr>
          <p:nvPr/>
        </p:nvSpPr>
        <p:spPr bwMode="auto">
          <a:xfrm rot="10800000" flipH="1">
            <a:off x="4587875" y="2738438"/>
            <a:ext cx="204788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43" name="Group 535"/>
          <p:cNvGrpSpPr>
            <a:grpSpLocks/>
          </p:cNvGrpSpPr>
          <p:nvPr/>
        </p:nvGrpSpPr>
        <p:grpSpPr bwMode="auto">
          <a:xfrm>
            <a:off x="4827588" y="2682875"/>
            <a:ext cx="242887" cy="447675"/>
            <a:chOff x="3909" y="3169"/>
            <a:chExt cx="399" cy="728"/>
          </a:xfrm>
        </p:grpSpPr>
        <p:sp>
          <p:nvSpPr>
            <p:cNvPr id="544" name="Rectangle 536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45" name="Line 537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546" name="Group 538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554" name="Line 539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5" name="Line 540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6" name="Line 541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7" name="Line 542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47" name="Group 543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550" name="Line 544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1" name="Line 545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2" name="Line 546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" name="Line 547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48" name="Line 548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9" name="Line 549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58" name="Text Box 550"/>
          <p:cNvSpPr txBox="1">
            <a:spLocks noChangeArrowheads="1"/>
          </p:cNvSpPr>
          <p:nvPr/>
        </p:nvSpPr>
        <p:spPr bwMode="auto">
          <a:xfrm>
            <a:off x="4587875" y="2682875"/>
            <a:ext cx="2047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559" name="Line 551"/>
          <p:cNvSpPr>
            <a:spLocks noChangeShapeType="1"/>
          </p:cNvSpPr>
          <p:nvPr/>
        </p:nvSpPr>
        <p:spPr bwMode="auto">
          <a:xfrm>
            <a:off x="4725988" y="3411538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0" name="Line 552"/>
          <p:cNvSpPr>
            <a:spLocks noChangeShapeType="1"/>
          </p:cNvSpPr>
          <p:nvPr/>
        </p:nvSpPr>
        <p:spPr bwMode="auto">
          <a:xfrm>
            <a:off x="4691063" y="3467100"/>
            <a:ext cx="0" cy="392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1" name="Line 553"/>
          <p:cNvSpPr>
            <a:spLocks noChangeShapeType="1"/>
          </p:cNvSpPr>
          <p:nvPr/>
        </p:nvSpPr>
        <p:spPr bwMode="auto">
          <a:xfrm flipV="1">
            <a:off x="4691063" y="3243263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2" name="Line 554"/>
          <p:cNvSpPr>
            <a:spLocks noChangeShapeType="1"/>
          </p:cNvSpPr>
          <p:nvPr/>
        </p:nvSpPr>
        <p:spPr bwMode="auto">
          <a:xfrm>
            <a:off x="4691063" y="3467100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3" name="Line 555"/>
          <p:cNvSpPr>
            <a:spLocks noChangeShapeType="1"/>
          </p:cNvSpPr>
          <p:nvPr/>
        </p:nvSpPr>
        <p:spPr bwMode="auto">
          <a:xfrm flipH="1">
            <a:off x="4827588" y="3524250"/>
            <a:ext cx="698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4" name="Line 556"/>
          <p:cNvSpPr>
            <a:spLocks noChangeShapeType="1"/>
          </p:cNvSpPr>
          <p:nvPr/>
        </p:nvSpPr>
        <p:spPr bwMode="auto">
          <a:xfrm flipH="1">
            <a:off x="4552950" y="3411538"/>
            <a:ext cx="1031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5" name="Line 557"/>
          <p:cNvSpPr>
            <a:spLocks noChangeShapeType="1"/>
          </p:cNvSpPr>
          <p:nvPr/>
        </p:nvSpPr>
        <p:spPr bwMode="auto">
          <a:xfrm>
            <a:off x="4552950" y="3243263"/>
            <a:ext cx="0" cy="6159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6" name="AutoShape 558"/>
          <p:cNvSpPr>
            <a:spLocks noChangeArrowheads="1"/>
          </p:cNvSpPr>
          <p:nvPr/>
        </p:nvSpPr>
        <p:spPr bwMode="auto">
          <a:xfrm rot="10800000" flipH="1">
            <a:off x="4587875" y="3354388"/>
            <a:ext cx="204788" cy="112712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67" name="Text Box 559"/>
          <p:cNvSpPr txBox="1">
            <a:spLocks noChangeArrowheads="1"/>
          </p:cNvSpPr>
          <p:nvPr/>
        </p:nvSpPr>
        <p:spPr bwMode="auto">
          <a:xfrm>
            <a:off x="4587875" y="3298825"/>
            <a:ext cx="204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568" name="Line 560"/>
          <p:cNvSpPr>
            <a:spLocks noChangeShapeType="1"/>
          </p:cNvSpPr>
          <p:nvPr/>
        </p:nvSpPr>
        <p:spPr bwMode="auto">
          <a:xfrm flipV="1">
            <a:off x="4691063" y="2178050"/>
            <a:ext cx="0" cy="279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9" name="Rectangle 561"/>
          <p:cNvSpPr>
            <a:spLocks noChangeArrowheads="1"/>
          </p:cNvSpPr>
          <p:nvPr/>
        </p:nvSpPr>
        <p:spPr bwMode="auto">
          <a:xfrm>
            <a:off x="4518025" y="2063750"/>
            <a:ext cx="138113" cy="225425"/>
          </a:xfrm>
          <a:prstGeom prst="rect">
            <a:avLst/>
          </a:prstGeom>
          <a:solidFill>
            <a:srgbClr val="FF99CC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0" name="Line 562"/>
          <p:cNvSpPr>
            <a:spLocks noChangeShapeType="1"/>
          </p:cNvSpPr>
          <p:nvPr/>
        </p:nvSpPr>
        <p:spPr bwMode="auto">
          <a:xfrm>
            <a:off x="4656138" y="2178050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1" name="Line 563"/>
          <p:cNvSpPr>
            <a:spLocks noChangeShapeType="1"/>
          </p:cNvSpPr>
          <p:nvPr/>
        </p:nvSpPr>
        <p:spPr bwMode="auto">
          <a:xfrm>
            <a:off x="4587875" y="20097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2" name="Line 564"/>
          <p:cNvSpPr>
            <a:spLocks noChangeShapeType="1"/>
          </p:cNvSpPr>
          <p:nvPr/>
        </p:nvSpPr>
        <p:spPr bwMode="auto">
          <a:xfrm>
            <a:off x="4725988" y="4475163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3" name="Line 565"/>
          <p:cNvSpPr>
            <a:spLocks noChangeShapeType="1"/>
          </p:cNvSpPr>
          <p:nvPr/>
        </p:nvSpPr>
        <p:spPr bwMode="auto">
          <a:xfrm>
            <a:off x="4691063" y="4532313"/>
            <a:ext cx="0" cy="392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4" name="Line 566"/>
          <p:cNvSpPr>
            <a:spLocks noChangeShapeType="1"/>
          </p:cNvSpPr>
          <p:nvPr/>
        </p:nvSpPr>
        <p:spPr bwMode="auto">
          <a:xfrm flipV="1">
            <a:off x="4691063" y="43084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5" name="Line 567"/>
          <p:cNvSpPr>
            <a:spLocks noChangeShapeType="1"/>
          </p:cNvSpPr>
          <p:nvPr/>
        </p:nvSpPr>
        <p:spPr bwMode="auto">
          <a:xfrm>
            <a:off x="4691063" y="453231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6" name="Line 568"/>
          <p:cNvSpPr>
            <a:spLocks noChangeShapeType="1"/>
          </p:cNvSpPr>
          <p:nvPr/>
        </p:nvSpPr>
        <p:spPr bwMode="auto">
          <a:xfrm flipH="1">
            <a:off x="4827588" y="4587875"/>
            <a:ext cx="698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7" name="Line 569"/>
          <p:cNvSpPr>
            <a:spLocks noChangeShapeType="1"/>
          </p:cNvSpPr>
          <p:nvPr/>
        </p:nvSpPr>
        <p:spPr bwMode="auto">
          <a:xfrm flipH="1">
            <a:off x="4552950" y="4475163"/>
            <a:ext cx="1031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8" name="Line 570"/>
          <p:cNvSpPr>
            <a:spLocks noChangeShapeType="1"/>
          </p:cNvSpPr>
          <p:nvPr/>
        </p:nvSpPr>
        <p:spPr bwMode="auto">
          <a:xfrm>
            <a:off x="4552950" y="4475163"/>
            <a:ext cx="0" cy="4492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9" name="AutoShape 571"/>
          <p:cNvSpPr>
            <a:spLocks noChangeArrowheads="1"/>
          </p:cNvSpPr>
          <p:nvPr/>
        </p:nvSpPr>
        <p:spPr bwMode="auto">
          <a:xfrm rot="10800000" flipH="1">
            <a:off x="4587875" y="4419600"/>
            <a:ext cx="204788" cy="112713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80" name="Text Box 572"/>
          <p:cNvSpPr txBox="1">
            <a:spLocks noChangeArrowheads="1"/>
          </p:cNvSpPr>
          <p:nvPr/>
        </p:nvSpPr>
        <p:spPr bwMode="auto">
          <a:xfrm>
            <a:off x="4587875" y="4362450"/>
            <a:ext cx="2047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581" name="Line 573"/>
          <p:cNvSpPr>
            <a:spLocks noChangeShapeType="1"/>
          </p:cNvSpPr>
          <p:nvPr/>
        </p:nvSpPr>
        <p:spPr bwMode="auto">
          <a:xfrm>
            <a:off x="4725988" y="5092700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2" name="Line 574"/>
          <p:cNvSpPr>
            <a:spLocks noChangeShapeType="1"/>
          </p:cNvSpPr>
          <p:nvPr/>
        </p:nvSpPr>
        <p:spPr bwMode="auto">
          <a:xfrm>
            <a:off x="4691063" y="51482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" name="Line 575"/>
          <p:cNvSpPr>
            <a:spLocks noChangeShapeType="1"/>
          </p:cNvSpPr>
          <p:nvPr/>
        </p:nvSpPr>
        <p:spPr bwMode="auto">
          <a:xfrm flipV="1">
            <a:off x="4691063" y="4924425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4" name="Line 576"/>
          <p:cNvSpPr>
            <a:spLocks noChangeShapeType="1"/>
          </p:cNvSpPr>
          <p:nvPr/>
        </p:nvSpPr>
        <p:spPr bwMode="auto">
          <a:xfrm>
            <a:off x="4691063" y="514826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5" name="Line 577"/>
          <p:cNvSpPr>
            <a:spLocks noChangeShapeType="1"/>
          </p:cNvSpPr>
          <p:nvPr/>
        </p:nvSpPr>
        <p:spPr bwMode="auto">
          <a:xfrm flipH="1">
            <a:off x="4827588" y="5203825"/>
            <a:ext cx="698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6" name="Line 578"/>
          <p:cNvSpPr>
            <a:spLocks noChangeShapeType="1"/>
          </p:cNvSpPr>
          <p:nvPr/>
        </p:nvSpPr>
        <p:spPr bwMode="auto">
          <a:xfrm flipH="1">
            <a:off x="4552950" y="5092700"/>
            <a:ext cx="1031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7" name="Line 579"/>
          <p:cNvSpPr>
            <a:spLocks noChangeShapeType="1"/>
          </p:cNvSpPr>
          <p:nvPr/>
        </p:nvSpPr>
        <p:spPr bwMode="auto">
          <a:xfrm>
            <a:off x="4552950" y="4924425"/>
            <a:ext cx="0" cy="61753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8" name="AutoShape 580"/>
          <p:cNvSpPr>
            <a:spLocks noChangeArrowheads="1"/>
          </p:cNvSpPr>
          <p:nvPr/>
        </p:nvSpPr>
        <p:spPr bwMode="auto">
          <a:xfrm rot="10800000" flipH="1">
            <a:off x="4587875" y="5037138"/>
            <a:ext cx="204788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89" name="Text Box 581"/>
          <p:cNvSpPr txBox="1">
            <a:spLocks noChangeArrowheads="1"/>
          </p:cNvSpPr>
          <p:nvPr/>
        </p:nvSpPr>
        <p:spPr bwMode="auto">
          <a:xfrm>
            <a:off x="4587875" y="4981575"/>
            <a:ext cx="2047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590" name="Line 582"/>
          <p:cNvSpPr>
            <a:spLocks noChangeShapeType="1"/>
          </p:cNvSpPr>
          <p:nvPr/>
        </p:nvSpPr>
        <p:spPr bwMode="auto">
          <a:xfrm>
            <a:off x="4552950" y="3859213"/>
            <a:ext cx="0" cy="449262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1" name="Line 583"/>
          <p:cNvSpPr>
            <a:spLocks noChangeShapeType="1"/>
          </p:cNvSpPr>
          <p:nvPr/>
        </p:nvSpPr>
        <p:spPr bwMode="auto">
          <a:xfrm>
            <a:off x="4691063" y="3859213"/>
            <a:ext cx="0" cy="449262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2" name="Line 584"/>
          <p:cNvSpPr>
            <a:spLocks noChangeShapeType="1"/>
          </p:cNvSpPr>
          <p:nvPr/>
        </p:nvSpPr>
        <p:spPr bwMode="auto">
          <a:xfrm>
            <a:off x="4552950" y="4308475"/>
            <a:ext cx="0" cy="1666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3" name="Rectangle 585"/>
          <p:cNvSpPr>
            <a:spLocks noChangeArrowheads="1"/>
          </p:cNvSpPr>
          <p:nvPr/>
        </p:nvSpPr>
        <p:spPr bwMode="auto">
          <a:xfrm flipV="1">
            <a:off x="4346575" y="5876925"/>
            <a:ext cx="136525" cy="225425"/>
          </a:xfrm>
          <a:prstGeom prst="rect">
            <a:avLst/>
          </a:prstGeom>
          <a:solidFill>
            <a:srgbClr val="00FF00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94" name="Line 586"/>
          <p:cNvSpPr>
            <a:spLocks noChangeShapeType="1"/>
          </p:cNvSpPr>
          <p:nvPr/>
        </p:nvSpPr>
        <p:spPr bwMode="auto">
          <a:xfrm flipV="1">
            <a:off x="4416425" y="6045200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5" name="AutoShape 587"/>
          <p:cNvSpPr>
            <a:spLocks noChangeArrowheads="1"/>
          </p:cNvSpPr>
          <p:nvPr/>
        </p:nvSpPr>
        <p:spPr bwMode="auto">
          <a:xfrm rot="16200000">
            <a:off x="4441032" y="5550694"/>
            <a:ext cx="223837" cy="206375"/>
          </a:xfrm>
          <a:prstGeom prst="homePlate">
            <a:avLst>
              <a:gd name="adj" fmla="val 27115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96" name="Line 588"/>
          <p:cNvSpPr>
            <a:spLocks noChangeShapeType="1"/>
          </p:cNvSpPr>
          <p:nvPr/>
        </p:nvSpPr>
        <p:spPr bwMode="auto">
          <a:xfrm>
            <a:off x="4691063" y="5541963"/>
            <a:ext cx="0" cy="280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7" name="Text Box 589"/>
          <p:cNvSpPr txBox="1">
            <a:spLocks noChangeArrowheads="1"/>
          </p:cNvSpPr>
          <p:nvPr/>
        </p:nvSpPr>
        <p:spPr bwMode="auto">
          <a:xfrm>
            <a:off x="4518025" y="2120900"/>
            <a:ext cx="2428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598" name="Text Box 590"/>
          <p:cNvSpPr txBox="1">
            <a:spLocks noChangeArrowheads="1"/>
          </p:cNvSpPr>
          <p:nvPr/>
        </p:nvSpPr>
        <p:spPr bwMode="auto">
          <a:xfrm>
            <a:off x="4346575" y="5932488"/>
            <a:ext cx="2413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599" name="Line 591"/>
          <p:cNvSpPr>
            <a:spLocks noChangeShapeType="1"/>
          </p:cNvSpPr>
          <p:nvPr/>
        </p:nvSpPr>
        <p:spPr bwMode="auto">
          <a:xfrm flipH="1">
            <a:off x="4483100" y="2178050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600" name="Group 592"/>
          <p:cNvGrpSpPr>
            <a:grpSpLocks/>
          </p:cNvGrpSpPr>
          <p:nvPr/>
        </p:nvGrpSpPr>
        <p:grpSpPr bwMode="auto">
          <a:xfrm>
            <a:off x="4827588" y="3298825"/>
            <a:ext cx="242887" cy="447675"/>
            <a:chOff x="3909" y="3169"/>
            <a:chExt cx="399" cy="728"/>
          </a:xfrm>
        </p:grpSpPr>
        <p:sp>
          <p:nvSpPr>
            <p:cNvPr id="601" name="Rectangle 593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2" name="Line 594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03" name="Group 595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611" name="Line 596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2" name="Line 597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3" name="Line 598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4" name="Line 599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04" name="Group 600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607" name="Line 601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8" name="Line 602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9" name="Line 603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0" name="Line 604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05" name="Line 605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6" name="Line 606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15" name="Group 607"/>
          <p:cNvGrpSpPr>
            <a:grpSpLocks/>
          </p:cNvGrpSpPr>
          <p:nvPr/>
        </p:nvGrpSpPr>
        <p:grpSpPr bwMode="auto">
          <a:xfrm>
            <a:off x="4827588" y="4362450"/>
            <a:ext cx="242887" cy="450850"/>
            <a:chOff x="3909" y="3169"/>
            <a:chExt cx="399" cy="728"/>
          </a:xfrm>
        </p:grpSpPr>
        <p:sp>
          <p:nvSpPr>
            <p:cNvPr id="616" name="Rectangle 608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7" name="Line 609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18" name="Group 610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626" name="Line 611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7" name="Line 612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8" name="Line 613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9" name="Line 614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19" name="Group 615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622" name="Line 616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3" name="Line 617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4" name="Line 618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5" name="Line 619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20" name="Line 620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1" name="Line 621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30" name="Group 622"/>
          <p:cNvGrpSpPr>
            <a:grpSpLocks/>
          </p:cNvGrpSpPr>
          <p:nvPr/>
        </p:nvGrpSpPr>
        <p:grpSpPr bwMode="auto">
          <a:xfrm>
            <a:off x="4827588" y="4981575"/>
            <a:ext cx="242887" cy="447675"/>
            <a:chOff x="3909" y="3169"/>
            <a:chExt cx="399" cy="728"/>
          </a:xfrm>
        </p:grpSpPr>
        <p:sp>
          <p:nvSpPr>
            <p:cNvPr id="631" name="Rectangle 623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2" name="Line 624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33" name="Group 625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641" name="Line 626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2" name="Line 627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3" name="Line 628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4" name="Line 629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34" name="Group 630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637" name="Line 631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8" name="Line 632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9" name="Line 633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0" name="Line 634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35" name="Line 635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" name="Line 636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45" name="Line 637"/>
          <p:cNvSpPr>
            <a:spLocks noChangeShapeType="1"/>
          </p:cNvSpPr>
          <p:nvPr/>
        </p:nvSpPr>
        <p:spPr bwMode="auto">
          <a:xfrm>
            <a:off x="1006475" y="2009775"/>
            <a:ext cx="3581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6" name="Line 638"/>
          <p:cNvSpPr>
            <a:spLocks noChangeShapeType="1"/>
          </p:cNvSpPr>
          <p:nvPr/>
        </p:nvSpPr>
        <p:spPr bwMode="auto">
          <a:xfrm>
            <a:off x="1006475" y="6157913"/>
            <a:ext cx="34099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7" name="Line 639"/>
          <p:cNvSpPr>
            <a:spLocks noChangeShapeType="1"/>
          </p:cNvSpPr>
          <p:nvPr/>
        </p:nvSpPr>
        <p:spPr bwMode="auto">
          <a:xfrm>
            <a:off x="2281238" y="2178050"/>
            <a:ext cx="4460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" name="Line 640"/>
          <p:cNvSpPr>
            <a:spLocks noChangeShapeType="1"/>
          </p:cNvSpPr>
          <p:nvPr/>
        </p:nvSpPr>
        <p:spPr bwMode="auto">
          <a:xfrm>
            <a:off x="2727325" y="2178050"/>
            <a:ext cx="31115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9" name="Line 641"/>
          <p:cNvSpPr>
            <a:spLocks noChangeShapeType="1"/>
          </p:cNvSpPr>
          <p:nvPr/>
        </p:nvSpPr>
        <p:spPr bwMode="auto">
          <a:xfrm>
            <a:off x="3278188" y="2178050"/>
            <a:ext cx="620712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0" name="Line 642"/>
          <p:cNvSpPr>
            <a:spLocks noChangeShapeType="1"/>
          </p:cNvSpPr>
          <p:nvPr/>
        </p:nvSpPr>
        <p:spPr bwMode="auto">
          <a:xfrm>
            <a:off x="4105275" y="2178050"/>
            <a:ext cx="3778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1" name="Line 643"/>
          <p:cNvSpPr>
            <a:spLocks noChangeShapeType="1"/>
          </p:cNvSpPr>
          <p:nvPr/>
        </p:nvSpPr>
        <p:spPr bwMode="auto">
          <a:xfrm>
            <a:off x="1489075" y="1897063"/>
            <a:ext cx="0" cy="27940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2" name="Line 644"/>
          <p:cNvSpPr>
            <a:spLocks noChangeShapeType="1"/>
          </p:cNvSpPr>
          <p:nvPr/>
        </p:nvSpPr>
        <p:spPr bwMode="auto">
          <a:xfrm>
            <a:off x="1489075" y="1897063"/>
            <a:ext cx="3201988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3" name="Line 645"/>
          <p:cNvSpPr>
            <a:spLocks noChangeShapeType="1"/>
          </p:cNvSpPr>
          <p:nvPr/>
        </p:nvSpPr>
        <p:spPr bwMode="auto">
          <a:xfrm>
            <a:off x="1695450" y="2178050"/>
            <a:ext cx="3778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4" name="Line 646"/>
          <p:cNvSpPr>
            <a:spLocks noChangeShapeType="1"/>
          </p:cNvSpPr>
          <p:nvPr/>
        </p:nvSpPr>
        <p:spPr bwMode="auto">
          <a:xfrm>
            <a:off x="4691063" y="1897063"/>
            <a:ext cx="0" cy="27940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5" name="Line 647"/>
          <p:cNvSpPr>
            <a:spLocks noChangeShapeType="1"/>
          </p:cNvSpPr>
          <p:nvPr/>
        </p:nvSpPr>
        <p:spPr bwMode="auto">
          <a:xfrm>
            <a:off x="3244850" y="2178050"/>
            <a:ext cx="0" cy="2238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6" name="Line 648"/>
          <p:cNvSpPr>
            <a:spLocks noChangeShapeType="1"/>
          </p:cNvSpPr>
          <p:nvPr/>
        </p:nvSpPr>
        <p:spPr bwMode="auto">
          <a:xfrm>
            <a:off x="1695450" y="2178050"/>
            <a:ext cx="0" cy="168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7" name="Line 649"/>
          <p:cNvSpPr>
            <a:spLocks noChangeShapeType="1"/>
          </p:cNvSpPr>
          <p:nvPr/>
        </p:nvSpPr>
        <p:spPr bwMode="auto">
          <a:xfrm>
            <a:off x="766763" y="3074988"/>
            <a:ext cx="0" cy="9525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8" name="Line 650"/>
          <p:cNvSpPr>
            <a:spLocks noChangeShapeType="1"/>
          </p:cNvSpPr>
          <p:nvPr/>
        </p:nvSpPr>
        <p:spPr bwMode="auto">
          <a:xfrm flipV="1">
            <a:off x="696913" y="4308475"/>
            <a:ext cx="0" cy="12334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9" name="Line 651"/>
          <p:cNvSpPr>
            <a:spLocks noChangeShapeType="1"/>
          </p:cNvSpPr>
          <p:nvPr/>
        </p:nvSpPr>
        <p:spPr bwMode="auto">
          <a:xfrm>
            <a:off x="696913" y="3243263"/>
            <a:ext cx="0" cy="7842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0" name="Line 652"/>
          <p:cNvSpPr>
            <a:spLocks noChangeShapeType="1"/>
          </p:cNvSpPr>
          <p:nvPr/>
        </p:nvSpPr>
        <p:spPr bwMode="auto">
          <a:xfrm>
            <a:off x="766763" y="4308475"/>
            <a:ext cx="0" cy="10652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1" name="Line 653"/>
          <p:cNvSpPr>
            <a:spLocks noChangeShapeType="1"/>
          </p:cNvSpPr>
          <p:nvPr/>
        </p:nvSpPr>
        <p:spPr bwMode="auto">
          <a:xfrm>
            <a:off x="696913" y="4027488"/>
            <a:ext cx="0" cy="280987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2" name="Line 654"/>
          <p:cNvSpPr>
            <a:spLocks noChangeShapeType="1"/>
          </p:cNvSpPr>
          <p:nvPr/>
        </p:nvSpPr>
        <p:spPr bwMode="auto">
          <a:xfrm>
            <a:off x="766763" y="4027488"/>
            <a:ext cx="0" cy="280987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3" name="Line 655"/>
          <p:cNvSpPr>
            <a:spLocks noChangeShapeType="1"/>
          </p:cNvSpPr>
          <p:nvPr/>
        </p:nvSpPr>
        <p:spPr bwMode="auto">
          <a:xfrm>
            <a:off x="558800" y="3243263"/>
            <a:ext cx="13811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4" name="Line 656"/>
          <p:cNvSpPr>
            <a:spLocks noChangeShapeType="1"/>
          </p:cNvSpPr>
          <p:nvPr/>
        </p:nvSpPr>
        <p:spPr bwMode="auto">
          <a:xfrm flipH="1">
            <a:off x="558800" y="3074988"/>
            <a:ext cx="20796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" name="Line 657"/>
          <p:cNvSpPr>
            <a:spLocks noChangeShapeType="1"/>
          </p:cNvSpPr>
          <p:nvPr/>
        </p:nvSpPr>
        <p:spPr bwMode="auto">
          <a:xfrm>
            <a:off x="3932238" y="5989638"/>
            <a:ext cx="4143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6" name="Line 658"/>
          <p:cNvSpPr>
            <a:spLocks noChangeShapeType="1"/>
          </p:cNvSpPr>
          <p:nvPr/>
        </p:nvSpPr>
        <p:spPr bwMode="auto">
          <a:xfrm flipH="1">
            <a:off x="1282700" y="5989638"/>
            <a:ext cx="682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7" name="Line 659"/>
          <p:cNvSpPr>
            <a:spLocks noChangeShapeType="1"/>
          </p:cNvSpPr>
          <p:nvPr/>
        </p:nvSpPr>
        <p:spPr bwMode="auto">
          <a:xfrm>
            <a:off x="1282700" y="5989638"/>
            <a:ext cx="0" cy="223837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8" name="Line 660"/>
          <p:cNvSpPr>
            <a:spLocks noChangeShapeType="1"/>
          </p:cNvSpPr>
          <p:nvPr/>
        </p:nvSpPr>
        <p:spPr bwMode="auto">
          <a:xfrm>
            <a:off x="1282700" y="6213475"/>
            <a:ext cx="3235325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9" name="Line 661"/>
          <p:cNvSpPr>
            <a:spLocks noChangeShapeType="1"/>
          </p:cNvSpPr>
          <p:nvPr/>
        </p:nvSpPr>
        <p:spPr bwMode="auto">
          <a:xfrm>
            <a:off x="4518025" y="5989638"/>
            <a:ext cx="0" cy="223837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0" name="Line 662"/>
          <p:cNvSpPr>
            <a:spLocks noChangeShapeType="1"/>
          </p:cNvSpPr>
          <p:nvPr/>
        </p:nvSpPr>
        <p:spPr bwMode="auto">
          <a:xfrm>
            <a:off x="1522413" y="5989638"/>
            <a:ext cx="4143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1" name="Line 663"/>
          <p:cNvSpPr>
            <a:spLocks noChangeShapeType="1"/>
          </p:cNvSpPr>
          <p:nvPr/>
        </p:nvSpPr>
        <p:spPr bwMode="auto">
          <a:xfrm>
            <a:off x="2108200" y="5989638"/>
            <a:ext cx="4476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2" name="Line 664"/>
          <p:cNvSpPr>
            <a:spLocks noChangeShapeType="1"/>
          </p:cNvSpPr>
          <p:nvPr/>
        </p:nvSpPr>
        <p:spPr bwMode="auto">
          <a:xfrm>
            <a:off x="2832100" y="5989638"/>
            <a:ext cx="682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3" name="Line 665"/>
          <p:cNvSpPr>
            <a:spLocks noChangeShapeType="1"/>
          </p:cNvSpPr>
          <p:nvPr/>
        </p:nvSpPr>
        <p:spPr bwMode="auto">
          <a:xfrm>
            <a:off x="2555875" y="5989638"/>
            <a:ext cx="27622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4" name="Line 666"/>
          <p:cNvSpPr>
            <a:spLocks noChangeShapeType="1"/>
          </p:cNvSpPr>
          <p:nvPr/>
        </p:nvSpPr>
        <p:spPr bwMode="auto">
          <a:xfrm>
            <a:off x="3278188" y="5989638"/>
            <a:ext cx="27622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5" name="Line 667"/>
          <p:cNvSpPr>
            <a:spLocks noChangeShapeType="1"/>
          </p:cNvSpPr>
          <p:nvPr/>
        </p:nvSpPr>
        <p:spPr bwMode="auto">
          <a:xfrm>
            <a:off x="3071813" y="5989638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6" name="Line 668"/>
          <p:cNvSpPr>
            <a:spLocks noChangeShapeType="1"/>
          </p:cNvSpPr>
          <p:nvPr/>
        </p:nvSpPr>
        <p:spPr bwMode="auto">
          <a:xfrm>
            <a:off x="3554413" y="5989638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7" name="Text Box 669"/>
          <p:cNvSpPr txBox="1">
            <a:spLocks noChangeArrowheads="1"/>
          </p:cNvSpPr>
          <p:nvPr/>
        </p:nvSpPr>
        <p:spPr bwMode="auto">
          <a:xfrm>
            <a:off x="5256213" y="5907088"/>
            <a:ext cx="6096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sz="1600"/>
          </a:p>
        </p:txBody>
      </p:sp>
      <p:sp>
        <p:nvSpPr>
          <p:cNvPr id="678" name="Text Box 670"/>
          <p:cNvSpPr txBox="1">
            <a:spLocks noChangeArrowheads="1"/>
          </p:cNvSpPr>
          <p:nvPr/>
        </p:nvSpPr>
        <p:spPr bwMode="auto">
          <a:xfrm>
            <a:off x="5338763" y="1939925"/>
            <a:ext cx="611187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sz="1600"/>
          </a:p>
        </p:txBody>
      </p:sp>
      <p:sp>
        <p:nvSpPr>
          <p:cNvPr id="679" name="Text Box 671"/>
          <p:cNvSpPr txBox="1">
            <a:spLocks noChangeArrowheads="1"/>
          </p:cNvSpPr>
          <p:nvPr/>
        </p:nvSpPr>
        <p:spPr bwMode="auto">
          <a:xfrm>
            <a:off x="4959350" y="5332413"/>
            <a:ext cx="13001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ja-JP" sz="1200" b="1">
                <a:ea typeface="ＭＳ Ｐゴシック" charset="-128"/>
              </a:rPr>
              <a:t>Phase comparator</a:t>
            </a:r>
            <a:endParaRPr lang="fr-FR" sz="1400" b="1">
              <a:solidFill>
                <a:srgbClr val="0000FF"/>
              </a:solidFill>
            </a:endParaRPr>
          </a:p>
          <a:p>
            <a:r>
              <a:rPr lang="fr-FR" altLang="ja-JP" sz="1200" b="1">
                <a:ea typeface="ＭＳ Ｐゴシック" charset="-128"/>
              </a:rPr>
              <a:t>+ Charge Pump</a:t>
            </a:r>
            <a:endParaRPr lang="fr-FR" sz="1600"/>
          </a:p>
        </p:txBody>
      </p:sp>
      <p:sp>
        <p:nvSpPr>
          <p:cNvPr id="680" name="Text Box 672"/>
          <p:cNvSpPr txBox="1">
            <a:spLocks noChangeArrowheads="1"/>
          </p:cNvSpPr>
          <p:nvPr/>
        </p:nvSpPr>
        <p:spPr bwMode="auto">
          <a:xfrm>
            <a:off x="-114300" y="3783013"/>
            <a:ext cx="7985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1200" b="1">
                <a:ea typeface="ＭＳ Ｐゴシック" charset="-128"/>
              </a:rPr>
              <a:t>Buffers</a:t>
            </a:r>
            <a:endParaRPr lang="fr-FR" sz="1600"/>
          </a:p>
        </p:txBody>
      </p:sp>
      <p:sp>
        <p:nvSpPr>
          <p:cNvPr id="681" name="Text Box 673"/>
          <p:cNvSpPr txBox="1">
            <a:spLocks noChangeArrowheads="1"/>
          </p:cNvSpPr>
          <p:nvPr/>
        </p:nvSpPr>
        <p:spPr bwMode="auto">
          <a:xfrm>
            <a:off x="142875" y="2860675"/>
            <a:ext cx="38893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1200" b="1">
                <a:ea typeface="ＭＳ Ｐゴシック" charset="-128"/>
              </a:rPr>
              <a:t>In +</a:t>
            </a:r>
            <a:endParaRPr lang="fr-FR" sz="1600"/>
          </a:p>
        </p:txBody>
      </p:sp>
      <p:sp>
        <p:nvSpPr>
          <p:cNvPr id="682" name="Text Box 674"/>
          <p:cNvSpPr txBox="1">
            <a:spLocks noChangeArrowheads="1"/>
          </p:cNvSpPr>
          <p:nvPr/>
        </p:nvSpPr>
        <p:spPr bwMode="auto">
          <a:xfrm>
            <a:off x="155575" y="3128963"/>
            <a:ext cx="39052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1200" b="1">
                <a:ea typeface="ＭＳ Ｐゴシック" charset="-128"/>
              </a:rPr>
              <a:t>In -</a:t>
            </a:r>
            <a:endParaRPr lang="fr-FR" sz="1600"/>
          </a:p>
        </p:txBody>
      </p:sp>
      <p:sp>
        <p:nvSpPr>
          <p:cNvPr id="683" name="Text Box 675"/>
          <p:cNvSpPr txBox="1">
            <a:spLocks noChangeArrowheads="1"/>
          </p:cNvSpPr>
          <p:nvPr/>
        </p:nvSpPr>
        <p:spPr bwMode="auto">
          <a:xfrm>
            <a:off x="2322513" y="1670050"/>
            <a:ext cx="1001712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1200" b="1">
                <a:ea typeface="ＭＳ Ｐゴシック" charset="-128"/>
              </a:rPr>
              <a:t>16 columns</a:t>
            </a:r>
            <a:endParaRPr lang="fr-FR" sz="1600"/>
          </a:p>
        </p:txBody>
      </p:sp>
      <p:sp>
        <p:nvSpPr>
          <p:cNvPr id="684" name="Text Box 676"/>
          <p:cNvSpPr txBox="1">
            <a:spLocks noChangeArrowheads="1"/>
          </p:cNvSpPr>
          <p:nvPr/>
        </p:nvSpPr>
        <p:spPr bwMode="auto">
          <a:xfrm>
            <a:off x="295275" y="1741488"/>
            <a:ext cx="100012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1200" b="1">
                <a:ea typeface="ＭＳ Ｐゴシック" charset="-128"/>
              </a:rPr>
              <a:t>wck</a:t>
            </a:r>
            <a:endParaRPr lang="fr-FR" sz="1600"/>
          </a:p>
        </p:txBody>
      </p:sp>
      <p:sp>
        <p:nvSpPr>
          <p:cNvPr id="685" name="Text Box 677"/>
          <p:cNvSpPr txBox="1">
            <a:spLocks noChangeArrowheads="1"/>
          </p:cNvSpPr>
          <p:nvPr/>
        </p:nvSpPr>
        <p:spPr bwMode="auto">
          <a:xfrm>
            <a:off x="350838" y="6007100"/>
            <a:ext cx="5000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1200" b="1">
                <a:ea typeface="ＭＳ Ｐゴシック" charset="-128"/>
              </a:rPr>
              <a:t>wck</a:t>
            </a:r>
            <a:endParaRPr lang="fr-FR" sz="1600"/>
          </a:p>
        </p:txBody>
      </p:sp>
      <p:sp>
        <p:nvSpPr>
          <p:cNvPr id="686" name="Line 678"/>
          <p:cNvSpPr>
            <a:spLocks noChangeShapeType="1"/>
          </p:cNvSpPr>
          <p:nvPr/>
        </p:nvSpPr>
        <p:spPr bwMode="auto">
          <a:xfrm flipH="1" flipV="1">
            <a:off x="3244850" y="2173288"/>
            <a:ext cx="0" cy="560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87" name="Line 679"/>
          <p:cNvSpPr>
            <a:spLocks noChangeShapeType="1"/>
          </p:cNvSpPr>
          <p:nvPr/>
        </p:nvSpPr>
        <p:spPr bwMode="auto">
          <a:xfrm flipH="1" flipV="1">
            <a:off x="4102100" y="2176463"/>
            <a:ext cx="3175" cy="560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88" name="Line 680"/>
          <p:cNvSpPr>
            <a:spLocks noChangeShapeType="1"/>
          </p:cNvSpPr>
          <p:nvPr/>
        </p:nvSpPr>
        <p:spPr bwMode="auto">
          <a:xfrm flipH="1" flipV="1">
            <a:off x="4687888" y="2181225"/>
            <a:ext cx="1587" cy="5603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689" name="Picture 681" descr="SAM_TOP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4379913"/>
            <a:ext cx="2078037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0" name="Picture 682" descr="sam_dira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955675"/>
            <a:ext cx="3729037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1" name="Text Box 683"/>
          <p:cNvSpPr txBox="1">
            <a:spLocks noChangeArrowheads="1"/>
          </p:cNvSpPr>
          <p:nvPr/>
        </p:nvSpPr>
        <p:spPr bwMode="auto">
          <a:xfrm>
            <a:off x="6626225" y="3895725"/>
            <a:ext cx="1871663" cy="31750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fr-FR" sz="1400">
                <a:solidFill>
                  <a:srgbClr val="FF0000"/>
                </a:solidFill>
                <a:latin typeface="Arial" charset="0"/>
              </a:rPr>
              <a:t>2 ns pulse in SAM0</a:t>
            </a:r>
            <a:endParaRPr lang="en-US" sz="1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92" name="Text Box 684"/>
          <p:cNvSpPr txBox="1">
            <a:spLocks noChangeArrowheads="1"/>
          </p:cNvSpPr>
          <p:nvPr/>
        </p:nvSpPr>
        <p:spPr bwMode="auto">
          <a:xfrm>
            <a:off x="6435725" y="6375400"/>
            <a:ext cx="2378075" cy="31750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fr-FR" sz="1400">
                <a:solidFill>
                  <a:srgbClr val="FF0000"/>
                </a:solidFill>
                <a:latin typeface="Arial" charset="0"/>
              </a:rPr>
              <a:t>chip layout in 0.35µ CMOS</a:t>
            </a:r>
            <a:endParaRPr lang="en-US" sz="1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93" name="Text Box 685"/>
          <p:cNvSpPr txBox="1">
            <a:spLocks noChangeArrowheads="1"/>
          </p:cNvSpPr>
          <p:nvPr/>
        </p:nvSpPr>
        <p:spPr bwMode="auto">
          <a:xfrm>
            <a:off x="7808913" y="228600"/>
            <a:ext cx="1038225" cy="2746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200">
                <a:cs typeface="Times New Roman" pitchFamily="18" charset="0"/>
              </a:rPr>
              <a:t>©E. Delagnes</a:t>
            </a:r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14340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124</a:t>
            </a:fld>
            <a:endParaRPr lang="fr-BE"/>
          </a:p>
        </p:txBody>
      </p:sp>
      <p:sp>
        <p:nvSpPr>
          <p:cNvPr id="59" name="Rectangle 2"/>
          <p:cNvSpPr>
            <a:spLocks noChangeArrowheads="1"/>
          </p:cNvSpPr>
          <p:nvPr/>
        </p:nvSpPr>
        <p:spPr bwMode="auto">
          <a:xfrm>
            <a:off x="1020763" y="2583333"/>
            <a:ext cx="6975475" cy="3509963"/>
          </a:xfrm>
          <a:prstGeom prst="rect">
            <a:avLst/>
          </a:prstGeom>
          <a:solidFill>
            <a:srgbClr val="99FFCC"/>
          </a:solidFill>
          <a:ln w="12700">
            <a:solidFill>
              <a:srgbClr val="000000"/>
            </a:solidFill>
            <a:prstDash val="dash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0" name="Rectangle 3"/>
          <p:cNvSpPr txBox="1">
            <a:spLocks noChangeArrowheads="1"/>
          </p:cNvSpPr>
          <p:nvPr/>
        </p:nvSpPr>
        <p:spPr bwMode="auto">
          <a:xfrm>
            <a:off x="676846" y="98425"/>
            <a:ext cx="84201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fr-FR" kern="0" dirty="0" smtClean="0">
                <a:solidFill>
                  <a:schemeClr val="tx1"/>
                </a:solidFill>
                <a:latin typeface="Comic Sans MS" pitchFamily="66" charset="0"/>
              </a:rPr>
              <a:t>HESS II  trigger pré L2</a:t>
            </a:r>
          </a:p>
        </p:txBody>
      </p:sp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179512" y="980728"/>
            <a:ext cx="89041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ASIC « pré L2 », chargé de préparer les données au trigger de niveau 2 en cas de L1 </a:t>
            </a:r>
            <a:r>
              <a:rPr kumimoji="0" lang="fr-FR" sz="24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accept</a:t>
            </a:r>
            <a:r>
              <a:rPr kumimoji="0" lang="fr-FR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  <a:r>
              <a:rPr kumimoji="0" lang="fr-FR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</a:t>
            </a:r>
            <a:r>
              <a:rPr lang="fr-FR" sz="1600" kern="0" dirty="0">
                <a:solidFill>
                  <a:srgbClr val="000000"/>
                </a:solidFill>
              </a:rPr>
              <a:t> </a:t>
            </a:r>
            <a:r>
              <a:rPr lang="fr-FR" sz="1600" kern="0" dirty="0" smtClean="0">
                <a:solidFill>
                  <a:srgbClr val="000000"/>
                </a:solidFill>
              </a:rPr>
              <a:t>             </a:t>
            </a:r>
            <a:r>
              <a:rPr kumimoji="0" lang="fr-FR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Technologie  AMS  CMOS  0,35µm</a:t>
            </a:r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1470026" y="2853208"/>
            <a:ext cx="720725" cy="493713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10ns</a:t>
            </a:r>
          </a:p>
        </p:txBody>
      </p:sp>
      <p:sp>
        <p:nvSpPr>
          <p:cNvPr id="63" name="Rectangle 6"/>
          <p:cNvSpPr>
            <a:spLocks noChangeArrowheads="1"/>
          </p:cNvSpPr>
          <p:nvPr/>
        </p:nvSpPr>
        <p:spPr bwMode="auto">
          <a:xfrm>
            <a:off x="2460626" y="2853208"/>
            <a:ext cx="3465512" cy="493713"/>
          </a:xfrm>
          <a:prstGeom prst="rect">
            <a:avLst/>
          </a:prstGeom>
          <a:solidFill>
            <a:srgbClr val="0099CC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Ligne à retard programmable (120 ns)</a:t>
            </a:r>
          </a:p>
        </p:txBody>
      </p:sp>
      <p:sp>
        <p:nvSpPr>
          <p:cNvPr id="64" name="Line 7"/>
          <p:cNvSpPr>
            <a:spLocks noChangeShapeType="1"/>
          </p:cNvSpPr>
          <p:nvPr/>
        </p:nvSpPr>
        <p:spPr bwMode="auto">
          <a:xfrm>
            <a:off x="930276" y="3077046"/>
            <a:ext cx="5397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5" name="Line 8"/>
          <p:cNvSpPr>
            <a:spLocks noChangeShapeType="1"/>
          </p:cNvSpPr>
          <p:nvPr/>
        </p:nvSpPr>
        <p:spPr bwMode="auto">
          <a:xfrm>
            <a:off x="2190751" y="3077046"/>
            <a:ext cx="269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6" name="Text Box 9"/>
          <p:cNvSpPr txBox="1">
            <a:spLocks noChangeArrowheads="1"/>
          </p:cNvSpPr>
          <p:nvPr/>
        </p:nvSpPr>
        <p:spPr bwMode="auto">
          <a:xfrm>
            <a:off x="-36512" y="3196108"/>
            <a:ext cx="10255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Signaux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Issus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Des PM</a:t>
            </a:r>
          </a:p>
        </p:txBody>
      </p:sp>
      <p:sp>
        <p:nvSpPr>
          <p:cNvPr id="67" name="Rectangle 10"/>
          <p:cNvSpPr>
            <a:spLocks noChangeArrowheads="1"/>
          </p:cNvSpPr>
          <p:nvPr/>
        </p:nvSpPr>
        <p:spPr bwMode="auto">
          <a:xfrm>
            <a:off x="1470026" y="3966046"/>
            <a:ext cx="720725" cy="493712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10ns</a:t>
            </a:r>
          </a:p>
        </p:txBody>
      </p:sp>
      <p:sp>
        <p:nvSpPr>
          <p:cNvPr id="68" name="Rectangle 11"/>
          <p:cNvSpPr>
            <a:spLocks noChangeArrowheads="1"/>
          </p:cNvSpPr>
          <p:nvPr/>
        </p:nvSpPr>
        <p:spPr bwMode="auto">
          <a:xfrm>
            <a:off x="2460626" y="3972396"/>
            <a:ext cx="3465512" cy="493712"/>
          </a:xfrm>
          <a:prstGeom prst="rect">
            <a:avLst/>
          </a:prstGeom>
          <a:solidFill>
            <a:srgbClr val="0099CC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60 cellules  *  2ns</a:t>
            </a:r>
          </a:p>
        </p:txBody>
      </p:sp>
      <p:sp>
        <p:nvSpPr>
          <p:cNvPr id="69" name="Line 12"/>
          <p:cNvSpPr>
            <a:spLocks noChangeShapeType="1"/>
          </p:cNvSpPr>
          <p:nvPr/>
        </p:nvSpPr>
        <p:spPr bwMode="auto">
          <a:xfrm>
            <a:off x="930276" y="4196233"/>
            <a:ext cx="5397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0" name="Line 13"/>
          <p:cNvSpPr>
            <a:spLocks noChangeShapeType="1"/>
          </p:cNvSpPr>
          <p:nvPr/>
        </p:nvSpPr>
        <p:spPr bwMode="auto">
          <a:xfrm>
            <a:off x="2190751" y="4196233"/>
            <a:ext cx="269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1" name="Text Box 14"/>
          <p:cNvSpPr txBox="1">
            <a:spLocks noChangeArrowheads="1"/>
          </p:cNvSpPr>
          <p:nvPr/>
        </p:nvSpPr>
        <p:spPr bwMode="auto">
          <a:xfrm>
            <a:off x="976313" y="2848446"/>
            <a:ext cx="4730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# 0</a:t>
            </a:r>
          </a:p>
        </p:txBody>
      </p:sp>
      <p:sp>
        <p:nvSpPr>
          <p:cNvPr id="72" name="Text Box 15"/>
          <p:cNvSpPr txBox="1">
            <a:spLocks noChangeArrowheads="1"/>
          </p:cNvSpPr>
          <p:nvPr/>
        </p:nvSpPr>
        <p:spPr bwMode="auto">
          <a:xfrm>
            <a:off x="976313" y="3966046"/>
            <a:ext cx="5245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# 15</a:t>
            </a:r>
          </a:p>
        </p:txBody>
      </p:sp>
      <p:sp>
        <p:nvSpPr>
          <p:cNvPr id="73" name="Rectangle 16"/>
          <p:cNvSpPr>
            <a:spLocks noChangeArrowheads="1"/>
          </p:cNvSpPr>
          <p:nvPr/>
        </p:nvSpPr>
        <p:spPr bwMode="auto">
          <a:xfrm>
            <a:off x="6105526" y="2840508"/>
            <a:ext cx="676275" cy="205740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</a:t>
            </a:r>
            <a:b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</a:t>
            </a:r>
            <a:b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</a:t>
            </a:r>
            <a:b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</a:t>
            </a:r>
            <a:b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</a:t>
            </a:r>
            <a:b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</a:p>
        </p:txBody>
      </p:sp>
      <p:sp>
        <p:nvSpPr>
          <p:cNvPr id="74" name="Line 17"/>
          <p:cNvSpPr>
            <a:spLocks noChangeShapeType="1"/>
          </p:cNvSpPr>
          <p:nvPr/>
        </p:nvSpPr>
        <p:spPr bwMode="auto">
          <a:xfrm>
            <a:off x="3990976" y="3346921"/>
            <a:ext cx="0" cy="2714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5" name="Line 18"/>
          <p:cNvSpPr>
            <a:spLocks noChangeShapeType="1"/>
          </p:cNvSpPr>
          <p:nvPr/>
        </p:nvSpPr>
        <p:spPr bwMode="auto">
          <a:xfrm>
            <a:off x="3990976" y="3618383"/>
            <a:ext cx="21145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6" name="Line 19"/>
          <p:cNvSpPr>
            <a:spLocks noChangeShapeType="1"/>
          </p:cNvSpPr>
          <p:nvPr/>
        </p:nvSpPr>
        <p:spPr bwMode="auto">
          <a:xfrm>
            <a:off x="3990976" y="4464521"/>
            <a:ext cx="0" cy="2714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7" name="Line 20"/>
          <p:cNvSpPr>
            <a:spLocks noChangeShapeType="1"/>
          </p:cNvSpPr>
          <p:nvPr/>
        </p:nvSpPr>
        <p:spPr bwMode="auto">
          <a:xfrm>
            <a:off x="3990976" y="4735983"/>
            <a:ext cx="21145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8" name="Text Box 21"/>
          <p:cNvSpPr txBox="1">
            <a:spLocks noChangeArrowheads="1"/>
          </p:cNvSpPr>
          <p:nvPr/>
        </p:nvSpPr>
        <p:spPr bwMode="auto">
          <a:xfrm>
            <a:off x="1316038" y="3334221"/>
            <a:ext cx="942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Mise en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Forme</a:t>
            </a:r>
          </a:p>
        </p:txBody>
      </p:sp>
      <p:sp>
        <p:nvSpPr>
          <p:cNvPr id="79" name="Text Box 22"/>
          <p:cNvSpPr txBox="1">
            <a:spLocks noChangeArrowheads="1"/>
          </p:cNvSpPr>
          <p:nvPr/>
        </p:nvSpPr>
        <p:spPr bwMode="auto">
          <a:xfrm>
            <a:off x="6464301" y="2053108"/>
            <a:ext cx="3914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L1</a:t>
            </a:r>
          </a:p>
        </p:txBody>
      </p:sp>
      <p:sp>
        <p:nvSpPr>
          <p:cNvPr id="80" name="Rectangle 23"/>
          <p:cNvSpPr>
            <a:spLocks noChangeArrowheads="1"/>
          </p:cNvSpPr>
          <p:nvPr/>
        </p:nvSpPr>
        <p:spPr bwMode="auto">
          <a:xfrm>
            <a:off x="6781801" y="2840508"/>
            <a:ext cx="944562" cy="1157288"/>
          </a:xfrm>
          <a:prstGeom prst="rect">
            <a:avLst/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Serial</a:t>
            </a:r>
          </a:p>
        </p:txBody>
      </p:sp>
      <p:sp>
        <p:nvSpPr>
          <p:cNvPr id="81" name="Line 24"/>
          <p:cNvSpPr>
            <a:spLocks noChangeShapeType="1"/>
          </p:cNvSpPr>
          <p:nvPr/>
        </p:nvSpPr>
        <p:spPr bwMode="auto">
          <a:xfrm>
            <a:off x="7726363" y="3169121"/>
            <a:ext cx="6302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2" name="Line 25"/>
          <p:cNvSpPr>
            <a:spLocks noChangeShapeType="1"/>
          </p:cNvSpPr>
          <p:nvPr/>
        </p:nvSpPr>
        <p:spPr bwMode="auto">
          <a:xfrm>
            <a:off x="7726363" y="3762846"/>
            <a:ext cx="6302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3" name="Text Box 26"/>
          <p:cNvSpPr txBox="1">
            <a:spLocks noChangeArrowheads="1"/>
          </p:cNvSpPr>
          <p:nvPr/>
        </p:nvSpPr>
        <p:spPr bwMode="auto">
          <a:xfrm>
            <a:off x="8355013" y="2929408"/>
            <a:ext cx="736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Douts</a:t>
            </a:r>
          </a:p>
        </p:txBody>
      </p:sp>
      <p:sp>
        <p:nvSpPr>
          <p:cNvPr id="84" name="Text Box 27"/>
          <p:cNvSpPr txBox="1">
            <a:spLocks noChangeArrowheads="1"/>
          </p:cNvSpPr>
          <p:nvPr/>
        </p:nvSpPr>
        <p:spPr bwMode="auto">
          <a:xfrm>
            <a:off x="8356601" y="3561233"/>
            <a:ext cx="727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Ckout</a:t>
            </a:r>
          </a:p>
        </p:txBody>
      </p:sp>
      <p:sp>
        <p:nvSpPr>
          <p:cNvPr id="86" name="Line 29"/>
          <p:cNvSpPr>
            <a:spLocks noChangeShapeType="1"/>
          </p:cNvSpPr>
          <p:nvPr/>
        </p:nvSpPr>
        <p:spPr bwMode="auto">
          <a:xfrm>
            <a:off x="6781801" y="4477221"/>
            <a:ext cx="15748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7" name="Line 30"/>
          <p:cNvSpPr>
            <a:spLocks noChangeShapeType="1"/>
          </p:cNvSpPr>
          <p:nvPr/>
        </p:nvSpPr>
        <p:spPr bwMode="auto">
          <a:xfrm flipH="1">
            <a:off x="7186613" y="4296246"/>
            <a:ext cx="90488" cy="3587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8" name="Text Box 31"/>
          <p:cNvSpPr txBox="1">
            <a:spLocks noChangeArrowheads="1"/>
          </p:cNvSpPr>
          <p:nvPr/>
        </p:nvSpPr>
        <p:spPr bwMode="auto">
          <a:xfrm>
            <a:off x="7319963" y="4191471"/>
            <a:ext cx="4026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16</a:t>
            </a:r>
          </a:p>
        </p:txBody>
      </p:sp>
      <p:sp>
        <p:nvSpPr>
          <p:cNvPr id="89" name="Text Box 32"/>
          <p:cNvSpPr txBox="1">
            <a:spLocks noChangeArrowheads="1"/>
          </p:cNvSpPr>
          <p:nvPr/>
        </p:nvSpPr>
        <p:spPr bwMode="auto">
          <a:xfrm>
            <a:off x="8399463" y="4237508"/>
            <a:ext cx="746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Doutp</a:t>
            </a:r>
          </a:p>
        </p:txBody>
      </p:sp>
      <p:sp>
        <p:nvSpPr>
          <p:cNvPr id="90" name="Text Box 33"/>
          <p:cNvSpPr txBox="1">
            <a:spLocks noChangeArrowheads="1"/>
          </p:cNvSpPr>
          <p:nvPr/>
        </p:nvSpPr>
        <p:spPr bwMode="auto">
          <a:xfrm>
            <a:off x="508571" y="1754312"/>
            <a:ext cx="493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Din</a:t>
            </a:r>
          </a:p>
        </p:txBody>
      </p:sp>
      <p:sp>
        <p:nvSpPr>
          <p:cNvPr id="91" name="Text Box 34"/>
          <p:cNvSpPr txBox="1">
            <a:spLocks noChangeArrowheads="1"/>
          </p:cNvSpPr>
          <p:nvPr/>
        </p:nvSpPr>
        <p:spPr bwMode="auto">
          <a:xfrm>
            <a:off x="346076" y="2065808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Load</a:t>
            </a:r>
          </a:p>
        </p:txBody>
      </p:sp>
      <p:sp>
        <p:nvSpPr>
          <p:cNvPr id="92" name="Text Box 35"/>
          <p:cNvSpPr txBox="1">
            <a:spLocks noChangeArrowheads="1"/>
          </p:cNvSpPr>
          <p:nvPr/>
        </p:nvSpPr>
        <p:spPr bwMode="auto">
          <a:xfrm>
            <a:off x="88901" y="4548658"/>
            <a:ext cx="582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Ckin</a:t>
            </a:r>
          </a:p>
        </p:txBody>
      </p:sp>
      <p:sp>
        <p:nvSpPr>
          <p:cNvPr id="93" name="Text Box 36"/>
          <p:cNvSpPr txBox="1">
            <a:spLocks noChangeArrowheads="1"/>
          </p:cNvSpPr>
          <p:nvPr/>
        </p:nvSpPr>
        <p:spPr bwMode="auto">
          <a:xfrm>
            <a:off x="3427413" y="198325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94" name="Rectangle 37"/>
          <p:cNvSpPr>
            <a:spLocks noChangeArrowheads="1"/>
          </p:cNvSpPr>
          <p:nvPr/>
        </p:nvSpPr>
        <p:spPr bwMode="auto">
          <a:xfrm>
            <a:off x="2460626" y="5553546"/>
            <a:ext cx="3465512" cy="358775"/>
          </a:xfrm>
          <a:prstGeom prst="rect">
            <a:avLst/>
          </a:prstGeom>
          <a:solidFill>
            <a:srgbClr val="0099CC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Ligne à retard de référence</a:t>
            </a:r>
          </a:p>
        </p:txBody>
      </p:sp>
      <p:sp>
        <p:nvSpPr>
          <p:cNvPr id="95" name="Rectangle 38"/>
          <p:cNvSpPr>
            <a:spLocks noChangeArrowheads="1"/>
          </p:cNvSpPr>
          <p:nvPr/>
        </p:nvSpPr>
        <p:spPr bwMode="auto">
          <a:xfrm>
            <a:off x="6375401" y="5282083"/>
            <a:ext cx="1395412" cy="630238"/>
          </a:xfrm>
          <a:prstGeom prst="rect">
            <a:avLst/>
          </a:prstGeom>
          <a:solidFill>
            <a:srgbClr val="FF99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Comparateur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 phase</a:t>
            </a:r>
          </a:p>
        </p:txBody>
      </p:sp>
      <p:sp>
        <p:nvSpPr>
          <p:cNvPr id="96" name="Line 39"/>
          <p:cNvSpPr>
            <a:spLocks noChangeShapeType="1"/>
          </p:cNvSpPr>
          <p:nvPr/>
        </p:nvSpPr>
        <p:spPr bwMode="auto">
          <a:xfrm>
            <a:off x="5926138" y="5732933"/>
            <a:ext cx="4508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7" name="Line 40"/>
          <p:cNvSpPr>
            <a:spLocks noChangeShapeType="1"/>
          </p:cNvSpPr>
          <p:nvPr/>
        </p:nvSpPr>
        <p:spPr bwMode="auto">
          <a:xfrm>
            <a:off x="2190751" y="5732933"/>
            <a:ext cx="269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8" name="Line 41"/>
          <p:cNvSpPr>
            <a:spLocks noChangeShapeType="1"/>
          </p:cNvSpPr>
          <p:nvPr/>
        </p:nvSpPr>
        <p:spPr bwMode="auto">
          <a:xfrm flipV="1">
            <a:off x="2281238" y="5418608"/>
            <a:ext cx="0" cy="3143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9" name="Line 42"/>
          <p:cNvSpPr>
            <a:spLocks noChangeShapeType="1"/>
          </p:cNvSpPr>
          <p:nvPr/>
        </p:nvSpPr>
        <p:spPr bwMode="auto">
          <a:xfrm>
            <a:off x="2281238" y="5418608"/>
            <a:ext cx="40957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0" name="Line 43"/>
          <p:cNvSpPr>
            <a:spLocks noChangeShapeType="1"/>
          </p:cNvSpPr>
          <p:nvPr/>
        </p:nvSpPr>
        <p:spPr bwMode="auto">
          <a:xfrm flipV="1">
            <a:off x="7005638" y="5102696"/>
            <a:ext cx="0" cy="1793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1" name="Line 44"/>
          <p:cNvSpPr>
            <a:spLocks noChangeShapeType="1"/>
          </p:cNvSpPr>
          <p:nvPr/>
        </p:nvSpPr>
        <p:spPr bwMode="auto">
          <a:xfrm flipH="1">
            <a:off x="4305301" y="5102696"/>
            <a:ext cx="27003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2" name="Rectangle 45"/>
          <p:cNvSpPr>
            <a:spLocks noChangeArrowheads="1"/>
          </p:cNvSpPr>
          <p:nvPr/>
        </p:nvSpPr>
        <p:spPr bwMode="auto">
          <a:xfrm>
            <a:off x="1470026" y="5463058"/>
            <a:ext cx="720725" cy="493713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10ns</a:t>
            </a:r>
          </a:p>
        </p:txBody>
      </p:sp>
      <p:sp>
        <p:nvSpPr>
          <p:cNvPr id="103" name="Rectangle 46"/>
          <p:cNvSpPr>
            <a:spLocks noChangeArrowheads="1"/>
          </p:cNvSpPr>
          <p:nvPr/>
        </p:nvSpPr>
        <p:spPr bwMode="auto">
          <a:xfrm>
            <a:off x="2595563" y="4832821"/>
            <a:ext cx="1709738" cy="449262"/>
          </a:xfrm>
          <a:prstGeom prst="rect">
            <a:avLst/>
          </a:prstGeom>
          <a:solidFill>
            <a:srgbClr val="339933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Pompe à charge</a:t>
            </a:r>
          </a:p>
        </p:txBody>
      </p:sp>
      <p:sp>
        <p:nvSpPr>
          <p:cNvPr id="104" name="Text Box 47"/>
          <p:cNvSpPr txBox="1">
            <a:spLocks noChangeArrowheads="1"/>
          </p:cNvSpPr>
          <p:nvPr/>
        </p:nvSpPr>
        <p:spPr bwMode="auto">
          <a:xfrm>
            <a:off x="4846638" y="4859808"/>
            <a:ext cx="7747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up/down</a:t>
            </a:r>
          </a:p>
        </p:txBody>
      </p:sp>
      <p:sp>
        <p:nvSpPr>
          <p:cNvPr id="105" name="Line 48"/>
          <p:cNvSpPr>
            <a:spLocks noChangeShapeType="1"/>
          </p:cNvSpPr>
          <p:nvPr/>
        </p:nvSpPr>
        <p:spPr bwMode="auto">
          <a:xfrm flipV="1">
            <a:off x="2879726" y="4459758"/>
            <a:ext cx="0" cy="3730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6" name="Line 49"/>
          <p:cNvSpPr>
            <a:spLocks noChangeShapeType="1"/>
          </p:cNvSpPr>
          <p:nvPr/>
        </p:nvSpPr>
        <p:spPr bwMode="auto">
          <a:xfrm flipV="1">
            <a:off x="2744788" y="3335808"/>
            <a:ext cx="0" cy="14970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7" name="Line 50"/>
          <p:cNvSpPr>
            <a:spLocks noChangeShapeType="1"/>
          </p:cNvSpPr>
          <p:nvPr/>
        </p:nvSpPr>
        <p:spPr bwMode="auto">
          <a:xfrm>
            <a:off x="6389688" y="2164233"/>
            <a:ext cx="0" cy="6762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8" name="Line 51"/>
          <p:cNvSpPr>
            <a:spLocks noChangeShapeType="1"/>
          </p:cNvSpPr>
          <p:nvPr/>
        </p:nvSpPr>
        <p:spPr bwMode="auto">
          <a:xfrm>
            <a:off x="223838" y="4909021"/>
            <a:ext cx="8112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9" name="Freeform 52"/>
          <p:cNvSpPr>
            <a:spLocks/>
          </p:cNvSpPr>
          <p:nvPr/>
        </p:nvSpPr>
        <p:spPr bwMode="auto">
          <a:xfrm>
            <a:off x="989013" y="2029296"/>
            <a:ext cx="2339975" cy="539750"/>
          </a:xfrm>
          <a:custGeom>
            <a:avLst/>
            <a:gdLst>
              <a:gd name="T0" fmla="*/ 0 w 1474"/>
              <a:gd name="T1" fmla="*/ 0 h 340"/>
              <a:gd name="T2" fmla="*/ 1474 w 1474"/>
              <a:gd name="T3" fmla="*/ 0 h 340"/>
              <a:gd name="T4" fmla="*/ 1474 w 1474"/>
              <a:gd name="T5" fmla="*/ 34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74" h="340">
                <a:moveTo>
                  <a:pt x="0" y="0"/>
                </a:moveTo>
                <a:lnTo>
                  <a:pt x="1474" y="0"/>
                </a:lnTo>
                <a:lnTo>
                  <a:pt x="1474" y="340"/>
                </a:lnTo>
              </a:path>
            </a:pathLst>
          </a:cu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0" name="Line 53"/>
          <p:cNvSpPr>
            <a:spLocks noChangeShapeType="1"/>
          </p:cNvSpPr>
          <p:nvPr/>
        </p:nvSpPr>
        <p:spPr bwMode="auto">
          <a:xfrm flipV="1">
            <a:off x="3194051" y="2208683"/>
            <a:ext cx="271462" cy="460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1" name="Freeform 54"/>
          <p:cNvSpPr>
            <a:spLocks/>
          </p:cNvSpPr>
          <p:nvPr/>
        </p:nvSpPr>
        <p:spPr bwMode="auto">
          <a:xfrm>
            <a:off x="989013" y="2254721"/>
            <a:ext cx="1395413" cy="314325"/>
          </a:xfrm>
          <a:custGeom>
            <a:avLst/>
            <a:gdLst>
              <a:gd name="T0" fmla="*/ 0 w 879"/>
              <a:gd name="T1" fmla="*/ 0 h 198"/>
              <a:gd name="T2" fmla="*/ 879 w 879"/>
              <a:gd name="T3" fmla="*/ 0 h 198"/>
              <a:gd name="T4" fmla="*/ 879 w 879"/>
              <a:gd name="T5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9" h="198">
                <a:moveTo>
                  <a:pt x="0" y="0"/>
                </a:moveTo>
                <a:lnTo>
                  <a:pt x="879" y="0"/>
                </a:lnTo>
                <a:lnTo>
                  <a:pt x="879" y="198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2" name="Line 56"/>
          <p:cNvSpPr>
            <a:spLocks noChangeShapeType="1"/>
          </p:cNvSpPr>
          <p:nvPr/>
        </p:nvSpPr>
        <p:spPr bwMode="auto">
          <a:xfrm>
            <a:off x="2744788" y="5282083"/>
            <a:ext cx="0" cy="2698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1262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fr-FR" dirty="0" smtClean="0"/>
              <a:t>Cellule de retard élémentaire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125</a:t>
            </a:fld>
            <a:endParaRPr lang="fr-BE"/>
          </a:p>
        </p:txBody>
      </p:sp>
      <p:pic>
        <p:nvPicPr>
          <p:cNvPr id="7" name="Picture 8" descr="Rotation de schmid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1202581"/>
            <a:ext cx="7831138" cy="5538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68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Hervé </a:t>
            </a:r>
            <a:r>
              <a:rPr lang="fr-FR" dirty="0" err="1" smtClean="0"/>
              <a:t>Lebbolo</a:t>
            </a:r>
            <a:r>
              <a:rPr lang="fr-FR" dirty="0" smtClean="0"/>
              <a:t>        Du détecteur à la mesure</a:t>
            </a:r>
            <a:endParaRPr lang="fr-BE" dirty="0"/>
          </a:p>
        </p:txBody>
      </p:sp>
      <p:pic>
        <p:nvPicPr>
          <p:cNvPr id="7" name="Picture 5" descr="dice_cfh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7" y="1213453"/>
            <a:ext cx="4752528" cy="55999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Calibration photométrique : DICE</a:t>
            </a:r>
            <a:br>
              <a:rPr lang="fr-FR" dirty="0" smtClean="0"/>
            </a:br>
            <a:r>
              <a:rPr lang="fr-FR" sz="3100" dirty="0" smtClean="0"/>
              <a:t>Direct Illumination Calibration </a:t>
            </a:r>
            <a:r>
              <a:rPr lang="fr-FR" sz="3100" dirty="0" err="1" smtClean="0"/>
              <a:t>Experiment</a:t>
            </a:r>
            <a:endParaRPr lang="fr-FR" sz="31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126</a:t>
            </a:fld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6660232" y="2555612"/>
            <a:ext cx="12137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Plan focal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51520" y="1947446"/>
            <a:ext cx="410445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É</a:t>
            </a:r>
            <a:r>
              <a:rPr lang="fr-FR" sz="2400" dirty="0" smtClean="0"/>
              <a:t>clairement du plan focal et d’une photodiode calibrée avec un faisceau parallèle.</a:t>
            </a:r>
          </a:p>
          <a:p>
            <a:endParaRPr lang="fr-FR" sz="2400" dirty="0" smtClean="0"/>
          </a:p>
          <a:p>
            <a:r>
              <a:rPr lang="fr-FR" sz="2400" dirty="0" err="1" smtClean="0"/>
              <a:t>Leds</a:t>
            </a:r>
            <a:r>
              <a:rPr lang="fr-FR" sz="2400" dirty="0" smtClean="0"/>
              <a:t> calibrées pilotées par DAC</a:t>
            </a:r>
          </a:p>
          <a:p>
            <a:endParaRPr lang="fr-FR" sz="2400" dirty="0"/>
          </a:p>
          <a:p>
            <a:r>
              <a:rPr lang="fr-FR" sz="2400" dirty="0" smtClean="0"/>
              <a:t>Comparaison de la réponse des CCD du plan focal et de la réponse de la photodiode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354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127</a:t>
            </a:fld>
            <a:endParaRPr lang="fr-BE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44937" y="184150"/>
            <a:ext cx="8420100" cy="1143000"/>
          </a:xfrm>
        </p:spPr>
        <p:txBody>
          <a:bodyPr anchor="ctr"/>
          <a:lstStyle/>
          <a:p>
            <a:r>
              <a:rPr lang="fr-FR" dirty="0"/>
              <a:t>É</a:t>
            </a:r>
            <a:r>
              <a:rPr lang="fr-FR" dirty="0" smtClean="0"/>
              <a:t>lectronique de </a:t>
            </a:r>
            <a:r>
              <a:rPr lang="fr-FR" dirty="0" err="1" smtClean="0"/>
              <a:t>SkyDICE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 bwMode="auto">
          <a:xfrm>
            <a:off x="854587" y="2195863"/>
            <a:ext cx="1305145" cy="9001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Leds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159732" y="2195863"/>
            <a:ext cx="1395155" cy="9001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Photodiodes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 smtClean="0"/>
              <a:t>Monitoring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6535" y="4239090"/>
            <a:ext cx="1305145" cy="9001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 smtClean="0"/>
              <a:t>Carte </a:t>
            </a:r>
            <a:r>
              <a:rPr lang="fr-FR" dirty="0" err="1" smtClean="0"/>
              <a:t>Leds</a:t>
            </a:r>
            <a:r>
              <a:rPr lang="fr-FR" dirty="0" smtClean="0"/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 smtClean="0"/>
              <a:t>Back end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1" name="Connecteur en angle 10"/>
          <p:cNvCxnSpPr>
            <a:stCxn id="8" idx="2"/>
            <a:endCxn id="10" idx="0"/>
          </p:cNvCxnSpPr>
          <p:nvPr/>
        </p:nvCxnSpPr>
        <p:spPr bwMode="auto">
          <a:xfrm rot="5400000">
            <a:off x="701571" y="3433500"/>
            <a:ext cx="1143127" cy="468052"/>
          </a:xfrm>
          <a:prstGeom prst="bentConnector3">
            <a:avLst>
              <a:gd name="adj1" fmla="val 50000"/>
            </a:avLst>
          </a:prstGeom>
          <a:ln>
            <a:headEnd type="arrow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2" name="Forme 10"/>
          <p:cNvCxnSpPr>
            <a:stCxn id="9" idx="2"/>
            <a:endCxn id="10" idx="3"/>
          </p:cNvCxnSpPr>
          <p:nvPr/>
        </p:nvCxnSpPr>
        <p:spPr bwMode="auto">
          <a:xfrm rot="5400000">
            <a:off x="1477907" y="3309736"/>
            <a:ext cx="1593177" cy="1165630"/>
          </a:xfrm>
          <a:prstGeom prst="bentConnector2">
            <a:avLst/>
          </a:prstGeom>
          <a:ln>
            <a:headEnd type="none" w="sm" len="sm"/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3" name="Rectangle 12"/>
          <p:cNvSpPr/>
          <p:nvPr/>
        </p:nvSpPr>
        <p:spPr bwMode="auto">
          <a:xfrm>
            <a:off x="5382090" y="2240868"/>
            <a:ext cx="1305145" cy="9001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 smtClean="0"/>
              <a:t>CLAP  FE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Photodiode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 smtClean="0"/>
              <a:t>+  ASIC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164288" y="3609020"/>
            <a:ext cx="1305145" cy="121513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 smtClean="0"/>
              <a:t>CLAP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 smtClean="0"/>
              <a:t>Back End</a:t>
            </a:r>
          </a:p>
        </p:txBody>
      </p:sp>
      <p:cxnSp>
        <p:nvCxnSpPr>
          <p:cNvPr id="15" name="Forme 14"/>
          <p:cNvCxnSpPr>
            <a:stCxn id="13" idx="3"/>
            <a:endCxn id="14" idx="0"/>
          </p:cNvCxnSpPr>
          <p:nvPr/>
        </p:nvCxnSpPr>
        <p:spPr bwMode="auto">
          <a:xfrm>
            <a:off x="6687235" y="2690918"/>
            <a:ext cx="1129626" cy="918102"/>
          </a:xfrm>
          <a:prstGeom prst="bentConnector2">
            <a:avLst/>
          </a:prstGeom>
          <a:ln>
            <a:headEnd type="none" w="sm" len="sm"/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6" name="Rectangle 15"/>
          <p:cNvSpPr/>
          <p:nvPr/>
        </p:nvSpPr>
        <p:spPr bwMode="auto">
          <a:xfrm>
            <a:off x="3824917" y="4959170"/>
            <a:ext cx="1305145" cy="121513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 smtClean="0"/>
              <a:t>PC104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7" name="Forme 17"/>
          <p:cNvCxnSpPr>
            <a:stCxn id="16" idx="1"/>
            <a:endCxn id="10" idx="2"/>
          </p:cNvCxnSpPr>
          <p:nvPr/>
        </p:nvCxnSpPr>
        <p:spPr bwMode="auto">
          <a:xfrm rot="10800000">
            <a:off x="1039109" y="5139190"/>
            <a:ext cx="2785809" cy="427548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8" name="Forme 19"/>
          <p:cNvCxnSpPr>
            <a:stCxn id="16" idx="3"/>
            <a:endCxn id="14" idx="2"/>
          </p:cNvCxnSpPr>
          <p:nvPr/>
        </p:nvCxnSpPr>
        <p:spPr bwMode="auto">
          <a:xfrm flipV="1">
            <a:off x="5130062" y="4824155"/>
            <a:ext cx="2686799" cy="742583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9" name="ZoneTexte 18"/>
          <p:cNvSpPr txBox="1"/>
          <p:nvPr/>
        </p:nvSpPr>
        <p:spPr>
          <a:xfrm>
            <a:off x="2699792" y="5295691"/>
            <a:ext cx="51328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r>
              <a:rPr lang="fr-FR" dirty="0" err="1" smtClean="0"/>
              <a:t>usb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5876920" y="5319210"/>
            <a:ext cx="51328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r>
              <a:rPr lang="fr-FR" dirty="0" err="1" smtClean="0"/>
              <a:t>usb</a:t>
            </a:r>
            <a:endParaRPr lang="fr-FR" dirty="0"/>
          </a:p>
        </p:txBody>
      </p:sp>
      <p:sp>
        <p:nvSpPr>
          <p:cNvPr id="21" name="Flèche droite 20"/>
          <p:cNvSpPr/>
          <p:nvPr/>
        </p:nvSpPr>
        <p:spPr bwMode="auto">
          <a:xfrm>
            <a:off x="4049942" y="2510898"/>
            <a:ext cx="978408" cy="484632"/>
          </a:xfrm>
          <a:prstGeom prst="rightArrow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034607" y="1796915"/>
            <a:ext cx="160653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fr-FR" dirty="0" smtClean="0"/>
              <a:t>Tête de </a:t>
            </a:r>
            <a:r>
              <a:rPr lang="fr-FR" dirty="0" err="1" smtClean="0"/>
              <a:t>Leds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5220072" y="1820434"/>
            <a:ext cx="371768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fr-FR" dirty="0" smtClean="0"/>
              <a:t>CLAP : </a:t>
            </a:r>
            <a:r>
              <a:rPr lang="fr-FR" sz="1600" dirty="0" err="1" smtClean="0"/>
              <a:t>Cooled</a:t>
            </a:r>
            <a:r>
              <a:rPr lang="fr-FR" sz="1600" dirty="0" smtClean="0"/>
              <a:t> large area photodiode</a:t>
            </a:r>
            <a:endParaRPr lang="fr-FR" sz="1600" dirty="0"/>
          </a:p>
        </p:txBody>
      </p:sp>
      <p:sp>
        <p:nvSpPr>
          <p:cNvPr id="25" name="Rectangle 24"/>
          <p:cNvSpPr/>
          <p:nvPr/>
        </p:nvSpPr>
        <p:spPr>
          <a:xfrm>
            <a:off x="179512" y="1484784"/>
            <a:ext cx="8758244" cy="48245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41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Courant </a:t>
            </a:r>
            <a:r>
              <a:rPr lang="fr-FR" dirty="0" err="1" smtClean="0"/>
              <a:t>LEDs</a:t>
            </a:r>
            <a:r>
              <a:rPr lang="fr-FR" dirty="0" smtClean="0"/>
              <a:t> &amp; Photodiode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128</a:t>
            </a:fld>
            <a:endParaRPr lang="fr-BE"/>
          </a:p>
        </p:txBody>
      </p:sp>
      <p:pic>
        <p:nvPicPr>
          <p:cNvPr id="26627" name="Picture 3" descr="C:\Users\rv\000work\ecole detecteur mesure\courant 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3609976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rv\000work\ecole detecteur mesure\photodiode ulc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56" y="2645494"/>
            <a:ext cx="3762376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691680" y="3356992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Vdac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575120" y="422108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Vdac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491880" y="1916832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 = </a:t>
            </a:r>
            <a:r>
              <a:rPr lang="fr-FR" dirty="0" err="1" smtClean="0"/>
              <a:t>Vdac</a:t>
            </a:r>
            <a:r>
              <a:rPr lang="fr-FR" dirty="0" smtClean="0"/>
              <a:t>/R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709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1384126" cy="365125"/>
          </a:xfrm>
        </p:spPr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116899" y="6448251"/>
            <a:ext cx="4831365" cy="365125"/>
          </a:xfrm>
        </p:spPr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596336" y="6448251"/>
            <a:ext cx="1090464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129</a:t>
            </a:fld>
            <a:endParaRPr lang="fr-BE"/>
          </a:p>
        </p:txBody>
      </p:sp>
      <p:sp>
        <p:nvSpPr>
          <p:cNvPr id="21" name="Titre 1"/>
          <p:cNvSpPr txBox="1">
            <a:spLocks/>
          </p:cNvSpPr>
          <p:nvPr/>
        </p:nvSpPr>
        <p:spPr bwMode="auto">
          <a:xfrm>
            <a:off x="323528" y="9863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ULCA</a:t>
            </a:r>
            <a:r>
              <a:rPr kumimoji="0" lang="fr-FR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 </a:t>
            </a: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ultra </a:t>
            </a:r>
            <a:r>
              <a:rPr kumimoji="0" lang="fr-FR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low</a:t>
            </a: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 </a:t>
            </a:r>
            <a:r>
              <a:rPr kumimoji="0" lang="fr-FR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current</a:t>
            </a: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 amplifier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j-ea"/>
              <a:cs typeface="+mj-cs"/>
            </a:endParaRPr>
          </a:p>
        </p:txBody>
      </p:sp>
      <p:pic>
        <p:nvPicPr>
          <p:cNvPr id="35" name="Picture 2" descr="C:\Users\rv\000work\SkyDICE\ULCA\layout ul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998729"/>
            <a:ext cx="3630853" cy="3645405"/>
          </a:xfrm>
          <a:prstGeom prst="rect">
            <a:avLst/>
          </a:prstGeom>
          <a:noFill/>
        </p:spPr>
      </p:pic>
      <p:sp>
        <p:nvSpPr>
          <p:cNvPr id="36" name="ZoneTexte 35"/>
          <p:cNvSpPr txBox="1"/>
          <p:nvPr/>
        </p:nvSpPr>
        <p:spPr>
          <a:xfrm>
            <a:off x="35497" y="4673458"/>
            <a:ext cx="9073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					Techno : CMOS AMS 0,35µ  5V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Fonctionnement avec des photodiodes de capacité ≤ 500pF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Faible bruit : &lt; 175uV à la sortie de gain 32 et &lt; 5.5uV pour gain 1 (bruit équivalent à l’entrée &lt; 5.5fA en basses fréquences)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Transrésistance</a:t>
            </a: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  : 100M</a:t>
            </a:r>
            <a:r>
              <a:rPr kumimoji="0" lang="el-GR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Ω </a:t>
            </a: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  <a:sym typeface="Wingdings" pitchFamily="2" charset="2"/>
              </a:rPr>
              <a:t> </a:t>
            </a:r>
            <a:r>
              <a:rPr kumimoji="0" lang="el-GR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1</a:t>
            </a: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G</a:t>
            </a:r>
            <a:r>
              <a:rPr kumimoji="0" lang="el-GR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Ω</a:t>
            </a:r>
            <a:r>
              <a:rPr lang="fr-FR" kern="0" dirty="0" smtClean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Charge de sortie: 1k Ohm // 100pF,</a:t>
            </a:r>
            <a:r>
              <a:rPr kumimoji="0" lang="fr-FR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Linéarité  </a:t>
            </a:r>
            <a:r>
              <a:rPr lang="fr-FR" kern="0" dirty="0" smtClean="0">
                <a:solidFill>
                  <a:srgbClr val="000000"/>
                </a:solidFill>
                <a:cs typeface="Arial" pitchFamily="34" charset="0"/>
              </a:rPr>
              <a:t>meilleure que </a:t>
            </a: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 1%</a:t>
            </a:r>
          </a:p>
        </p:txBody>
      </p:sp>
      <p:pic>
        <p:nvPicPr>
          <p:cNvPr id="25602" name="Picture 2" descr="C:\Users\rv\000work\ecole detecteur mesure\di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6" y="1079739"/>
            <a:ext cx="4556756" cy="364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989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PM (</a:t>
            </a:r>
            <a:r>
              <a:rPr lang="fr-FR" dirty="0" err="1" smtClean="0"/>
              <a:t>Spacal</a:t>
            </a:r>
            <a:r>
              <a:rPr lang="fr-FR" dirty="0" smtClean="0"/>
              <a:t> H1)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</a:t>
            </a:fld>
            <a:endParaRPr lang="fr-BE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73" y="2240461"/>
            <a:ext cx="6791325" cy="280460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217243" y="1986581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Câble </a:t>
            </a:r>
            <a:r>
              <a:rPr lang="fr-FR" dirty="0" err="1" smtClean="0"/>
              <a:t>coax</a:t>
            </a:r>
            <a:r>
              <a:rPr lang="fr-FR" dirty="0" smtClean="0"/>
              <a:t> : 10cm</a:t>
            </a:r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3254744" y="2355913"/>
            <a:ext cx="557928" cy="7827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77043" y="4209537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Capa du </a:t>
            </a:r>
            <a:r>
              <a:rPr lang="fr-FR" dirty="0" err="1" smtClean="0"/>
              <a:t>coax</a:t>
            </a:r>
            <a:endParaRPr lang="fr-FR" dirty="0"/>
          </a:p>
        </p:txBody>
      </p:sp>
      <p:cxnSp>
        <p:nvCxnSpPr>
          <p:cNvPr id="16" name="Connecteur droit avec flèche 15"/>
          <p:cNvCxnSpPr>
            <a:stCxn id="14" idx="3"/>
          </p:cNvCxnSpPr>
          <p:nvPr/>
        </p:nvCxnSpPr>
        <p:spPr>
          <a:xfrm flipV="1">
            <a:off x="2351513" y="3930797"/>
            <a:ext cx="801794" cy="4634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6249803" y="4293120"/>
            <a:ext cx="213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Câble </a:t>
            </a:r>
            <a:r>
              <a:rPr lang="fr-FR" dirty="0" err="1" smtClean="0"/>
              <a:t>coax</a:t>
            </a:r>
            <a:r>
              <a:rPr lang="fr-FR" dirty="0" smtClean="0"/>
              <a:t> : ~20m</a:t>
            </a:r>
            <a:endParaRPr lang="fr-FR" dirty="0"/>
          </a:p>
        </p:txBody>
      </p:sp>
      <p:cxnSp>
        <p:nvCxnSpPr>
          <p:cNvPr id="9" name="Connecteur droit avec flèche 8"/>
          <p:cNvCxnSpPr>
            <a:stCxn id="6" idx="0"/>
          </p:cNvCxnSpPr>
          <p:nvPr/>
        </p:nvCxnSpPr>
        <p:spPr>
          <a:xfrm flipH="1" flipV="1">
            <a:off x="6897893" y="3138709"/>
            <a:ext cx="421274" cy="11544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79390" y="2348850"/>
            <a:ext cx="232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(Champ magnétique)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3181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r-FR" dirty="0" smtClean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dirty="0" smtClean="0"/>
              <a:t>The END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765231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131</a:t>
            </a:fld>
            <a:endParaRPr lang="fr-BE"/>
          </a:p>
        </p:txBody>
      </p: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1572858" y="404664"/>
            <a:ext cx="5235575" cy="1393825"/>
            <a:chOff x="405" y="3004"/>
            <a:chExt cx="3298" cy="878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53" y="3404"/>
              <a:ext cx="82" cy="24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fr-FR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551" y="3396"/>
              <a:ext cx="0" cy="2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fr-FR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633" y="3396"/>
              <a:ext cx="0" cy="2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fr-FR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635" y="3515"/>
              <a:ext cx="2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fr-FR"/>
            </a:p>
          </p:txBody>
        </p:sp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 rot="16200000">
              <a:off x="2709" y="3321"/>
              <a:ext cx="283" cy="359"/>
            </a:xfrm>
            <a:prstGeom prst="flowChartOffpageConnector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fr-FR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1445" y="3206"/>
              <a:ext cx="614" cy="336"/>
            </a:xfrm>
            <a:custGeom>
              <a:avLst/>
              <a:gdLst>
                <a:gd name="T0" fmla="*/ 0 w 619"/>
                <a:gd name="T1" fmla="*/ 296 h 307"/>
                <a:gd name="T2" fmla="*/ 83 w 619"/>
                <a:gd name="T3" fmla="*/ 273 h 307"/>
                <a:gd name="T4" fmla="*/ 157 w 619"/>
                <a:gd name="T5" fmla="*/ 94 h 307"/>
                <a:gd name="T6" fmla="*/ 215 w 619"/>
                <a:gd name="T7" fmla="*/ 4 h 307"/>
                <a:gd name="T8" fmla="*/ 263 w 619"/>
                <a:gd name="T9" fmla="*/ 116 h 307"/>
                <a:gd name="T10" fmla="*/ 330 w 619"/>
                <a:gd name="T11" fmla="*/ 212 h 307"/>
                <a:gd name="T12" fmla="*/ 542 w 619"/>
                <a:gd name="T13" fmla="*/ 279 h 307"/>
                <a:gd name="T14" fmla="*/ 619 w 619"/>
                <a:gd name="T15" fmla="*/ 27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9" h="307">
                  <a:moveTo>
                    <a:pt x="0" y="296"/>
                  </a:moveTo>
                  <a:cubicBezTo>
                    <a:pt x="28" y="301"/>
                    <a:pt x="57" y="307"/>
                    <a:pt x="83" y="273"/>
                  </a:cubicBezTo>
                  <a:cubicBezTo>
                    <a:pt x="109" y="239"/>
                    <a:pt x="135" y="139"/>
                    <a:pt x="157" y="94"/>
                  </a:cubicBezTo>
                  <a:cubicBezTo>
                    <a:pt x="179" y="49"/>
                    <a:pt x="197" y="0"/>
                    <a:pt x="215" y="4"/>
                  </a:cubicBezTo>
                  <a:cubicBezTo>
                    <a:pt x="233" y="8"/>
                    <a:pt x="244" y="81"/>
                    <a:pt x="263" y="116"/>
                  </a:cubicBezTo>
                  <a:cubicBezTo>
                    <a:pt x="282" y="151"/>
                    <a:pt x="283" y="185"/>
                    <a:pt x="330" y="212"/>
                  </a:cubicBezTo>
                  <a:cubicBezTo>
                    <a:pt x="377" y="239"/>
                    <a:pt x="494" y="269"/>
                    <a:pt x="542" y="279"/>
                  </a:cubicBezTo>
                  <a:cubicBezTo>
                    <a:pt x="590" y="289"/>
                    <a:pt x="603" y="274"/>
                    <a:pt x="619" y="273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1765"/>
                    <a:invGamma/>
                  </a:schemeClr>
                </a:gs>
              </a:gsLst>
              <a:lin ang="5400000" scaled="1"/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fr-FR"/>
            </a:p>
          </p:txBody>
        </p:sp>
        <p:pic>
          <p:nvPicPr>
            <p:cNvPr id="12" name="Picture 12" descr="C:\WINNT\Profiles\groer\Application Data\Microsoft\Media Catalog\Downloaded Clips\cl0\bs01132_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" y="3146"/>
              <a:ext cx="442" cy="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3" descr="Large grid"/>
            <p:cNvSpPr>
              <a:spLocks noChangeArrowheads="1"/>
            </p:cNvSpPr>
            <p:nvPr/>
          </p:nvSpPr>
          <p:spPr bwMode="auto">
            <a:xfrm>
              <a:off x="1961" y="3451"/>
              <a:ext cx="457" cy="17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fr-FR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2430" y="3519"/>
              <a:ext cx="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fr-FR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039" y="3508"/>
              <a:ext cx="2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fr-FR"/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auto">
            <a:xfrm rot="5535526">
              <a:off x="884" y="3386"/>
              <a:ext cx="321" cy="263"/>
            </a:xfrm>
            <a:prstGeom prst="flowChartExtra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fr-FR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1174" y="3529"/>
              <a:ext cx="2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fr-FR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405" y="3706"/>
              <a:ext cx="430" cy="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sz="1000" b="0">
                  <a:solidFill>
                    <a:schemeClr val="tx1"/>
                  </a:solidFill>
                  <a:latin typeface="Comic Sans MS" pitchFamily="66" charset="0"/>
                </a:rPr>
                <a:t>LAr det.</a:t>
              </a: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823" y="3711"/>
              <a:ext cx="38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sz="1000" b="0">
                  <a:solidFill>
                    <a:schemeClr val="tx1"/>
                  </a:solidFill>
                  <a:latin typeface="Comic Sans MS" pitchFamily="66" charset="0"/>
                </a:rPr>
                <a:t>preamp</a:t>
              </a: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422" y="3621"/>
              <a:ext cx="45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sz="1000" b="0">
                  <a:solidFill>
                    <a:schemeClr val="tx1"/>
                  </a:solidFill>
                  <a:latin typeface="Comic Sans MS" pitchFamily="66" charset="0"/>
                </a:rPr>
                <a:t>shaper +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sz="1000" b="0">
                  <a:solidFill>
                    <a:schemeClr val="tx1"/>
                  </a:solidFill>
                  <a:latin typeface="Comic Sans MS" pitchFamily="66" charset="0"/>
                </a:rPr>
                <a:t>BLS</a:t>
              </a: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2689" y="3706"/>
              <a:ext cx="2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sz="1000" b="0">
                  <a:solidFill>
                    <a:schemeClr val="tx1"/>
                  </a:solidFill>
                  <a:latin typeface="Comic Sans MS" pitchFamily="66" charset="0"/>
                </a:rPr>
                <a:t>ADC</a:t>
              </a: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1859" y="3727"/>
              <a:ext cx="62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sz="1000" b="0">
                  <a:solidFill>
                    <a:schemeClr val="tx1"/>
                  </a:solidFill>
                  <a:latin typeface="Comic Sans MS" pitchFamily="66" charset="0"/>
                </a:rPr>
                <a:t>analog buffer</a:t>
              </a: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3283" y="3707"/>
              <a:ext cx="40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sz="1000" b="0">
                  <a:solidFill>
                    <a:schemeClr val="tx1"/>
                  </a:solidFill>
                  <a:latin typeface="Comic Sans MS" pitchFamily="66" charset="0"/>
                </a:rPr>
                <a:t>storage</a:t>
              </a: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1357" y="3168"/>
              <a:ext cx="507" cy="355"/>
            </a:xfrm>
            <a:custGeom>
              <a:avLst/>
              <a:gdLst>
                <a:gd name="T0" fmla="*/ 0 w 507"/>
                <a:gd name="T1" fmla="*/ 355 h 355"/>
                <a:gd name="T2" fmla="*/ 0 w 507"/>
                <a:gd name="T3" fmla="*/ 3 h 355"/>
                <a:gd name="T4" fmla="*/ 507 w 507"/>
                <a:gd name="T5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7" h="355">
                  <a:moveTo>
                    <a:pt x="0" y="355"/>
                  </a:moveTo>
                  <a:lnTo>
                    <a:pt x="0" y="3"/>
                  </a:lnTo>
                  <a:lnTo>
                    <a:pt x="50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fr-FR"/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2215" y="3004"/>
              <a:ext cx="61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sz="1000" b="0" dirty="0">
                  <a:solidFill>
                    <a:schemeClr val="tx1"/>
                  </a:solidFill>
                  <a:latin typeface="Comic Sans MS" pitchFamily="66" charset="0"/>
                </a:rPr>
                <a:t>L1+L2 trigger</a:t>
              </a:r>
            </a:p>
          </p:txBody>
        </p:sp>
        <p:pic>
          <p:nvPicPr>
            <p:cNvPr id="26" name="Picture 27" descr="C:\WINNT\Profiles\groer\Application Data\Microsoft\Media Catalog\Downloaded Clips\cl3d\j0154112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2" y="3076"/>
              <a:ext cx="452" cy="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103"/>
          <p:cNvSpPr>
            <a:spLocks noChangeArrowheads="1"/>
          </p:cNvSpPr>
          <p:nvPr/>
        </p:nvSpPr>
        <p:spPr bwMode="auto">
          <a:xfrm>
            <a:off x="1904777" y="2219151"/>
            <a:ext cx="5043487" cy="2062163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Line 4"/>
          <p:cNvSpPr>
            <a:spLocks noChangeShapeType="1"/>
          </p:cNvSpPr>
          <p:nvPr/>
        </p:nvSpPr>
        <p:spPr bwMode="auto">
          <a:xfrm flipH="1">
            <a:off x="2835052" y="3093864"/>
            <a:ext cx="1206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" name="Line 5"/>
          <p:cNvSpPr>
            <a:spLocks noChangeShapeType="1"/>
          </p:cNvSpPr>
          <p:nvPr/>
        </p:nvSpPr>
        <p:spPr bwMode="auto">
          <a:xfrm flipH="1">
            <a:off x="2835052" y="3403426"/>
            <a:ext cx="1206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Line 6"/>
          <p:cNvSpPr>
            <a:spLocks noChangeShapeType="1"/>
          </p:cNvSpPr>
          <p:nvPr/>
        </p:nvSpPr>
        <p:spPr bwMode="auto">
          <a:xfrm>
            <a:off x="6202139" y="3249439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Line 8"/>
          <p:cNvSpPr>
            <a:spLocks noChangeShapeType="1"/>
          </p:cNvSpPr>
          <p:nvPr/>
        </p:nvSpPr>
        <p:spPr bwMode="auto">
          <a:xfrm>
            <a:off x="399827" y="3560589"/>
            <a:ext cx="415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391889" y="3638376"/>
            <a:ext cx="415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Line 10"/>
          <p:cNvSpPr>
            <a:spLocks noChangeShapeType="1"/>
          </p:cNvSpPr>
          <p:nvPr/>
        </p:nvSpPr>
        <p:spPr bwMode="auto">
          <a:xfrm>
            <a:off x="615727" y="3638376"/>
            <a:ext cx="0" cy="234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Line 11"/>
          <p:cNvSpPr>
            <a:spLocks noChangeShapeType="1"/>
          </p:cNvSpPr>
          <p:nvPr/>
        </p:nvSpPr>
        <p:spPr bwMode="auto">
          <a:xfrm>
            <a:off x="469677" y="3865389"/>
            <a:ext cx="276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Line 12"/>
          <p:cNvSpPr>
            <a:spLocks noChangeShapeType="1"/>
          </p:cNvSpPr>
          <p:nvPr/>
        </p:nvSpPr>
        <p:spPr bwMode="auto">
          <a:xfrm>
            <a:off x="501427" y="3917776"/>
            <a:ext cx="2063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6" name="Line 13"/>
          <p:cNvSpPr>
            <a:spLocks noChangeShapeType="1"/>
          </p:cNvSpPr>
          <p:nvPr/>
        </p:nvSpPr>
        <p:spPr bwMode="auto">
          <a:xfrm>
            <a:off x="577627" y="3966989"/>
            <a:ext cx="682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" name="Line 14"/>
          <p:cNvSpPr>
            <a:spLocks noChangeShapeType="1"/>
          </p:cNvSpPr>
          <p:nvPr/>
        </p:nvSpPr>
        <p:spPr bwMode="auto">
          <a:xfrm flipV="1">
            <a:off x="601439" y="3241501"/>
            <a:ext cx="0" cy="311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 flipV="1">
            <a:off x="601439" y="3239914"/>
            <a:ext cx="419100" cy="7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AutoShape 16"/>
          <p:cNvSpPr>
            <a:spLocks noChangeArrowheads="1"/>
          </p:cNvSpPr>
          <p:nvPr/>
        </p:nvSpPr>
        <p:spPr bwMode="auto">
          <a:xfrm rot="5400000">
            <a:off x="1022126" y="2874789"/>
            <a:ext cx="765175" cy="749300"/>
          </a:xfrm>
          <a:prstGeom prst="triangle">
            <a:avLst>
              <a:gd name="adj" fmla="val 4999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" name="Line 17"/>
          <p:cNvSpPr>
            <a:spLocks noChangeShapeType="1"/>
          </p:cNvSpPr>
          <p:nvPr/>
        </p:nvSpPr>
        <p:spPr bwMode="auto">
          <a:xfrm flipH="1" flipV="1">
            <a:off x="928464" y="2623964"/>
            <a:ext cx="3175" cy="633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" name="Line 18"/>
          <p:cNvSpPr>
            <a:spLocks noChangeShapeType="1"/>
          </p:cNvSpPr>
          <p:nvPr/>
        </p:nvSpPr>
        <p:spPr bwMode="auto">
          <a:xfrm flipV="1">
            <a:off x="928464" y="2628726"/>
            <a:ext cx="334963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Line 19"/>
          <p:cNvSpPr>
            <a:spLocks noChangeShapeType="1"/>
          </p:cNvSpPr>
          <p:nvPr/>
        </p:nvSpPr>
        <p:spPr bwMode="auto">
          <a:xfrm>
            <a:off x="1263427" y="2547764"/>
            <a:ext cx="0" cy="157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3" name="Line 20"/>
          <p:cNvSpPr>
            <a:spLocks noChangeShapeType="1"/>
          </p:cNvSpPr>
          <p:nvPr/>
        </p:nvSpPr>
        <p:spPr bwMode="auto">
          <a:xfrm>
            <a:off x="1331689" y="2547764"/>
            <a:ext cx="0" cy="157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Line 21"/>
          <p:cNvSpPr>
            <a:spLocks noChangeShapeType="1"/>
          </p:cNvSpPr>
          <p:nvPr/>
        </p:nvSpPr>
        <p:spPr bwMode="auto">
          <a:xfrm flipV="1">
            <a:off x="1331689" y="2623964"/>
            <a:ext cx="481013" cy="4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5" name="Line 22"/>
          <p:cNvSpPr>
            <a:spLocks noChangeShapeType="1"/>
          </p:cNvSpPr>
          <p:nvPr/>
        </p:nvSpPr>
        <p:spPr bwMode="auto">
          <a:xfrm>
            <a:off x="1817464" y="2628726"/>
            <a:ext cx="0" cy="620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" name="Line 23"/>
          <p:cNvSpPr>
            <a:spLocks noChangeShapeType="1"/>
          </p:cNvSpPr>
          <p:nvPr/>
        </p:nvSpPr>
        <p:spPr bwMode="auto">
          <a:xfrm>
            <a:off x="1788889" y="3255789"/>
            <a:ext cx="2444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" name="Line 24"/>
          <p:cNvSpPr>
            <a:spLocks noChangeShapeType="1"/>
          </p:cNvSpPr>
          <p:nvPr/>
        </p:nvSpPr>
        <p:spPr bwMode="auto">
          <a:xfrm flipV="1">
            <a:off x="2025427" y="3247851"/>
            <a:ext cx="144462" cy="7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8" name="AutoShape 25"/>
          <p:cNvSpPr>
            <a:spLocks noChangeArrowheads="1"/>
          </p:cNvSpPr>
          <p:nvPr/>
        </p:nvSpPr>
        <p:spPr bwMode="auto">
          <a:xfrm>
            <a:off x="2169889" y="2943051"/>
            <a:ext cx="679450" cy="611188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" name="AutoShape 26"/>
          <p:cNvSpPr>
            <a:spLocks noChangeArrowheads="1"/>
          </p:cNvSpPr>
          <p:nvPr/>
        </p:nvSpPr>
        <p:spPr bwMode="auto">
          <a:xfrm rot="5400000">
            <a:off x="2352452" y="2522363"/>
            <a:ext cx="298450" cy="193675"/>
          </a:xfrm>
          <a:prstGeom prst="triangle">
            <a:avLst>
              <a:gd name="adj" fmla="val 4999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0" name="Line 27"/>
          <p:cNvSpPr>
            <a:spLocks noChangeShapeType="1"/>
          </p:cNvSpPr>
          <p:nvPr/>
        </p:nvSpPr>
        <p:spPr bwMode="auto">
          <a:xfrm flipV="1">
            <a:off x="2109564" y="2622376"/>
            <a:ext cx="280988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" name="AutoShape 28"/>
          <p:cNvSpPr>
            <a:spLocks noChangeArrowheads="1"/>
          </p:cNvSpPr>
          <p:nvPr/>
        </p:nvSpPr>
        <p:spPr bwMode="auto">
          <a:xfrm rot="5400000">
            <a:off x="2943002" y="2962101"/>
            <a:ext cx="298450" cy="260350"/>
          </a:xfrm>
          <a:prstGeom prst="triangle">
            <a:avLst>
              <a:gd name="adj" fmla="val 4999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2" name="Rectangle 29"/>
          <p:cNvSpPr>
            <a:spLocks noChangeArrowheads="1"/>
          </p:cNvSpPr>
          <p:nvPr/>
        </p:nvSpPr>
        <p:spPr bwMode="auto">
          <a:xfrm>
            <a:off x="3555777" y="2554114"/>
            <a:ext cx="1204912" cy="3000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3" name="Line 30"/>
          <p:cNvSpPr>
            <a:spLocks noChangeShapeType="1"/>
          </p:cNvSpPr>
          <p:nvPr/>
        </p:nvSpPr>
        <p:spPr bwMode="auto">
          <a:xfrm flipH="1">
            <a:off x="3428777" y="2704926"/>
            <a:ext cx="1206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4" name="AutoShape 31"/>
          <p:cNvSpPr>
            <a:spLocks noChangeArrowheads="1"/>
          </p:cNvSpPr>
          <p:nvPr/>
        </p:nvSpPr>
        <p:spPr bwMode="auto">
          <a:xfrm rot="5400000">
            <a:off x="2943002" y="3274839"/>
            <a:ext cx="298450" cy="260350"/>
          </a:xfrm>
          <a:prstGeom prst="triangle">
            <a:avLst>
              <a:gd name="adj" fmla="val 4999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" name="Rectangle 32"/>
          <p:cNvSpPr>
            <a:spLocks noChangeArrowheads="1"/>
          </p:cNvSpPr>
          <p:nvPr/>
        </p:nvSpPr>
        <p:spPr bwMode="auto">
          <a:xfrm>
            <a:off x="3555777" y="2866851"/>
            <a:ext cx="1204912" cy="2984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6" name="Line 33"/>
          <p:cNvSpPr>
            <a:spLocks noChangeShapeType="1"/>
          </p:cNvSpPr>
          <p:nvPr/>
        </p:nvSpPr>
        <p:spPr bwMode="auto">
          <a:xfrm flipH="1">
            <a:off x="3382739" y="3014489"/>
            <a:ext cx="1666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7" name="Group 37"/>
          <p:cNvGrpSpPr>
            <a:grpSpLocks/>
          </p:cNvGrpSpPr>
          <p:nvPr/>
        </p:nvGrpSpPr>
        <p:grpSpPr bwMode="auto">
          <a:xfrm>
            <a:off x="4987702" y="2554114"/>
            <a:ext cx="230187" cy="300037"/>
            <a:chOff x="3085" y="1957"/>
            <a:chExt cx="145" cy="189"/>
          </a:xfrm>
        </p:grpSpPr>
        <p:sp>
          <p:nvSpPr>
            <p:cNvPr id="58" name="Oval 34"/>
            <p:cNvSpPr>
              <a:spLocks noChangeArrowheads="1"/>
            </p:cNvSpPr>
            <p:nvPr/>
          </p:nvSpPr>
          <p:spPr bwMode="auto">
            <a:xfrm>
              <a:off x="3085" y="1957"/>
              <a:ext cx="145" cy="18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" name="Line 35"/>
            <p:cNvSpPr>
              <a:spLocks noChangeShapeType="1"/>
            </p:cNvSpPr>
            <p:nvPr/>
          </p:nvSpPr>
          <p:spPr bwMode="auto">
            <a:xfrm flipV="1">
              <a:off x="3103" y="1984"/>
              <a:ext cx="106" cy="1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Line 36"/>
            <p:cNvSpPr>
              <a:spLocks noChangeShapeType="1"/>
            </p:cNvSpPr>
            <p:nvPr/>
          </p:nvSpPr>
          <p:spPr bwMode="auto">
            <a:xfrm>
              <a:off x="3105" y="1982"/>
              <a:ext cx="104" cy="1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1" name="Group 41"/>
          <p:cNvGrpSpPr>
            <a:grpSpLocks/>
          </p:cNvGrpSpPr>
          <p:nvPr/>
        </p:nvGrpSpPr>
        <p:grpSpPr bwMode="auto">
          <a:xfrm>
            <a:off x="4987702" y="3722514"/>
            <a:ext cx="230187" cy="298450"/>
            <a:chOff x="3085" y="2693"/>
            <a:chExt cx="145" cy="188"/>
          </a:xfrm>
        </p:grpSpPr>
        <p:sp>
          <p:nvSpPr>
            <p:cNvPr id="62" name="Oval 38"/>
            <p:cNvSpPr>
              <a:spLocks noChangeArrowheads="1"/>
            </p:cNvSpPr>
            <p:nvPr/>
          </p:nvSpPr>
          <p:spPr bwMode="auto">
            <a:xfrm>
              <a:off x="3085" y="2693"/>
              <a:ext cx="145" cy="1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" name="Line 39"/>
            <p:cNvSpPr>
              <a:spLocks noChangeShapeType="1"/>
            </p:cNvSpPr>
            <p:nvPr/>
          </p:nvSpPr>
          <p:spPr bwMode="auto">
            <a:xfrm flipV="1">
              <a:off x="3103" y="2720"/>
              <a:ext cx="106" cy="1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" name="Line 40"/>
            <p:cNvSpPr>
              <a:spLocks noChangeShapeType="1"/>
            </p:cNvSpPr>
            <p:nvPr/>
          </p:nvSpPr>
          <p:spPr bwMode="auto">
            <a:xfrm>
              <a:off x="3105" y="2718"/>
              <a:ext cx="104" cy="1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5" name="Line 42"/>
          <p:cNvSpPr>
            <a:spLocks noChangeShapeType="1"/>
          </p:cNvSpPr>
          <p:nvPr/>
        </p:nvSpPr>
        <p:spPr bwMode="auto">
          <a:xfrm>
            <a:off x="4767039" y="2704926"/>
            <a:ext cx="619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" name="Line 43"/>
          <p:cNvSpPr>
            <a:spLocks noChangeShapeType="1"/>
          </p:cNvSpPr>
          <p:nvPr/>
        </p:nvSpPr>
        <p:spPr bwMode="auto">
          <a:xfrm>
            <a:off x="4767039" y="3014489"/>
            <a:ext cx="619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7" name="Rectangle 44"/>
          <p:cNvSpPr>
            <a:spLocks noChangeArrowheads="1"/>
          </p:cNvSpPr>
          <p:nvPr/>
        </p:nvSpPr>
        <p:spPr bwMode="auto">
          <a:xfrm>
            <a:off x="3555777" y="3409776"/>
            <a:ext cx="1204912" cy="3000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8" name="Line 45"/>
          <p:cNvSpPr>
            <a:spLocks noChangeShapeType="1"/>
          </p:cNvSpPr>
          <p:nvPr/>
        </p:nvSpPr>
        <p:spPr bwMode="auto">
          <a:xfrm flipH="1">
            <a:off x="3428777" y="3560589"/>
            <a:ext cx="1206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9" name="Rectangle 46"/>
          <p:cNvSpPr>
            <a:spLocks noChangeArrowheads="1"/>
          </p:cNvSpPr>
          <p:nvPr/>
        </p:nvSpPr>
        <p:spPr bwMode="auto">
          <a:xfrm>
            <a:off x="3555777" y="3722514"/>
            <a:ext cx="1204912" cy="2984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0" name="Line 47"/>
          <p:cNvSpPr>
            <a:spLocks noChangeShapeType="1"/>
          </p:cNvSpPr>
          <p:nvPr/>
        </p:nvSpPr>
        <p:spPr bwMode="auto">
          <a:xfrm flipH="1">
            <a:off x="3382739" y="3873326"/>
            <a:ext cx="1666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" name="Line 48"/>
          <p:cNvSpPr>
            <a:spLocks noChangeShapeType="1"/>
          </p:cNvSpPr>
          <p:nvPr/>
        </p:nvSpPr>
        <p:spPr bwMode="auto">
          <a:xfrm>
            <a:off x="4767039" y="3560589"/>
            <a:ext cx="619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2" name="Line 49"/>
          <p:cNvSpPr>
            <a:spLocks noChangeShapeType="1"/>
          </p:cNvSpPr>
          <p:nvPr/>
        </p:nvSpPr>
        <p:spPr bwMode="auto">
          <a:xfrm>
            <a:off x="4767039" y="3873326"/>
            <a:ext cx="619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3" name="AutoShape 50"/>
          <p:cNvSpPr>
            <a:spLocks noChangeArrowheads="1"/>
          </p:cNvSpPr>
          <p:nvPr/>
        </p:nvSpPr>
        <p:spPr bwMode="auto">
          <a:xfrm>
            <a:off x="5203602" y="3020839"/>
            <a:ext cx="471487" cy="455612"/>
          </a:xfrm>
          <a:prstGeom prst="homePlate">
            <a:avLst>
              <a:gd name="adj" fmla="val 3449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" name="AutoShape 51"/>
          <p:cNvSpPr>
            <a:spLocks noChangeArrowheads="1"/>
          </p:cNvSpPr>
          <p:nvPr/>
        </p:nvSpPr>
        <p:spPr bwMode="auto">
          <a:xfrm>
            <a:off x="6311677" y="3020839"/>
            <a:ext cx="541337" cy="455612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5" name="Line 52"/>
          <p:cNvSpPr>
            <a:spLocks noChangeShapeType="1"/>
          </p:cNvSpPr>
          <p:nvPr/>
        </p:nvSpPr>
        <p:spPr bwMode="auto">
          <a:xfrm>
            <a:off x="5681439" y="3249439"/>
            <a:ext cx="1381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6" name="Rectangle 53"/>
          <p:cNvSpPr>
            <a:spLocks noChangeArrowheads="1"/>
          </p:cNvSpPr>
          <p:nvPr/>
        </p:nvSpPr>
        <p:spPr bwMode="auto">
          <a:xfrm>
            <a:off x="931639" y="3014489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latin typeface="Book Antiqua" pitchFamily="18" charset="0"/>
              </a:rPr>
              <a:t>Preamp/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latin typeface="Book Antiqua" pitchFamily="18" charset="0"/>
              </a:rPr>
              <a:t>Driver</a:t>
            </a:r>
          </a:p>
        </p:txBody>
      </p:sp>
      <p:sp>
        <p:nvSpPr>
          <p:cNvPr id="77" name="Rectangle 54"/>
          <p:cNvSpPr>
            <a:spLocks noChangeArrowheads="1"/>
          </p:cNvSpPr>
          <p:nvPr/>
        </p:nvSpPr>
        <p:spPr bwMode="auto">
          <a:xfrm>
            <a:off x="2188939" y="2204864"/>
            <a:ext cx="8524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latin typeface="Book Antiqua" pitchFamily="18" charset="0"/>
              </a:rPr>
              <a:t>Trig. sum</a:t>
            </a:r>
          </a:p>
        </p:txBody>
      </p:sp>
      <p:sp>
        <p:nvSpPr>
          <p:cNvPr id="78" name="Line 55"/>
          <p:cNvSpPr>
            <a:spLocks noChangeShapeType="1"/>
          </p:cNvSpPr>
          <p:nvPr/>
        </p:nvSpPr>
        <p:spPr bwMode="auto">
          <a:xfrm>
            <a:off x="2612802" y="2620789"/>
            <a:ext cx="276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9" name="Rectangle 56"/>
          <p:cNvSpPr>
            <a:spLocks noChangeArrowheads="1"/>
          </p:cNvSpPr>
          <p:nvPr/>
        </p:nvSpPr>
        <p:spPr bwMode="auto">
          <a:xfrm>
            <a:off x="2177827" y="2984326"/>
            <a:ext cx="67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latin typeface="Book Antiqua" pitchFamily="18" charset="0"/>
              </a:rPr>
              <a:t>Filter/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latin typeface="Book Antiqua" pitchFamily="18" charset="0"/>
              </a:rPr>
              <a:t>Shaper</a:t>
            </a:r>
          </a:p>
        </p:txBody>
      </p:sp>
      <p:sp>
        <p:nvSpPr>
          <p:cNvPr id="80" name="Rectangle 57"/>
          <p:cNvSpPr>
            <a:spLocks noChangeArrowheads="1"/>
          </p:cNvSpPr>
          <p:nvPr/>
        </p:nvSpPr>
        <p:spPr bwMode="auto">
          <a:xfrm>
            <a:off x="2884264" y="2954164"/>
            <a:ext cx="33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latin typeface="Book Antiqua" pitchFamily="18" charset="0"/>
              </a:rPr>
              <a:t>x1</a:t>
            </a:r>
          </a:p>
        </p:txBody>
      </p:sp>
      <p:sp>
        <p:nvSpPr>
          <p:cNvPr id="81" name="Rectangle 58"/>
          <p:cNvSpPr>
            <a:spLocks noChangeArrowheads="1"/>
          </p:cNvSpPr>
          <p:nvPr/>
        </p:nvSpPr>
        <p:spPr bwMode="auto">
          <a:xfrm>
            <a:off x="2895377" y="3263726"/>
            <a:ext cx="33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latin typeface="Book Antiqua" pitchFamily="18" charset="0"/>
              </a:rPr>
              <a:t>x8</a:t>
            </a:r>
          </a:p>
        </p:txBody>
      </p:sp>
      <p:sp>
        <p:nvSpPr>
          <p:cNvPr id="82" name="Rectangle 59"/>
          <p:cNvSpPr>
            <a:spLocks noChangeArrowheads="1"/>
          </p:cNvSpPr>
          <p:nvPr/>
        </p:nvSpPr>
        <p:spPr bwMode="auto">
          <a:xfrm>
            <a:off x="3557364" y="2563639"/>
            <a:ext cx="1174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latin typeface="Book Antiqua" pitchFamily="18" charset="0"/>
              </a:rPr>
              <a:t>SCA (48 deep)</a:t>
            </a:r>
          </a:p>
        </p:txBody>
      </p:sp>
      <p:sp>
        <p:nvSpPr>
          <p:cNvPr id="83" name="Rectangle 60"/>
          <p:cNvSpPr>
            <a:spLocks noChangeArrowheads="1"/>
          </p:cNvSpPr>
          <p:nvPr/>
        </p:nvSpPr>
        <p:spPr bwMode="auto">
          <a:xfrm>
            <a:off x="3563714" y="2866851"/>
            <a:ext cx="1174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latin typeface="Book Antiqua" pitchFamily="18" charset="0"/>
              </a:rPr>
              <a:t>SCA (48 deep)</a:t>
            </a:r>
          </a:p>
        </p:txBody>
      </p:sp>
      <p:sp>
        <p:nvSpPr>
          <p:cNvPr id="84" name="Rectangle 61"/>
          <p:cNvSpPr>
            <a:spLocks noChangeArrowheads="1"/>
          </p:cNvSpPr>
          <p:nvPr/>
        </p:nvSpPr>
        <p:spPr bwMode="auto">
          <a:xfrm>
            <a:off x="3557364" y="3425651"/>
            <a:ext cx="1174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 dirty="0">
                <a:solidFill>
                  <a:schemeClr val="tx1"/>
                </a:solidFill>
                <a:latin typeface="Book Antiqua" pitchFamily="18" charset="0"/>
              </a:rPr>
              <a:t>SCA (48 deep)</a:t>
            </a:r>
          </a:p>
        </p:txBody>
      </p:sp>
      <p:sp>
        <p:nvSpPr>
          <p:cNvPr id="85" name="Rectangle 62"/>
          <p:cNvSpPr>
            <a:spLocks noChangeArrowheads="1"/>
          </p:cNvSpPr>
          <p:nvPr/>
        </p:nvSpPr>
        <p:spPr bwMode="auto">
          <a:xfrm>
            <a:off x="3563714" y="3730451"/>
            <a:ext cx="1174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latin typeface="Book Antiqua" pitchFamily="18" charset="0"/>
              </a:rPr>
              <a:t>SCA (48 deep)</a:t>
            </a:r>
          </a:p>
        </p:txBody>
      </p:sp>
      <p:sp>
        <p:nvSpPr>
          <p:cNvPr id="86" name="Rectangle 63"/>
          <p:cNvSpPr>
            <a:spLocks noChangeArrowheads="1"/>
          </p:cNvSpPr>
          <p:nvPr/>
        </p:nvSpPr>
        <p:spPr bwMode="auto">
          <a:xfrm>
            <a:off x="5195664" y="3095451"/>
            <a:ext cx="471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latin typeface="Book Antiqua" pitchFamily="18" charset="0"/>
              </a:rPr>
              <a:t>BLS</a:t>
            </a:r>
          </a:p>
        </p:txBody>
      </p:sp>
      <p:sp>
        <p:nvSpPr>
          <p:cNvPr id="87" name="Rectangle 64"/>
          <p:cNvSpPr>
            <a:spLocks noChangeArrowheads="1"/>
          </p:cNvSpPr>
          <p:nvPr/>
        </p:nvSpPr>
        <p:spPr bwMode="auto">
          <a:xfrm>
            <a:off x="6249764" y="3004964"/>
            <a:ext cx="69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latin typeface="Book Antiqua" pitchFamily="18" charset="0"/>
              </a:rPr>
              <a:t>Output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latin typeface="Book Antiqua" pitchFamily="18" charset="0"/>
              </a:rPr>
              <a:t>Buffer</a:t>
            </a:r>
          </a:p>
        </p:txBody>
      </p:sp>
      <p:sp>
        <p:nvSpPr>
          <p:cNvPr id="88" name="Rectangle 65"/>
          <p:cNvSpPr>
            <a:spLocks noChangeArrowheads="1"/>
          </p:cNvSpPr>
          <p:nvPr/>
        </p:nvSpPr>
        <p:spPr bwMode="auto">
          <a:xfrm>
            <a:off x="90264" y="3193876"/>
            <a:ext cx="5873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latin typeface="Book Antiqua" pitchFamily="18" charset="0"/>
              </a:rPr>
              <a:t>Detc.</a:t>
            </a:r>
          </a:p>
        </p:txBody>
      </p:sp>
      <p:sp>
        <p:nvSpPr>
          <p:cNvPr id="89" name="Rectangle 66"/>
          <p:cNvSpPr>
            <a:spLocks noChangeArrowheads="1"/>
          </p:cNvSpPr>
          <p:nvPr/>
        </p:nvSpPr>
        <p:spPr bwMode="auto">
          <a:xfrm>
            <a:off x="3666902" y="2303289"/>
            <a:ext cx="6619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latin typeface="Book Antiqua" pitchFamily="18" charset="0"/>
              </a:rPr>
              <a:t>Bank 0</a:t>
            </a:r>
          </a:p>
        </p:txBody>
      </p:sp>
      <p:sp>
        <p:nvSpPr>
          <p:cNvPr id="90" name="Rectangle 67"/>
          <p:cNvSpPr>
            <a:spLocks noChangeArrowheads="1"/>
          </p:cNvSpPr>
          <p:nvPr/>
        </p:nvSpPr>
        <p:spPr bwMode="auto">
          <a:xfrm>
            <a:off x="3684364" y="4054301"/>
            <a:ext cx="6619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latin typeface="Book Antiqua" pitchFamily="18" charset="0"/>
              </a:rPr>
              <a:t>Bank 1</a:t>
            </a:r>
          </a:p>
        </p:txBody>
      </p:sp>
      <p:sp>
        <p:nvSpPr>
          <p:cNvPr id="91" name="Line 82"/>
          <p:cNvSpPr>
            <a:spLocks noChangeShapeType="1"/>
          </p:cNvSpPr>
          <p:nvPr/>
        </p:nvSpPr>
        <p:spPr bwMode="auto">
          <a:xfrm>
            <a:off x="4830539" y="2704926"/>
            <a:ext cx="76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" name="Line 83"/>
          <p:cNvSpPr>
            <a:spLocks noChangeShapeType="1"/>
          </p:cNvSpPr>
          <p:nvPr/>
        </p:nvSpPr>
        <p:spPr bwMode="auto">
          <a:xfrm>
            <a:off x="4906739" y="2704926"/>
            <a:ext cx="0" cy="8556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3" name="Line 84"/>
          <p:cNvSpPr>
            <a:spLocks noChangeShapeType="1"/>
          </p:cNvSpPr>
          <p:nvPr/>
        </p:nvSpPr>
        <p:spPr bwMode="auto">
          <a:xfrm flipH="1">
            <a:off x="4830539" y="3560589"/>
            <a:ext cx="76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4" name="Line 85"/>
          <p:cNvSpPr>
            <a:spLocks noChangeShapeType="1"/>
          </p:cNvSpPr>
          <p:nvPr/>
        </p:nvSpPr>
        <p:spPr bwMode="auto">
          <a:xfrm>
            <a:off x="4830539" y="3014489"/>
            <a:ext cx="0" cy="8588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5" name="Line 86"/>
          <p:cNvSpPr>
            <a:spLocks noChangeShapeType="1"/>
          </p:cNvSpPr>
          <p:nvPr/>
        </p:nvSpPr>
        <p:spPr bwMode="auto">
          <a:xfrm>
            <a:off x="4830539" y="3873326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6" name="Line 87"/>
          <p:cNvSpPr>
            <a:spLocks noChangeShapeType="1"/>
          </p:cNvSpPr>
          <p:nvPr/>
        </p:nvSpPr>
        <p:spPr bwMode="auto">
          <a:xfrm>
            <a:off x="4906739" y="2704926"/>
            <a:ext cx="76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7" name="Line 88"/>
          <p:cNvSpPr>
            <a:spLocks noChangeShapeType="1"/>
          </p:cNvSpPr>
          <p:nvPr/>
        </p:nvSpPr>
        <p:spPr bwMode="auto">
          <a:xfrm>
            <a:off x="5135339" y="2860501"/>
            <a:ext cx="0" cy="8556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8" name="Line 89"/>
          <p:cNvSpPr>
            <a:spLocks noChangeShapeType="1"/>
          </p:cNvSpPr>
          <p:nvPr/>
        </p:nvSpPr>
        <p:spPr bwMode="auto">
          <a:xfrm>
            <a:off x="5135339" y="3249439"/>
            <a:ext cx="76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9" name="Rectangle 90"/>
          <p:cNvSpPr>
            <a:spLocks noChangeArrowheads="1"/>
          </p:cNvSpPr>
          <p:nvPr/>
        </p:nvSpPr>
        <p:spPr bwMode="auto">
          <a:xfrm>
            <a:off x="5827489" y="3020839"/>
            <a:ext cx="368300" cy="4556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0" name="Rectangle 91"/>
          <p:cNvSpPr>
            <a:spLocks noChangeArrowheads="1"/>
          </p:cNvSpPr>
          <p:nvPr/>
        </p:nvSpPr>
        <p:spPr bwMode="auto">
          <a:xfrm>
            <a:off x="5805264" y="3093864"/>
            <a:ext cx="549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latin typeface="Book Antiqua" pitchFamily="18" charset="0"/>
              </a:rPr>
              <a:t>SCA</a:t>
            </a:r>
          </a:p>
        </p:txBody>
      </p:sp>
      <p:sp>
        <p:nvSpPr>
          <p:cNvPr id="101" name="Line 92"/>
          <p:cNvSpPr>
            <a:spLocks noChangeShapeType="1"/>
          </p:cNvSpPr>
          <p:nvPr/>
        </p:nvSpPr>
        <p:spPr bwMode="auto">
          <a:xfrm>
            <a:off x="3230339" y="3093864"/>
            <a:ext cx="76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2" name="Line 93"/>
          <p:cNvSpPr>
            <a:spLocks noChangeShapeType="1"/>
          </p:cNvSpPr>
          <p:nvPr/>
        </p:nvSpPr>
        <p:spPr bwMode="auto">
          <a:xfrm flipH="1">
            <a:off x="3306539" y="2704926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3" name="Line 94"/>
          <p:cNvSpPr>
            <a:spLocks noChangeShapeType="1"/>
          </p:cNvSpPr>
          <p:nvPr/>
        </p:nvSpPr>
        <p:spPr bwMode="auto">
          <a:xfrm>
            <a:off x="3306539" y="2704926"/>
            <a:ext cx="0" cy="8556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4" name="Line 95"/>
          <p:cNvSpPr>
            <a:spLocks noChangeShapeType="1"/>
          </p:cNvSpPr>
          <p:nvPr/>
        </p:nvSpPr>
        <p:spPr bwMode="auto">
          <a:xfrm>
            <a:off x="3306539" y="3560589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5" name="Line 96"/>
          <p:cNvSpPr>
            <a:spLocks noChangeShapeType="1"/>
          </p:cNvSpPr>
          <p:nvPr/>
        </p:nvSpPr>
        <p:spPr bwMode="auto">
          <a:xfrm>
            <a:off x="3230339" y="3403426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6" name="Line 97"/>
          <p:cNvSpPr>
            <a:spLocks noChangeShapeType="1"/>
          </p:cNvSpPr>
          <p:nvPr/>
        </p:nvSpPr>
        <p:spPr bwMode="auto">
          <a:xfrm>
            <a:off x="3382739" y="3014489"/>
            <a:ext cx="0" cy="8588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7" name="Line 98"/>
          <p:cNvSpPr>
            <a:spLocks noChangeShapeType="1"/>
          </p:cNvSpPr>
          <p:nvPr/>
        </p:nvSpPr>
        <p:spPr bwMode="auto">
          <a:xfrm>
            <a:off x="2109564" y="2616026"/>
            <a:ext cx="0" cy="631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8" name="Text Box 104"/>
          <p:cNvSpPr txBox="1">
            <a:spLocks noChangeArrowheads="1"/>
          </p:cNvSpPr>
          <p:nvPr/>
        </p:nvSpPr>
        <p:spPr bwMode="auto">
          <a:xfrm>
            <a:off x="5373464" y="2260426"/>
            <a:ext cx="1349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n-US" b="0">
                <a:solidFill>
                  <a:srgbClr val="FF0000"/>
                </a:solidFill>
                <a:latin typeface="Times New Roman" pitchFamily="18" charset="0"/>
              </a:rPr>
              <a:t>BLS Card</a:t>
            </a:r>
          </a:p>
        </p:txBody>
      </p:sp>
    </p:spTree>
    <p:extLst>
      <p:ext uri="{BB962C8B-B14F-4D97-AF65-F5344CB8AC3E}">
        <p14:creationId xmlns:p14="http://schemas.microsoft.com/office/powerpoint/2010/main" val="286018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/>
          <a:lstStyle/>
          <a:p>
            <a:r>
              <a:rPr lang="fr-FR" dirty="0" smtClean="0"/>
              <a:t>Diaphonie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/>
          </a:bodyPr>
          <a:lstStyle/>
          <a:p>
            <a:r>
              <a:rPr lang="fr-FR" dirty="0" err="1" smtClean="0"/>
              <a:t>Crosstalk</a:t>
            </a:r>
            <a:r>
              <a:rPr lang="fr-FR" dirty="0" smtClean="0"/>
              <a:t> capacitif :</a:t>
            </a:r>
          </a:p>
          <a:p>
            <a:pPr lvl="1"/>
            <a:r>
              <a:rPr lang="fr-FR" sz="2400" dirty="0" smtClean="0"/>
              <a:t>Signal différencié et même signe</a:t>
            </a:r>
          </a:p>
          <a:p>
            <a:pPr lvl="1"/>
            <a:r>
              <a:rPr lang="fr-FR" sz="2400" dirty="0" smtClean="0"/>
              <a:t>Proportionnel à Cx/Cd et </a:t>
            </a:r>
            <a:r>
              <a:rPr lang="fr-FR" sz="2400" dirty="0" err="1" smtClean="0"/>
              <a:t>Zin</a:t>
            </a:r>
            <a:endParaRPr lang="fr-FR" sz="2400" dirty="0" smtClean="0"/>
          </a:p>
          <a:p>
            <a:pPr lvl="1"/>
            <a:endParaRPr lang="fr-FR" sz="2400" dirty="0"/>
          </a:p>
          <a:p>
            <a:r>
              <a:rPr lang="fr-FR" dirty="0" smtClean="0"/>
              <a:t>Couplage par impédance commune</a:t>
            </a:r>
          </a:p>
          <a:p>
            <a:pPr lvl="1"/>
            <a:r>
              <a:rPr lang="fr-FR" dirty="0"/>
              <a:t>« retours de masse » </a:t>
            </a:r>
            <a:r>
              <a:rPr lang="fr-FR" dirty="0" smtClean="0"/>
              <a:t>communs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Couplage inductif : </a:t>
            </a:r>
          </a:p>
          <a:p>
            <a:pPr lvl="1"/>
            <a:r>
              <a:rPr lang="fr-FR" dirty="0" smtClean="0"/>
              <a:t>Mutuelle inductance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14</a:t>
            </a:fld>
            <a:endParaRPr lang="fr-BE"/>
          </a:p>
        </p:txBody>
      </p:sp>
      <p:pic>
        <p:nvPicPr>
          <p:cNvPr id="7" name="Picture 4" descr="xtalk_sche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4663"/>
            <a:ext cx="2948789" cy="262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 descr="C:\Users\lpnhe\Desktop\couplage inducti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418" y="4941169"/>
            <a:ext cx="300784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lpnhe\Desktop\impédance copmmu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17032"/>
            <a:ext cx="262635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59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Mesure de charge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Intégrateur parfait</a:t>
            </a:r>
          </a:p>
          <a:p>
            <a:r>
              <a:rPr lang="fr-FR" dirty="0" smtClean="0"/>
              <a:t>Out = -Q/</a:t>
            </a:r>
            <a:r>
              <a:rPr lang="fr-FR" dirty="0" err="1" smtClean="0"/>
              <a:t>Cf</a:t>
            </a:r>
            <a:endParaRPr lang="fr-FR" dirty="0"/>
          </a:p>
          <a:p>
            <a:endParaRPr lang="fr-FR" dirty="0"/>
          </a:p>
          <a:p>
            <a:r>
              <a:rPr lang="fr-FR" dirty="0" smtClean="0"/>
              <a:t>Masse virtuelle</a:t>
            </a:r>
          </a:p>
          <a:p>
            <a:r>
              <a:rPr lang="fr-FR" dirty="0" smtClean="0"/>
              <a:t>Meilleure diaphonie</a:t>
            </a:r>
          </a:p>
          <a:p>
            <a:r>
              <a:rPr lang="fr-FR" dirty="0" smtClean="0"/>
              <a:t>« indépendant » de la capa du détecteur</a:t>
            </a:r>
          </a:p>
          <a:p>
            <a:r>
              <a:rPr lang="fr-FR" dirty="0" smtClean="0"/>
              <a:t>Employé dans 90% des cas</a:t>
            </a:r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15</a:t>
            </a:fld>
            <a:endParaRPr lang="fr-BE"/>
          </a:p>
        </p:txBody>
      </p:sp>
      <p:pic>
        <p:nvPicPr>
          <p:cNvPr id="2050" name="Picture 2" descr="C:\Users\rv\000work\ecole detecteur mesure\det + inte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888432" cy="247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20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Mesure de courant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Convertisseur courant / tension parfait</a:t>
            </a:r>
          </a:p>
          <a:p>
            <a:r>
              <a:rPr lang="fr-FR" dirty="0" smtClean="0"/>
              <a:t>Mase virtuelle</a:t>
            </a:r>
            <a:endParaRPr lang="fr-FR" dirty="0"/>
          </a:p>
          <a:p>
            <a:r>
              <a:rPr lang="fr-FR" dirty="0" smtClean="0"/>
              <a:t>Out = -R*i</a:t>
            </a:r>
          </a:p>
          <a:p>
            <a:r>
              <a:rPr lang="fr-FR" dirty="0" err="1" smtClean="0"/>
              <a:t>Transrésistance</a:t>
            </a:r>
            <a:endParaRPr lang="fr-FR" dirty="0" smtClean="0"/>
          </a:p>
          <a:p>
            <a:endParaRPr lang="fr-FR" dirty="0"/>
          </a:p>
          <a:p>
            <a:r>
              <a:rPr lang="fr-FR" dirty="0"/>
              <a:t>B</a:t>
            </a:r>
            <a:r>
              <a:rPr lang="fr-FR" dirty="0" smtClean="0"/>
              <a:t>ruit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16</a:t>
            </a:fld>
            <a:endParaRPr lang="fr-BE"/>
          </a:p>
        </p:txBody>
      </p:sp>
      <p:pic>
        <p:nvPicPr>
          <p:cNvPr id="2050" name="Picture 2" descr="C:\Users\rv\000work\ecole detecteur mesure\det + coura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754" y="2204864"/>
            <a:ext cx="4589463" cy="239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05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Ampli op idéal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340768"/>
            <a:ext cx="8208912" cy="5031060"/>
          </a:xfrm>
        </p:spPr>
        <p:txBody>
          <a:bodyPr>
            <a:normAutofit/>
          </a:bodyPr>
          <a:lstStyle/>
          <a:p>
            <a:r>
              <a:rPr lang="fr-FR" dirty="0" smtClean="0"/>
              <a:t>Impédance d’entrée infinie</a:t>
            </a:r>
          </a:p>
          <a:p>
            <a:endParaRPr lang="fr-FR" dirty="0" smtClean="0"/>
          </a:p>
          <a:p>
            <a:r>
              <a:rPr lang="fr-FR" dirty="0" smtClean="0"/>
              <a:t>Gain différentiel infini</a:t>
            </a:r>
          </a:p>
          <a:p>
            <a:endParaRPr lang="fr-FR" dirty="0" smtClean="0"/>
          </a:p>
          <a:p>
            <a:r>
              <a:rPr lang="fr-FR" dirty="0" smtClean="0"/>
              <a:t>Gain de mode commun nul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Bande passante infinie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17</a:t>
            </a:fld>
            <a:endParaRPr lang="fr-BE"/>
          </a:p>
        </p:txBody>
      </p:sp>
      <p:pic>
        <p:nvPicPr>
          <p:cNvPr id="3074" name="Picture 2" descr="C:\Users\rv\000work\ecole detecteur mesure\aop parfa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296" y="1926332"/>
            <a:ext cx="35052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9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fr-FR" dirty="0" smtClean="0"/>
              <a:t>AOP idéal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67333"/>
                <a:ext cx="8229600" cy="452596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fr-FR" dirty="0" smtClean="0"/>
                  <a:t>Buffer</a:t>
                </a:r>
              </a:p>
              <a:p>
                <a:pPr lvl="2"/>
                <a:r>
                  <a:rPr lang="fr-FR" dirty="0" err="1" smtClean="0"/>
                  <a:t>Ep</a:t>
                </a:r>
                <a:r>
                  <a:rPr lang="fr-FR" dirty="0" smtClean="0"/>
                  <a:t> = </a:t>
                </a:r>
                <a:r>
                  <a:rPr lang="fr-FR" dirty="0" err="1" smtClean="0"/>
                  <a:t>Em</a:t>
                </a:r>
                <a:r>
                  <a:rPr lang="fr-FR" dirty="0" smtClean="0"/>
                  <a:t> = </a:t>
                </a:r>
                <a:r>
                  <a:rPr lang="fr-FR" dirty="0" err="1" smtClean="0"/>
                  <a:t>Vout</a:t>
                </a:r>
                <a:r>
                  <a:rPr lang="fr-FR" dirty="0" smtClean="0"/>
                  <a:t>, </a:t>
                </a:r>
              </a:p>
              <a:p>
                <a:pPr lvl="2"/>
                <a:r>
                  <a:rPr lang="fr-FR" dirty="0" err="1" smtClean="0"/>
                  <a:t>Zin</a:t>
                </a:r>
                <a:r>
                  <a:rPr lang="fr-FR" dirty="0" smtClean="0"/>
                  <a:t> infinie, </a:t>
                </a:r>
                <a:r>
                  <a:rPr lang="fr-FR" dirty="0" err="1" smtClean="0"/>
                  <a:t>Zout</a:t>
                </a:r>
                <a:r>
                  <a:rPr lang="fr-FR" dirty="0" smtClean="0"/>
                  <a:t> nulle</a:t>
                </a:r>
              </a:p>
              <a:p>
                <a:pPr lvl="2"/>
                <a:endParaRPr lang="fr-FR" dirty="0" smtClean="0"/>
              </a:p>
              <a:p>
                <a:r>
                  <a:rPr lang="fr-FR" dirty="0" smtClean="0"/>
                  <a:t>Intégrateur</a:t>
                </a:r>
              </a:p>
              <a:p>
                <a:pPr lvl="2"/>
                <a:r>
                  <a:rPr lang="fr-FR" dirty="0" err="1" smtClean="0"/>
                  <a:t>Ep</a:t>
                </a:r>
                <a:r>
                  <a:rPr lang="fr-FR" dirty="0" smtClean="0"/>
                  <a:t> = </a:t>
                </a:r>
                <a:r>
                  <a:rPr lang="fr-FR" dirty="0" err="1" smtClean="0"/>
                  <a:t>Em</a:t>
                </a:r>
                <a:r>
                  <a:rPr lang="fr-FR" dirty="0" smtClean="0"/>
                  <a:t> = 0, </a:t>
                </a:r>
                <a:r>
                  <a:rPr lang="fr-FR" dirty="0" err="1" smtClean="0"/>
                  <a:t>Zin</a:t>
                </a:r>
                <a:r>
                  <a:rPr lang="fr-FR" dirty="0" smtClean="0"/>
                  <a:t> = 0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𝑆</m:t>
                    </m:r>
                    <m:r>
                      <a:rPr lang="fr-FR" b="0" i="1" smtClean="0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fr-F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FR" b="0" i="1" smtClean="0">
                            <a:latin typeface="Cambria Math"/>
                          </a:rPr>
                          <m:t>𝐶</m:t>
                        </m:r>
                      </m:den>
                    </m:f>
                    <m:r>
                      <a:rPr lang="fr-FR" b="0" i="1" smtClean="0">
                        <a:latin typeface="Cambria Math"/>
                      </a:rPr>
                      <m:t>∗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FR" b="0" i="1" smtClean="0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fr-FR" b="0" i="1" smtClean="0">
                            <a:latin typeface="Cambria Math"/>
                          </a:rPr>
                          <m:t>𝑖𝑑𝑡</m:t>
                        </m:r>
                      </m:e>
                    </m:nary>
                  </m:oMath>
                </a14:m>
                <a:endParaRPr lang="fr-FR" dirty="0" smtClean="0"/>
              </a:p>
              <a:p>
                <a:pPr lvl="2"/>
                <a:endParaRPr lang="fr-FR" dirty="0" smtClean="0"/>
              </a:p>
              <a:p>
                <a:r>
                  <a:rPr lang="fr-FR" dirty="0" smtClean="0"/>
                  <a:t>Ampli de courant</a:t>
                </a:r>
              </a:p>
              <a:p>
                <a:pPr lvl="2"/>
                <a:r>
                  <a:rPr lang="fr-FR" dirty="0" err="1" smtClean="0"/>
                  <a:t>Ep</a:t>
                </a:r>
                <a:r>
                  <a:rPr lang="fr-FR" dirty="0" smtClean="0"/>
                  <a:t> = </a:t>
                </a:r>
                <a:r>
                  <a:rPr lang="fr-FR" dirty="0" err="1" smtClean="0"/>
                  <a:t>Em</a:t>
                </a:r>
                <a:r>
                  <a:rPr lang="fr-FR" dirty="0" smtClean="0"/>
                  <a:t> = 0, </a:t>
                </a:r>
                <a:r>
                  <a:rPr lang="fr-FR" dirty="0" err="1" smtClean="0"/>
                  <a:t>Zin</a:t>
                </a:r>
                <a:r>
                  <a:rPr lang="fr-FR" dirty="0" smtClean="0"/>
                  <a:t> = 0</a:t>
                </a:r>
              </a:p>
              <a:p>
                <a:pPr lvl="2"/>
                <a:r>
                  <a:rPr lang="fr-FR" dirty="0" smtClean="0"/>
                  <a:t>S = -R*i</a:t>
                </a:r>
                <a:endParaRPr lang="fr-FR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67333"/>
                <a:ext cx="8229600" cy="4525963"/>
              </a:xfrm>
              <a:blipFill rotWithShape="1">
                <a:blip r:embed="rId2"/>
                <a:stretch>
                  <a:fillRect l="-1481" t="-36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Hervé </a:t>
            </a:r>
            <a:r>
              <a:rPr lang="fr-FR" dirty="0" err="1" smtClean="0"/>
              <a:t>Lebbolo</a:t>
            </a:r>
            <a:r>
              <a:rPr lang="fr-FR" dirty="0" smtClean="0"/>
              <a:t>        Du détecteur à la mesure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18</a:t>
            </a:fld>
            <a:endParaRPr lang="fr-BE"/>
          </a:p>
        </p:txBody>
      </p:sp>
      <p:pic>
        <p:nvPicPr>
          <p:cNvPr id="4099" name="Picture 3" descr="C:\Users\rv\000work\ecole detecteur mesure\buff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707979" cy="14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v\000work\ecole detecteur mesure\inte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958" y="3068960"/>
            <a:ext cx="3633490" cy="154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rv\000work\ecole detecteur mesure\coura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061" y="4725144"/>
            <a:ext cx="3373734" cy="142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012160" y="1475492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ep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012160" y="1835532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305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olg6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26" y="1268760"/>
            <a:ext cx="4445678" cy="331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Aop</a:t>
            </a:r>
            <a:r>
              <a:rPr lang="fr-FR" dirty="0" smtClean="0"/>
              <a:t> moins idéal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Gain fini</a:t>
            </a:r>
          </a:p>
          <a:p>
            <a:pPr lvl="2"/>
            <a:r>
              <a:rPr lang="fr-FR" sz="2000" dirty="0" smtClean="0"/>
              <a:t>S = Gd(</a:t>
            </a:r>
            <a:r>
              <a:rPr lang="fr-FR" sz="2000" dirty="0" err="1" smtClean="0"/>
              <a:t>Ep-Em</a:t>
            </a:r>
            <a:r>
              <a:rPr lang="fr-FR" sz="2000" dirty="0" smtClean="0"/>
              <a:t>) + </a:t>
            </a:r>
            <a:r>
              <a:rPr lang="fr-FR" sz="2000" dirty="0" err="1" smtClean="0"/>
              <a:t>Gc</a:t>
            </a:r>
            <a:r>
              <a:rPr lang="fr-FR" sz="2000" dirty="0" smtClean="0"/>
              <a:t>(</a:t>
            </a:r>
            <a:r>
              <a:rPr lang="fr-FR" sz="2000" dirty="0" err="1" smtClean="0"/>
              <a:t>Ep+Em</a:t>
            </a:r>
            <a:r>
              <a:rPr lang="fr-FR" sz="2000" dirty="0" smtClean="0"/>
              <a:t>)</a:t>
            </a:r>
          </a:p>
          <a:p>
            <a:pPr lvl="2"/>
            <a:r>
              <a:rPr lang="fr-FR" sz="2000" dirty="0" smtClean="0"/>
              <a:t>Gain de mode commun</a:t>
            </a:r>
          </a:p>
          <a:p>
            <a:pPr lvl="2"/>
            <a:r>
              <a:rPr lang="fr-FR" sz="2000" dirty="0" err="1" smtClean="0"/>
              <a:t>Ep</a:t>
            </a:r>
            <a:r>
              <a:rPr lang="fr-FR" sz="2000" dirty="0" smtClean="0"/>
              <a:t> ≠ </a:t>
            </a:r>
            <a:r>
              <a:rPr lang="fr-FR" sz="2000" dirty="0" err="1" smtClean="0"/>
              <a:t>Em</a:t>
            </a:r>
            <a:endParaRPr lang="fr-FR" sz="2000" dirty="0" smtClean="0"/>
          </a:p>
          <a:p>
            <a:pPr lvl="2"/>
            <a:r>
              <a:rPr lang="fr-FR" sz="2000" dirty="0" smtClean="0">
                <a:sym typeface="Wingdings" pitchFamily="2" charset="2"/>
              </a:rPr>
              <a:t></a:t>
            </a:r>
            <a:r>
              <a:rPr lang="fr-FR" sz="2000" dirty="0" smtClean="0"/>
              <a:t> déficit</a:t>
            </a:r>
          </a:p>
          <a:p>
            <a:pPr lvl="2"/>
            <a:endParaRPr lang="fr-FR" sz="2000" dirty="0" smtClean="0"/>
          </a:p>
          <a:p>
            <a:r>
              <a:rPr lang="fr-FR" dirty="0" smtClean="0"/>
              <a:t>Bande passante finie</a:t>
            </a:r>
          </a:p>
          <a:p>
            <a:pPr lvl="2"/>
            <a:r>
              <a:rPr lang="fr-FR" dirty="0" smtClean="0"/>
              <a:t>G = G0/((1+jf/f0)(1+jf/f1))</a:t>
            </a:r>
          </a:p>
          <a:p>
            <a:pPr lvl="2"/>
            <a:r>
              <a:rPr lang="fr-FR" dirty="0" smtClean="0"/>
              <a:t>Le gain dépend de la fréquence</a:t>
            </a:r>
            <a:endParaRPr lang="fr-FR" dirty="0"/>
          </a:p>
          <a:p>
            <a:pPr lvl="2"/>
            <a:r>
              <a:rPr lang="fr-FR" dirty="0" err="1" smtClean="0"/>
              <a:t>Zin</a:t>
            </a:r>
            <a:r>
              <a:rPr lang="fr-FR" dirty="0" smtClean="0"/>
              <a:t> ~ </a:t>
            </a:r>
            <a:r>
              <a:rPr lang="fr-FR" dirty="0" err="1" smtClean="0"/>
              <a:t>Zf</a:t>
            </a:r>
            <a:r>
              <a:rPr lang="fr-FR" dirty="0" smtClean="0"/>
              <a:t>/G , l’impédance d’entrée dépend de la fréquence</a:t>
            </a:r>
          </a:p>
          <a:p>
            <a:pPr lvl="2"/>
            <a:r>
              <a:rPr lang="fr-FR" dirty="0" smtClean="0">
                <a:sym typeface="Wingdings" pitchFamily="2" charset="2"/>
              </a:rPr>
              <a:t> stabilité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4820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Participation aux Expériences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10"/>
            <a:ext cx="8229600" cy="5015640"/>
          </a:xfrm>
        </p:spPr>
        <p:txBody>
          <a:bodyPr>
            <a:noAutofit/>
          </a:bodyPr>
          <a:lstStyle/>
          <a:p>
            <a:r>
              <a:rPr lang="fr-FR" sz="2400" dirty="0" err="1" smtClean="0"/>
              <a:t>Outer</a:t>
            </a:r>
            <a:r>
              <a:rPr lang="fr-FR" sz="2400" dirty="0" smtClean="0"/>
              <a:t> Detector de Delphi (LEP)</a:t>
            </a:r>
          </a:p>
          <a:p>
            <a:pPr lvl="2"/>
            <a:r>
              <a:rPr lang="fr-FR" sz="1800" dirty="0" smtClean="0"/>
              <a:t>Trigger et </a:t>
            </a:r>
            <a:r>
              <a:rPr lang="fr-FR" sz="1800" dirty="0" err="1" smtClean="0"/>
              <a:t>trajectographe</a:t>
            </a:r>
            <a:endParaRPr lang="fr-FR" sz="1800" dirty="0" smtClean="0"/>
          </a:p>
          <a:p>
            <a:r>
              <a:rPr lang="fr-FR" sz="2400" dirty="0" smtClean="0"/>
              <a:t>RD1 : R&amp;D sur calorimètre plomb/fibre scintillante</a:t>
            </a:r>
          </a:p>
          <a:p>
            <a:pPr lvl="2"/>
            <a:r>
              <a:rPr lang="fr-FR" sz="1800" dirty="0" smtClean="0"/>
              <a:t>Séparation </a:t>
            </a:r>
            <a:r>
              <a:rPr lang="fr-FR" sz="1800" dirty="0"/>
              <a:t>é</a:t>
            </a:r>
            <a:r>
              <a:rPr lang="fr-FR" sz="1800" dirty="0" smtClean="0"/>
              <a:t>lectrons/pions</a:t>
            </a:r>
          </a:p>
          <a:p>
            <a:r>
              <a:rPr lang="fr-FR" sz="2400" dirty="0" err="1" smtClean="0"/>
              <a:t>Spacal</a:t>
            </a:r>
            <a:r>
              <a:rPr lang="fr-FR" sz="2400" dirty="0" smtClean="0"/>
              <a:t> H1 : calorimètre arrière</a:t>
            </a:r>
          </a:p>
          <a:p>
            <a:pPr lvl="2"/>
            <a:r>
              <a:rPr lang="fr-FR" sz="1800" dirty="0" smtClean="0"/>
              <a:t>Réjection des événements hors temps</a:t>
            </a:r>
          </a:p>
          <a:p>
            <a:r>
              <a:rPr lang="fr-FR" sz="2400" dirty="0" smtClean="0"/>
              <a:t>DIRC de BABAR</a:t>
            </a:r>
          </a:p>
          <a:p>
            <a:pPr lvl="2"/>
            <a:r>
              <a:rPr lang="fr-FR" sz="1800" dirty="0" smtClean="0"/>
              <a:t>Identification de particules, mesure de temps (asic TDC)</a:t>
            </a:r>
          </a:p>
          <a:p>
            <a:r>
              <a:rPr lang="fr-FR" sz="2400" dirty="0" smtClean="0"/>
              <a:t>Calorimètre de DØ  accordéon argon liquide</a:t>
            </a:r>
          </a:p>
          <a:p>
            <a:pPr lvl="2"/>
            <a:r>
              <a:rPr lang="fr-FR" sz="1800" dirty="0" err="1" smtClean="0"/>
              <a:t>Calibratrion</a:t>
            </a:r>
            <a:r>
              <a:rPr lang="fr-FR" sz="1800" dirty="0" smtClean="0"/>
              <a:t> électronique </a:t>
            </a:r>
            <a:r>
              <a:rPr lang="fr-FR" sz="1800" dirty="0" err="1" smtClean="0"/>
              <a:t>Run</a:t>
            </a:r>
            <a:r>
              <a:rPr lang="fr-FR" sz="1800" dirty="0" smtClean="0"/>
              <a:t> II</a:t>
            </a:r>
          </a:p>
          <a:p>
            <a:r>
              <a:rPr lang="fr-FR" sz="2400" dirty="0" smtClean="0"/>
              <a:t>HESS2 : astronomie gamma de haute énergie</a:t>
            </a:r>
          </a:p>
          <a:p>
            <a:pPr lvl="2"/>
            <a:r>
              <a:rPr lang="fr-FR" sz="1800" dirty="0" smtClean="0"/>
              <a:t>Asic pour trigger (pré-L2)</a:t>
            </a:r>
            <a:endParaRPr lang="fr-FR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46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PAI_OP620_4C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96" y="1124744"/>
            <a:ext cx="4521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Amplis de courant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fr-FR" dirty="0" smtClean="0"/>
          </a:p>
          <a:p>
            <a:r>
              <a:rPr lang="fr-FR" dirty="0" err="1" smtClean="0"/>
              <a:t>Em</a:t>
            </a:r>
            <a:r>
              <a:rPr lang="fr-FR" dirty="0" smtClean="0"/>
              <a:t> = </a:t>
            </a:r>
            <a:r>
              <a:rPr lang="fr-FR" dirty="0" err="1" smtClean="0"/>
              <a:t>Vout</a:t>
            </a:r>
            <a:r>
              <a:rPr lang="fr-FR" dirty="0" smtClean="0"/>
              <a:t>/G</a:t>
            </a:r>
          </a:p>
          <a:p>
            <a:r>
              <a:rPr lang="fr-FR" dirty="0" err="1" smtClean="0"/>
              <a:t>Zin</a:t>
            </a:r>
            <a:r>
              <a:rPr lang="fr-FR" dirty="0" smtClean="0"/>
              <a:t> ~ R/G</a:t>
            </a:r>
          </a:p>
          <a:p>
            <a:r>
              <a:rPr lang="fr-FR" dirty="0"/>
              <a:t> </a:t>
            </a:r>
            <a:r>
              <a:rPr lang="fr-FR" sz="3000" dirty="0" smtClean="0"/>
              <a:t>=  R(1+jf/f0)/G0</a:t>
            </a:r>
          </a:p>
          <a:p>
            <a:pPr marL="0" indent="0">
              <a:buNone/>
            </a:pPr>
            <a:r>
              <a:rPr lang="fr-FR" sz="3000" dirty="0" smtClean="0"/>
              <a:t>(si une seule coupure)</a:t>
            </a:r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L’impédance d’entrée est inductive</a:t>
            </a:r>
          </a:p>
          <a:p>
            <a:pPr marL="0" indent="0">
              <a:buNone/>
            </a:pPr>
            <a:r>
              <a:rPr lang="fr-FR" dirty="0" smtClean="0">
                <a:sym typeface="Wingdings" pitchFamily="2" charset="2"/>
              </a:rPr>
              <a:t> Circuit résonant LC, risque d’oscillation plus ou moins amortie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9307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596336" y="6448251"/>
            <a:ext cx="1090464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21</a:t>
            </a:fld>
            <a:endParaRPr lang="fr-BE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81000" y="76200"/>
            <a:ext cx="8001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3300"/>
                </a:solidFill>
                <a:latin typeface="Comic Sans MS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3300"/>
                </a:solidFill>
                <a:latin typeface="Comic Sans MS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3300"/>
                </a:solidFill>
                <a:latin typeface="Comic Sans MS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3300"/>
                </a:solidFill>
                <a:latin typeface="Comic Sans MS" pitchFamily="66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3300"/>
                </a:solidFill>
                <a:latin typeface="Comic Sans MS" pitchFamily="66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3300"/>
                </a:solidFill>
                <a:latin typeface="Comic Sans MS" pitchFamily="66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3300"/>
                </a:solidFill>
                <a:latin typeface="Comic Sans MS" pitchFamily="66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3300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Charge vs Current preamps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0" y="1203003"/>
            <a:ext cx="4859338" cy="453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Charge preamps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</a:rPr>
              <a:t>Best noise performance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</a:rPr>
              <a:t>Best with short signals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</a:rPr>
              <a:t>Best with small capacitance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Current preamps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</a:rPr>
              <a:t>Best for long signals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</a:rPr>
              <a:t>Best for high counting rate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Comic Sans MS"/>
              </a:rPr>
              <a:t>Noise !</a:t>
            </a: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Charge preamps are </a:t>
            </a:r>
            <a:r>
              <a:rPr kumimoji="1" 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not slow</a:t>
            </a: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, they are </a:t>
            </a:r>
            <a:r>
              <a:rPr kumimoji="1" 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long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Current preamps are </a:t>
            </a:r>
            <a:r>
              <a:rPr kumimoji="1" 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not faster</a:t>
            </a: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, they are </a:t>
            </a:r>
            <a:r>
              <a:rPr kumimoji="1" 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shorter </a:t>
            </a: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(but easily unstable)</a:t>
            </a:r>
          </a:p>
        </p:txBody>
      </p:sp>
      <p:pic>
        <p:nvPicPr>
          <p:cNvPr id="19" name="Picture 4" descr="PAC_sig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1051197"/>
            <a:ext cx="4441825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5"/>
          <p:cNvSpPr>
            <a:spLocks noChangeShapeType="1"/>
          </p:cNvSpPr>
          <p:nvPr/>
        </p:nvSpPr>
        <p:spPr bwMode="auto">
          <a:xfrm>
            <a:off x="6659563" y="1844675"/>
            <a:ext cx="0" cy="3168650"/>
          </a:xfrm>
          <a:prstGeom prst="line">
            <a:avLst/>
          </a:prstGeom>
          <a:noFill/>
          <a:ln w="38100" cap="sq">
            <a:solidFill>
              <a:srgbClr val="FF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795963" y="4149725"/>
            <a:ext cx="796925" cy="317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Current</a:t>
            </a: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7019925" y="4149725"/>
            <a:ext cx="796925" cy="317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Charge</a:t>
            </a: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8013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Courant vs Charge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22</a:t>
            </a:fld>
            <a:endParaRPr lang="fr-BE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358" y="1052736"/>
            <a:ext cx="9159358" cy="470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79512" y="5939988"/>
            <a:ext cx="868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Pub : simulateur gratuit </a:t>
            </a:r>
            <a:r>
              <a:rPr lang="fr-FR" dirty="0" err="1" smtClean="0"/>
              <a:t>LTspice</a:t>
            </a:r>
            <a:r>
              <a:rPr lang="fr-FR" dirty="0" smtClean="0"/>
              <a:t>   </a:t>
            </a:r>
            <a:r>
              <a:rPr lang="fr-FR" dirty="0"/>
              <a:t>http://www.linear.com/designtools/software/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067944" y="5301208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995936" y="494116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R1 * 1000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864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Bruit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Fluctuation aléatoire (et indésirable) superposée au signal </a:t>
            </a:r>
            <a:r>
              <a:rPr lang="fr-FR" dirty="0" smtClean="0">
                <a:sym typeface="Wingdings" pitchFamily="2" charset="2"/>
              </a:rPr>
              <a:t> traitement statistique</a:t>
            </a:r>
          </a:p>
          <a:p>
            <a:endParaRPr lang="fr-FR" dirty="0" smtClean="0">
              <a:sym typeface="Wingdings" pitchFamily="2" charset="2"/>
            </a:endParaRPr>
          </a:p>
          <a:p>
            <a:r>
              <a:rPr lang="fr-FR" dirty="0" smtClean="0">
                <a:sym typeface="Wingdings" pitchFamily="2" charset="2"/>
              </a:rPr>
              <a:t>Sources : </a:t>
            </a:r>
          </a:p>
          <a:p>
            <a:pPr lvl="2"/>
            <a:r>
              <a:rPr lang="fr-FR" dirty="0" smtClean="0">
                <a:sym typeface="Wingdings" pitchFamily="2" charset="2"/>
              </a:rPr>
              <a:t>Bruit thermique 	Sv(f) = 4kTR</a:t>
            </a:r>
          </a:p>
          <a:p>
            <a:pPr lvl="2"/>
            <a:r>
              <a:rPr lang="fr-FR" dirty="0" err="1" smtClean="0">
                <a:sym typeface="Wingdings" pitchFamily="2" charset="2"/>
              </a:rPr>
              <a:t>Shot</a:t>
            </a:r>
            <a:r>
              <a:rPr lang="fr-FR" dirty="0" smtClean="0">
                <a:sym typeface="Wingdings" pitchFamily="2" charset="2"/>
              </a:rPr>
              <a:t> noise		Si(f) = 2qI</a:t>
            </a:r>
          </a:p>
          <a:p>
            <a:pPr lvl="2"/>
            <a:r>
              <a:rPr lang="fr-FR" dirty="0" smtClean="0">
                <a:sym typeface="Wingdings" pitchFamily="2" charset="2"/>
              </a:rPr>
              <a:t>Bruit en 1/f</a:t>
            </a:r>
          </a:p>
          <a:p>
            <a:pPr lvl="2"/>
            <a:r>
              <a:rPr lang="fr-FR" dirty="0" smtClean="0">
                <a:sym typeface="Wingdings" pitchFamily="2" charset="2"/>
              </a:rPr>
              <a:t>parasites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Hervé </a:t>
            </a:r>
            <a:r>
              <a:rPr lang="fr-FR" dirty="0" err="1" smtClean="0"/>
              <a:t>Lebbolo</a:t>
            </a:r>
            <a:r>
              <a:rPr lang="fr-FR" dirty="0" smtClean="0"/>
              <a:t>        Du détecteur à la mesure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23</a:t>
            </a:fld>
            <a:endParaRPr lang="fr-BE"/>
          </a:p>
        </p:txBody>
      </p:sp>
      <p:pic>
        <p:nvPicPr>
          <p:cNvPr id="7" name="Picture 22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696" y="2636912"/>
            <a:ext cx="29718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6324922" y="4902795"/>
            <a:ext cx="2495550" cy="1406525"/>
            <a:chOff x="3756" y="1946"/>
            <a:chExt cx="1572" cy="886"/>
          </a:xfrm>
        </p:grpSpPr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3840" y="2256"/>
              <a:ext cx="240" cy="240"/>
            </a:xfrm>
            <a:prstGeom prst="ellipse">
              <a:avLst/>
            </a:prstGeom>
            <a:solidFill>
              <a:srgbClr val="800080">
                <a:alpha val="50195"/>
              </a:srgbClr>
            </a:solidFill>
            <a:ln w="38100" cap="sq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4464" y="2256"/>
              <a:ext cx="624" cy="576"/>
            </a:xfrm>
            <a:prstGeom prst="rect">
              <a:avLst/>
            </a:prstGeom>
            <a:noFill/>
            <a:ln w="38100" cap="sq">
              <a:solidFill>
                <a:srgbClr val="80008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r>
                <a:rPr lang="fr-FR" sz="1600" dirty="0" err="1"/>
                <a:t>Noiseless</a:t>
              </a:r>
              <a:endParaRPr lang="fr-FR" sz="1600" dirty="0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4080" y="2352"/>
              <a:ext cx="384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4224" y="2736"/>
              <a:ext cx="240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5088" y="2352"/>
              <a:ext cx="240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5088" y="2736"/>
              <a:ext cx="240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Oval 17"/>
            <p:cNvSpPr>
              <a:spLocks noChangeArrowheads="1"/>
            </p:cNvSpPr>
            <p:nvPr/>
          </p:nvSpPr>
          <p:spPr bwMode="auto">
            <a:xfrm>
              <a:off x="4176" y="2496"/>
              <a:ext cx="192" cy="192"/>
            </a:xfrm>
            <a:prstGeom prst="ellipse">
              <a:avLst/>
            </a:prstGeom>
            <a:solidFill>
              <a:srgbClr val="800080">
                <a:alpha val="50195"/>
              </a:srgbClr>
            </a:solidFill>
            <a:ln w="38100" cap="sq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Oval 18"/>
            <p:cNvSpPr>
              <a:spLocks noChangeArrowheads="1"/>
            </p:cNvSpPr>
            <p:nvPr/>
          </p:nvSpPr>
          <p:spPr bwMode="auto">
            <a:xfrm>
              <a:off x="4176" y="2400"/>
              <a:ext cx="192" cy="192"/>
            </a:xfrm>
            <a:prstGeom prst="ellipse">
              <a:avLst/>
            </a:prstGeom>
            <a:solidFill>
              <a:srgbClr val="800080">
                <a:alpha val="50195"/>
              </a:srgbClr>
            </a:solidFill>
            <a:ln w="38100" cap="sq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3756" y="1946"/>
              <a:ext cx="29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dirty="0">
                  <a:latin typeface="+mn-lt"/>
                </a:rPr>
                <a:t>e</a:t>
              </a:r>
              <a:r>
                <a:rPr lang="fr-FR" baseline="-25000" dirty="0">
                  <a:latin typeface="+mn-lt"/>
                </a:rPr>
                <a:t>n</a:t>
              </a:r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4272" y="2688"/>
              <a:ext cx="0" cy="4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4272" y="2352"/>
              <a:ext cx="0" cy="4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641642" y="5775647"/>
            <a:ext cx="3786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dirty="0" smtClean="0">
                <a:latin typeface="+mn-lt"/>
              </a:rPr>
              <a:t>i</a:t>
            </a:r>
            <a:r>
              <a:rPr lang="fr-FR" baseline="-25000" dirty="0" smtClean="0">
                <a:latin typeface="+mn-lt"/>
              </a:rPr>
              <a:t>n</a:t>
            </a:r>
            <a:endParaRPr lang="fr-FR" baseline="-25000" dirty="0">
              <a:latin typeface="+mn-lt"/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7067872" y="4098776"/>
            <a:ext cx="1752600" cy="914400"/>
            <a:chOff x="4128" y="720"/>
            <a:chExt cx="1104" cy="576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4368" y="720"/>
              <a:ext cx="624" cy="576"/>
            </a:xfrm>
            <a:prstGeom prst="rect">
              <a:avLst/>
            </a:prstGeom>
            <a:solidFill>
              <a:srgbClr val="800080">
                <a:alpha val="50195"/>
              </a:srgbClr>
            </a:solidFill>
            <a:ln w="38100" cap="sq">
              <a:solidFill>
                <a:srgbClr val="800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r>
                <a:rPr lang="fr-FR" dirty="0"/>
                <a:t>Noisy</a:t>
              </a:r>
            </a:p>
          </p:txBody>
        </p:sp>
        <p:sp>
          <p:nvSpPr>
            <p:cNvPr id="23" name="Line 6"/>
            <p:cNvSpPr>
              <a:spLocks noChangeShapeType="1"/>
            </p:cNvSpPr>
            <p:nvPr/>
          </p:nvSpPr>
          <p:spPr bwMode="auto">
            <a:xfrm>
              <a:off x="4128" y="864"/>
              <a:ext cx="240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Line 7"/>
            <p:cNvSpPr>
              <a:spLocks noChangeShapeType="1"/>
            </p:cNvSpPr>
            <p:nvPr/>
          </p:nvSpPr>
          <p:spPr bwMode="auto">
            <a:xfrm>
              <a:off x="4128" y="1152"/>
              <a:ext cx="240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>
              <a:off x="4992" y="864"/>
              <a:ext cx="240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Line 9"/>
            <p:cNvSpPr>
              <a:spLocks noChangeShapeType="1"/>
            </p:cNvSpPr>
            <p:nvPr/>
          </p:nvSpPr>
          <p:spPr bwMode="auto">
            <a:xfrm>
              <a:off x="4992" y="1152"/>
              <a:ext cx="240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819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ENC_P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68203"/>
            <a:ext cx="5307012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Bruit, filtrage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r>
              <a:rPr lang="fr-FR" dirty="0" smtClean="0"/>
              <a:t>Optimisation du rapport signal/bruit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= optimisation de la bande passante</a:t>
            </a:r>
            <a:endParaRPr lang="fr-FR" dirty="0"/>
          </a:p>
          <a:p>
            <a:pPr marL="0" indent="0">
              <a:buNone/>
            </a:pPr>
            <a:r>
              <a:rPr lang="fr-FR" sz="2800" dirty="0" smtClean="0"/>
              <a:t>Passe bas pour </a:t>
            </a:r>
          </a:p>
          <a:p>
            <a:pPr marL="0" indent="0">
              <a:buNone/>
            </a:pPr>
            <a:r>
              <a:rPr lang="fr-FR" sz="2800" dirty="0" smtClean="0"/>
              <a:t>le bruit série.</a:t>
            </a:r>
          </a:p>
          <a:p>
            <a:pPr marL="0" indent="0">
              <a:buNone/>
            </a:pPr>
            <a:r>
              <a:rPr lang="fr-FR" sz="2800" dirty="0" smtClean="0"/>
              <a:t>Passe haut pour </a:t>
            </a:r>
          </a:p>
          <a:p>
            <a:pPr marL="0" indent="0">
              <a:buNone/>
            </a:pPr>
            <a:r>
              <a:rPr lang="fr-FR" sz="2800" dirty="0" smtClean="0"/>
              <a:t>le bruit parallèle.</a:t>
            </a:r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r>
              <a:rPr lang="fr-FR" sz="2800" dirty="0" smtClean="0"/>
              <a:t>((filtrage numérique ))</a:t>
            </a:r>
            <a:endParaRPr lang="fr-FR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Hervé </a:t>
            </a:r>
            <a:r>
              <a:rPr lang="fr-FR" dirty="0" err="1" smtClean="0"/>
              <a:t>Lebbolo</a:t>
            </a:r>
            <a:r>
              <a:rPr lang="fr-FR" dirty="0" smtClean="0"/>
              <a:t>        Du détecteur à la mesure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24</a:t>
            </a:fld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4607459" y="2843644"/>
            <a:ext cx="421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S/B en fonction de </a:t>
            </a:r>
            <a:r>
              <a:rPr lang="fr-FR" dirty="0" err="1" smtClean="0"/>
              <a:t>Tp</a:t>
            </a:r>
            <a:r>
              <a:rPr lang="fr-FR" dirty="0" smtClean="0"/>
              <a:t>, </a:t>
            </a:r>
            <a:r>
              <a:rPr lang="fr-FR" dirty="0" err="1" smtClean="0"/>
              <a:t>shaper</a:t>
            </a:r>
            <a:r>
              <a:rPr lang="fr-FR" dirty="0" smtClean="0"/>
              <a:t> CRRC²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009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rv\000work\ecole detecteur mesure\c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37695"/>
            <a:ext cx="234315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rv\000work\ecole detecteur mesure\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45990"/>
            <a:ext cx="2238376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fr-FR" dirty="0" smtClean="0"/>
              <a:t>Montages de base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1176" y="1412720"/>
            <a:ext cx="4474840" cy="26182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400" dirty="0" smtClean="0"/>
              <a:t>Emetteur commun</a:t>
            </a:r>
          </a:p>
          <a:p>
            <a:pPr marL="0" indent="0">
              <a:buNone/>
            </a:pPr>
            <a:r>
              <a:rPr lang="fr-FR" sz="2400" dirty="0" smtClean="0"/>
              <a:t>(source commune)</a:t>
            </a:r>
          </a:p>
          <a:p>
            <a:pPr marL="0" indent="0">
              <a:buNone/>
            </a:pPr>
            <a:r>
              <a:rPr lang="fr-FR" sz="2400" dirty="0" err="1" smtClean="0"/>
              <a:t>Iout</a:t>
            </a:r>
            <a:r>
              <a:rPr lang="fr-FR" sz="2400" dirty="0" smtClean="0"/>
              <a:t> = </a:t>
            </a:r>
            <a:r>
              <a:rPr lang="fr-FR" sz="2400" dirty="0" err="1" smtClean="0"/>
              <a:t>g.Vin</a:t>
            </a:r>
            <a:endParaRPr lang="fr-FR" sz="2400" dirty="0" smtClean="0"/>
          </a:p>
          <a:p>
            <a:pPr marL="0" indent="0">
              <a:buNone/>
            </a:pPr>
            <a:r>
              <a:rPr lang="fr-FR" sz="2000" dirty="0" err="1" smtClean="0"/>
              <a:t>Zout</a:t>
            </a:r>
            <a:r>
              <a:rPr lang="fr-FR" sz="2000" dirty="0" smtClean="0"/>
              <a:t> = R0</a:t>
            </a:r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r>
              <a:rPr lang="fr-FR" sz="2000" dirty="0" smtClean="0"/>
              <a:t>g : transconductance (S   A/V)</a:t>
            </a:r>
            <a:endParaRPr lang="fr-FR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25</a:t>
            </a:fld>
            <a:endParaRPr lang="fr-BE"/>
          </a:p>
        </p:txBody>
      </p:sp>
      <p:pic>
        <p:nvPicPr>
          <p:cNvPr id="8" name="Picture 3" descr="Fig1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2777"/>
            <a:ext cx="2977640" cy="187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rv\000work\ecole detecteur mesure\b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537" y="4509120"/>
            <a:ext cx="201930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20134" y="4293096"/>
            <a:ext cx="219162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Collecteur commun</a:t>
            </a:r>
          </a:p>
          <a:p>
            <a:r>
              <a:rPr lang="fr-FR" dirty="0" smtClean="0"/>
              <a:t>(drain commun)</a:t>
            </a:r>
          </a:p>
          <a:p>
            <a:r>
              <a:rPr lang="fr-FR" dirty="0" smtClean="0"/>
              <a:t>Voltage </a:t>
            </a:r>
            <a:r>
              <a:rPr lang="fr-FR" dirty="0" err="1" smtClean="0"/>
              <a:t>follower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Vout</a:t>
            </a:r>
            <a:r>
              <a:rPr lang="fr-FR" dirty="0" smtClean="0"/>
              <a:t> ~ Vin</a:t>
            </a:r>
          </a:p>
          <a:p>
            <a:endParaRPr lang="fr-FR" dirty="0"/>
          </a:p>
          <a:p>
            <a:r>
              <a:rPr lang="fr-FR" dirty="0" err="1" smtClean="0"/>
              <a:t>Zout</a:t>
            </a:r>
            <a:r>
              <a:rPr lang="fr-FR" dirty="0" smtClean="0"/>
              <a:t> = 1/</a:t>
            </a:r>
            <a:r>
              <a:rPr lang="fr-FR" dirty="0" err="1" smtClean="0"/>
              <a:t>gm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4860031" y="4221088"/>
            <a:ext cx="18662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Base commune</a:t>
            </a:r>
          </a:p>
          <a:p>
            <a:r>
              <a:rPr lang="fr-FR" dirty="0" smtClean="0"/>
              <a:t>(</a:t>
            </a:r>
            <a:r>
              <a:rPr lang="fr-FR" dirty="0" err="1" smtClean="0"/>
              <a:t>gate</a:t>
            </a:r>
            <a:r>
              <a:rPr lang="fr-FR" dirty="0" smtClean="0"/>
              <a:t> commune)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dirty="0" err="1"/>
              <a:t>I</a:t>
            </a:r>
            <a:r>
              <a:rPr lang="fr-FR" dirty="0" err="1" smtClean="0"/>
              <a:t>out</a:t>
            </a:r>
            <a:r>
              <a:rPr lang="fr-FR" dirty="0" smtClean="0"/>
              <a:t> ~ </a:t>
            </a:r>
            <a:r>
              <a:rPr lang="fr-FR" dirty="0" err="1" smtClean="0"/>
              <a:t>Iin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Zin</a:t>
            </a:r>
            <a:r>
              <a:rPr lang="fr-FR" dirty="0" smtClean="0"/>
              <a:t> = 1/</a:t>
            </a:r>
            <a:r>
              <a:rPr lang="fr-FR" dirty="0" err="1" smtClean="0"/>
              <a:t>gm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220134" y="1412776"/>
            <a:ext cx="4495882" cy="26252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860032" y="1412776"/>
            <a:ext cx="4027805" cy="26252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20134" y="4221088"/>
            <a:ext cx="4495882" cy="20882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4860032" y="4221088"/>
            <a:ext cx="4027805" cy="20882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860032" y="3384622"/>
            <a:ext cx="4001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Schéma équivalent basse fréquence</a:t>
            </a:r>
          </a:p>
          <a:p>
            <a:r>
              <a:rPr lang="fr-FR" dirty="0"/>
              <a:t>d</a:t>
            </a:r>
            <a:r>
              <a:rPr lang="fr-FR" dirty="0" smtClean="0"/>
              <a:t>’un transistor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410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rv\000work\ecole detecteur mesure\figures\dif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94" y="1202779"/>
            <a:ext cx="4807499" cy="409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Montages de base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Différentiel</a:t>
            </a:r>
          </a:p>
          <a:p>
            <a:pPr lvl="1"/>
            <a:r>
              <a:rPr lang="fr-FR" dirty="0" smtClean="0"/>
              <a:t> </a:t>
            </a:r>
            <a:r>
              <a:rPr lang="fr-FR" dirty="0"/>
              <a:t>E</a:t>
            </a:r>
            <a:r>
              <a:rPr lang="fr-FR" dirty="0" smtClean="0"/>
              <a:t>metteurs communs</a:t>
            </a:r>
            <a:endParaRPr lang="fr-FR" dirty="0"/>
          </a:p>
          <a:p>
            <a:r>
              <a:rPr lang="fr-FR" dirty="0" err="1" smtClean="0"/>
              <a:t>Cascode</a:t>
            </a:r>
            <a:endParaRPr lang="fr-FR" dirty="0" smtClean="0"/>
          </a:p>
          <a:p>
            <a:pPr lvl="1"/>
            <a:r>
              <a:rPr lang="fr-FR" dirty="0" smtClean="0"/>
              <a:t>Bases communes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Miroir de courant</a:t>
            </a:r>
          </a:p>
          <a:p>
            <a:endParaRPr lang="fr-FR" dirty="0"/>
          </a:p>
          <a:p>
            <a:r>
              <a:rPr lang="fr-FR" dirty="0" smtClean="0"/>
              <a:t>Transistor composite (CFP)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0922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Ampli op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1" y="1600200"/>
            <a:ext cx="3744416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/>
              <a:t>Schéma simplifié d’un OPA627 (</a:t>
            </a:r>
            <a:r>
              <a:rPr lang="fr-FR" sz="2400" dirty="0" err="1" smtClean="0"/>
              <a:t>Burr</a:t>
            </a:r>
            <a:r>
              <a:rPr lang="fr-FR" sz="2400" dirty="0" smtClean="0"/>
              <a:t> Brown)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 smtClean="0"/>
              <a:t>1) Étage d’entrée</a:t>
            </a:r>
          </a:p>
          <a:p>
            <a:pPr marL="0" indent="0">
              <a:buNone/>
            </a:pPr>
            <a:r>
              <a:rPr lang="fr-FR" sz="2400" dirty="0" smtClean="0"/>
              <a:t>-différentiel</a:t>
            </a:r>
          </a:p>
          <a:p>
            <a:pPr marL="0" indent="0">
              <a:buNone/>
            </a:pPr>
            <a:r>
              <a:rPr lang="fr-FR" sz="2400" dirty="0" smtClean="0"/>
              <a:t>-transconductance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 smtClean="0"/>
              <a:t>2) Étage intermédiaire</a:t>
            </a:r>
          </a:p>
          <a:p>
            <a:pPr>
              <a:buFontTx/>
              <a:buChar char="-"/>
            </a:pPr>
            <a:r>
              <a:rPr lang="fr-FR" sz="2400" dirty="0" smtClean="0"/>
              <a:t>Amplification en tension (vas)</a:t>
            </a:r>
          </a:p>
          <a:p>
            <a:pPr>
              <a:buFontTx/>
              <a:buChar char="-"/>
            </a:pPr>
            <a:r>
              <a:rPr lang="fr-FR" sz="2400" dirty="0" smtClean="0"/>
              <a:t>Intégration (stabilité)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27</a:t>
            </a:fld>
            <a:endParaRPr lang="fr-BE"/>
          </a:p>
        </p:txBody>
      </p:sp>
      <p:pic>
        <p:nvPicPr>
          <p:cNvPr id="10242" name="Picture 2" descr="C:\Users\rv\000work\ecole detecteur mesure\opa6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70" y="1484784"/>
            <a:ext cx="5457826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22685" y="1556792"/>
            <a:ext cx="2584897" cy="26426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458990" y="1556792"/>
            <a:ext cx="1008112" cy="264261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539110" y="1556792"/>
            <a:ext cx="1008112" cy="264261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355976" y="4725144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3) Étage de sortie</a:t>
            </a:r>
          </a:p>
          <a:p>
            <a:r>
              <a:rPr lang="fr-FR" sz="2400" dirty="0" smtClean="0"/>
              <a:t>- Abaissement de l’impédance de sortie</a:t>
            </a:r>
            <a:endParaRPr lang="fr-FR" sz="2400" dirty="0"/>
          </a:p>
        </p:txBody>
      </p:sp>
      <p:sp>
        <p:nvSpPr>
          <p:cNvPr id="11" name="Ellipse 10"/>
          <p:cNvSpPr/>
          <p:nvPr/>
        </p:nvSpPr>
        <p:spPr>
          <a:xfrm>
            <a:off x="7092280" y="2276872"/>
            <a:ext cx="576064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>
            <a:endCxn id="11" idx="2"/>
          </p:cNvCxnSpPr>
          <p:nvPr/>
        </p:nvCxnSpPr>
        <p:spPr>
          <a:xfrm flipV="1">
            <a:off x="2483768" y="2780928"/>
            <a:ext cx="4608512" cy="31445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Ampli de charge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28</a:t>
            </a:fld>
            <a:endParaRPr lang="fr-BE"/>
          </a:p>
        </p:txBody>
      </p:sp>
      <p:pic>
        <p:nvPicPr>
          <p:cNvPr id="7" name="Picture 9" descr="Cascode_Sch_Rade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89670"/>
            <a:ext cx="395446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9"/>
          <p:cNvSpPr txBox="1">
            <a:spLocks noChangeAspect="1" noChangeArrowheads="1"/>
          </p:cNvSpPr>
          <p:nvPr/>
        </p:nvSpPr>
        <p:spPr bwMode="auto">
          <a:xfrm>
            <a:off x="179512" y="4633763"/>
            <a:ext cx="3500438" cy="379413"/>
          </a:xfrm>
          <a:prstGeom prst="rect">
            <a:avLst/>
          </a:prstGeom>
          <a:solidFill>
            <a:srgbClr val="FFFF99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dirty="0">
                <a:latin typeface="+mn-lt"/>
              </a:rPr>
              <a:t>Charge preamp </a:t>
            </a:r>
            <a:r>
              <a:rPr lang="en-US" sz="1400" dirty="0">
                <a:latin typeface="+mn-lt"/>
                <a:cs typeface="Times New Roman" pitchFamily="18" charset="0"/>
              </a:rPr>
              <a:t>©</a:t>
            </a:r>
            <a:r>
              <a:rPr lang="en-US" sz="1400" dirty="0" err="1">
                <a:latin typeface="+mn-lt"/>
              </a:rPr>
              <a:t>Radeka</a:t>
            </a:r>
            <a:r>
              <a:rPr lang="en-US" sz="1400" dirty="0">
                <a:latin typeface="+mn-lt"/>
              </a:rPr>
              <a:t> 68</a:t>
            </a:r>
            <a:endParaRPr lang="en-US" sz="1400" i="1" dirty="0">
              <a:latin typeface="+mn-l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79512" y="5085184"/>
            <a:ext cx="3347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Différentiel  </a:t>
            </a:r>
            <a:r>
              <a:rPr lang="fr-FR" dirty="0" smtClean="0">
                <a:sym typeface="Wingdings" pitchFamily="2" charset="2"/>
              </a:rPr>
              <a:t> un transistor</a:t>
            </a:r>
          </a:p>
          <a:p>
            <a:r>
              <a:rPr lang="fr-FR" dirty="0" err="1" smtClean="0">
                <a:sym typeface="Wingdings" pitchFamily="2" charset="2"/>
              </a:rPr>
              <a:t>Cascode</a:t>
            </a:r>
            <a:r>
              <a:rPr lang="fr-FR" dirty="0" smtClean="0">
                <a:sym typeface="Wingdings" pitchFamily="2" charset="2"/>
              </a:rPr>
              <a:t> replié</a:t>
            </a:r>
            <a:endParaRPr lang="fr-FR" dirty="0">
              <a:sym typeface="Wingdings" pitchFamily="2" charset="2"/>
            </a:endParaRPr>
          </a:p>
          <a:p>
            <a:r>
              <a:rPr lang="fr-FR" dirty="0" smtClean="0">
                <a:sym typeface="Wingdings" pitchFamily="2" charset="2"/>
              </a:rPr>
              <a:t>Buffer de sortie</a:t>
            </a:r>
          </a:p>
        </p:txBody>
      </p:sp>
      <p:pic>
        <p:nvPicPr>
          <p:cNvPr id="17" name="Picture 21" descr="schema_D0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4038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9"/>
          <p:cNvSpPr txBox="1">
            <a:spLocks noChangeAspect="1" noChangeArrowheads="1"/>
          </p:cNvSpPr>
          <p:nvPr/>
        </p:nvSpPr>
        <p:spPr bwMode="auto">
          <a:xfrm>
            <a:off x="5004048" y="4221088"/>
            <a:ext cx="4032448" cy="646331"/>
          </a:xfrm>
          <a:prstGeom prst="rect">
            <a:avLst/>
          </a:prstGeom>
          <a:solidFill>
            <a:srgbClr val="FFFF99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dirty="0" err="1" smtClean="0">
                <a:latin typeface="+mj-lt"/>
              </a:rPr>
              <a:t>Préampli</a:t>
            </a:r>
            <a:r>
              <a:rPr lang="en-US" sz="1800" dirty="0" smtClean="0">
                <a:latin typeface="+mj-lt"/>
              </a:rPr>
              <a:t> de charge du </a:t>
            </a:r>
            <a:r>
              <a:rPr lang="en-US" sz="1800" dirty="0" err="1" smtClean="0">
                <a:latin typeface="+mj-lt"/>
              </a:rPr>
              <a:t>calorimètre</a:t>
            </a:r>
            <a:r>
              <a:rPr lang="en-US" sz="1800" dirty="0" smtClean="0">
                <a:latin typeface="+mj-lt"/>
              </a:rPr>
              <a:t> de D0 (argon </a:t>
            </a:r>
            <a:r>
              <a:rPr lang="en-US" sz="1800" dirty="0" err="1" smtClean="0">
                <a:latin typeface="+mj-lt"/>
              </a:rPr>
              <a:t>liquide</a:t>
            </a:r>
            <a:r>
              <a:rPr lang="en-US" sz="1800" dirty="0" smtClean="0">
                <a:latin typeface="+mj-lt"/>
              </a:rPr>
              <a:t>)</a:t>
            </a:r>
            <a:endParaRPr lang="en-US" sz="1400" i="1" dirty="0">
              <a:latin typeface="+mj-lt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860032" y="5085184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 transistors d’entrée : adaptation à la capacité des électrodes, haut </a:t>
            </a:r>
            <a:r>
              <a:rPr lang="fr-FR" dirty="0" err="1" smtClean="0"/>
              <a:t>gm</a:t>
            </a:r>
            <a:endParaRPr lang="fr-FR" dirty="0" smtClean="0"/>
          </a:p>
          <a:p>
            <a:r>
              <a:rPr lang="fr-FR" dirty="0" smtClean="0"/>
              <a:t>Fort courant : maximisation du gain, minimisation du bruit</a:t>
            </a:r>
          </a:p>
        </p:txBody>
      </p:sp>
    </p:spTree>
    <p:extLst>
      <p:ext uri="{BB962C8B-B14F-4D97-AF65-F5344CB8AC3E}">
        <p14:creationId xmlns:p14="http://schemas.microsoft.com/office/powerpoint/2010/main" val="335803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Discret / ASIC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29</a:t>
            </a:fld>
            <a:endParaRPr lang="fr-BE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228600" y="1524000"/>
            <a:ext cx="3505200" cy="2000250"/>
            <a:chOff x="0" y="2649"/>
            <a:chExt cx="2842" cy="1762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460" y="2868"/>
              <a:ext cx="2361" cy="1543"/>
              <a:chOff x="467" y="4045"/>
              <a:chExt cx="2361" cy="1543"/>
            </a:xfrm>
          </p:grpSpPr>
          <p:pic>
            <p:nvPicPr>
              <p:cNvPr id="17" name="Picture 6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" y="4045"/>
                <a:ext cx="2361" cy="1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Line 7"/>
              <p:cNvSpPr>
                <a:spLocks noChangeShapeType="1"/>
              </p:cNvSpPr>
              <p:nvPr/>
            </p:nvSpPr>
            <p:spPr bwMode="auto">
              <a:xfrm>
                <a:off x="497" y="5377"/>
                <a:ext cx="230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lg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" name="Rectangle 8"/>
              <p:cNvSpPr>
                <a:spLocks noChangeArrowheads="1"/>
              </p:cNvSpPr>
              <p:nvPr/>
            </p:nvSpPr>
            <p:spPr bwMode="auto">
              <a:xfrm>
                <a:off x="1303" y="5265"/>
                <a:ext cx="536" cy="3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800" b="1"/>
                  <a:t>6 cm</a:t>
                </a:r>
              </a:p>
            </p:txBody>
          </p:sp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0" y="3225"/>
              <a:ext cx="489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800" b="1">
                  <a:solidFill>
                    <a:srgbClr val="FC0128"/>
                  </a:solidFill>
                </a:rPr>
                <a:t>FET</a:t>
              </a: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346" y="3192"/>
              <a:ext cx="28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346" y="3336"/>
              <a:ext cx="384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063" y="2649"/>
              <a:ext cx="664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800" b="1">
                  <a:solidFill>
                    <a:srgbClr val="FC0128"/>
                  </a:solidFill>
                </a:rPr>
                <a:t>driver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721" y="2649"/>
              <a:ext cx="798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800" b="1">
                  <a:solidFill>
                    <a:srgbClr val="FC0128"/>
                  </a:solidFill>
                </a:rPr>
                <a:t>preamp</a:t>
              </a: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72" y="2659"/>
              <a:ext cx="1288" cy="1156"/>
            </a:xfrm>
            <a:prstGeom prst="rect">
              <a:avLst/>
            </a:prstGeom>
            <a:noFill/>
            <a:ln w="12700">
              <a:solidFill>
                <a:srgbClr val="FC012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716" y="2659"/>
              <a:ext cx="1126" cy="1156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0" name="Group 16"/>
          <p:cNvGrpSpPr>
            <a:grpSpLocks/>
          </p:cNvGrpSpPr>
          <p:nvPr/>
        </p:nvGrpSpPr>
        <p:grpSpPr bwMode="auto">
          <a:xfrm>
            <a:off x="5105400" y="838200"/>
            <a:ext cx="3452813" cy="3109913"/>
            <a:chOff x="3216" y="624"/>
            <a:chExt cx="2175" cy="1959"/>
          </a:xfrm>
        </p:grpSpPr>
        <p:pic>
          <p:nvPicPr>
            <p:cNvPr id="21" name="Picture 17" descr="layout_PA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624"/>
              <a:ext cx="2175" cy="1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3504" y="2448"/>
              <a:ext cx="179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4176" y="2352"/>
              <a:ext cx="579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800" b="1"/>
                <a:t>100 µm</a:t>
              </a:r>
            </a:p>
          </p:txBody>
        </p:sp>
      </p:grpSp>
      <p:pic>
        <p:nvPicPr>
          <p:cNvPr id="25" name="Picture 21" descr="schema_D0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4038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7162800" y="3048000"/>
            <a:ext cx="5334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b="1"/>
              <a:t>Q2</a:t>
            </a: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7797800" y="2133600"/>
            <a:ext cx="412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/>
              <a:t>Cf</a:t>
            </a:r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5711825" y="2095500"/>
            <a:ext cx="463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/>
              <a:t>Q1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7696200" y="3048000"/>
            <a:ext cx="5334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b="1"/>
              <a:t>Q3</a:t>
            </a:r>
          </a:p>
        </p:txBody>
      </p:sp>
      <p:pic>
        <p:nvPicPr>
          <p:cNvPr id="34" name="Picture 30" descr="schema_PAChpdN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4244975"/>
            <a:ext cx="36147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6048375" y="5414963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solidFill>
                  <a:srgbClr val="FF3300"/>
                </a:solidFill>
              </a:rPr>
              <a:t>Cf</a:t>
            </a:r>
          </a:p>
        </p:txBody>
      </p:sp>
      <p:sp>
        <p:nvSpPr>
          <p:cNvPr id="36" name="Text Box 32"/>
          <p:cNvSpPr txBox="1">
            <a:spLocks noChangeAspect="1" noChangeArrowheads="1"/>
          </p:cNvSpPr>
          <p:nvPr/>
        </p:nvSpPr>
        <p:spPr bwMode="auto">
          <a:xfrm>
            <a:off x="5313363" y="3919538"/>
            <a:ext cx="3303587" cy="349250"/>
          </a:xfrm>
          <a:prstGeom prst="rect">
            <a:avLst/>
          </a:prstGeom>
          <a:solidFill>
            <a:srgbClr val="FFFF99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>
                <a:latin typeface="Comic Sans MS" pitchFamily="66" charset="0"/>
              </a:rPr>
              <a:t>Charge preamp in 0.8µm BiCMOS</a:t>
            </a:r>
            <a:endParaRPr kumimoji="1" lang="en-US" sz="1600">
              <a:latin typeface="Comic Sans MS" pitchFamily="66" charset="0"/>
            </a:endParaRPr>
          </a:p>
        </p:txBody>
      </p:sp>
      <p:sp>
        <p:nvSpPr>
          <p:cNvPr id="37" name="Text Box 33"/>
          <p:cNvSpPr txBox="1">
            <a:spLocks noChangeAspect="1" noChangeArrowheads="1"/>
          </p:cNvSpPr>
          <p:nvPr/>
        </p:nvSpPr>
        <p:spPr bwMode="auto">
          <a:xfrm>
            <a:off x="407988" y="3505200"/>
            <a:ext cx="3714750" cy="349250"/>
          </a:xfrm>
          <a:prstGeom prst="rect">
            <a:avLst/>
          </a:prstGeom>
          <a:solidFill>
            <a:srgbClr val="FFFF99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>
                <a:latin typeface="Comic Sans MS" pitchFamily="66" charset="0"/>
              </a:rPr>
              <a:t>Charge preamp in SMC hybrid techno</a:t>
            </a:r>
            <a:endParaRPr kumimoji="1" lang="en-US" sz="1600">
              <a:latin typeface="Comic Sans MS" pitchFamily="66" charset="0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>
            <a:off x="4648200" y="990600"/>
            <a:ext cx="0" cy="54864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67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Participation aux Expériences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2400" dirty="0" smtClean="0"/>
              <a:t>R &amp; D international </a:t>
            </a:r>
            <a:r>
              <a:rPr lang="fr-FR" sz="2400" dirty="0" err="1" smtClean="0"/>
              <a:t>linear</a:t>
            </a:r>
            <a:r>
              <a:rPr lang="fr-FR" sz="2400" dirty="0" smtClean="0"/>
              <a:t> </a:t>
            </a:r>
            <a:r>
              <a:rPr lang="fr-FR" sz="2400" dirty="0" err="1" smtClean="0"/>
              <a:t>collider</a:t>
            </a:r>
            <a:endParaRPr lang="fr-FR" sz="2400" dirty="0" smtClean="0"/>
          </a:p>
          <a:p>
            <a:pPr lvl="2"/>
            <a:r>
              <a:rPr lang="fr-FR" sz="1600" dirty="0" err="1" smtClean="0"/>
              <a:t>asic</a:t>
            </a:r>
            <a:r>
              <a:rPr lang="fr-FR" sz="1600" dirty="0" smtClean="0"/>
              <a:t> frontal pour détecteur à </a:t>
            </a:r>
            <a:r>
              <a:rPr lang="fr-FR" sz="1600" dirty="0" err="1" smtClean="0"/>
              <a:t>micropiste</a:t>
            </a:r>
            <a:r>
              <a:rPr lang="fr-FR" sz="1600" dirty="0" smtClean="0"/>
              <a:t> de silicium</a:t>
            </a:r>
            <a:endParaRPr lang="fr-FR" sz="1600" dirty="0"/>
          </a:p>
          <a:p>
            <a:r>
              <a:rPr lang="fr-FR" sz="2400" dirty="0" smtClean="0"/>
              <a:t>LLRF : digital </a:t>
            </a:r>
            <a:r>
              <a:rPr lang="fr-FR" sz="2400" dirty="0" err="1" smtClean="0"/>
              <a:t>low</a:t>
            </a:r>
            <a:r>
              <a:rPr lang="fr-FR" sz="2400" dirty="0" smtClean="0"/>
              <a:t> </a:t>
            </a:r>
            <a:r>
              <a:rPr lang="fr-FR" sz="2400" dirty="0" err="1" smtClean="0"/>
              <a:t>level</a:t>
            </a:r>
            <a:r>
              <a:rPr lang="fr-FR" sz="2400" dirty="0" smtClean="0"/>
              <a:t> radio </a:t>
            </a:r>
            <a:r>
              <a:rPr lang="fr-FR" sz="2400" dirty="0" err="1" smtClean="0"/>
              <a:t>frequency</a:t>
            </a:r>
            <a:r>
              <a:rPr lang="fr-FR" sz="2400" dirty="0" smtClean="0"/>
              <a:t> control</a:t>
            </a:r>
          </a:p>
          <a:p>
            <a:pPr lvl="2"/>
            <a:r>
              <a:rPr lang="fr-FR" sz="1600" dirty="0" smtClean="0"/>
              <a:t>Contrôle de l’amplitude et de la phase de la puissance RF dans des cavités </a:t>
            </a:r>
            <a:r>
              <a:rPr lang="fr-FR" sz="1600" smtClean="0"/>
              <a:t>accélératrices supra</a:t>
            </a:r>
            <a:endParaRPr lang="fr-FR" sz="1600" dirty="0" smtClean="0"/>
          </a:p>
          <a:p>
            <a:r>
              <a:rPr lang="fr-FR" sz="2400" dirty="0" smtClean="0"/>
              <a:t>DICE :  direct illumination calibration </a:t>
            </a:r>
            <a:r>
              <a:rPr lang="fr-FR" sz="2400" dirty="0" err="1" smtClean="0"/>
              <a:t>experiment</a:t>
            </a:r>
            <a:endParaRPr lang="fr-FR" sz="2400" dirty="0" smtClean="0"/>
          </a:p>
          <a:p>
            <a:pPr lvl="2"/>
            <a:r>
              <a:rPr lang="fr-FR" sz="1600" dirty="0" smtClean="0"/>
              <a:t>Asic ampli de courant pour photo diode</a:t>
            </a:r>
            <a:endParaRPr lang="fr-FR" sz="1600" dirty="0"/>
          </a:p>
          <a:p>
            <a:r>
              <a:rPr lang="fr-FR" sz="2400" dirty="0" smtClean="0"/>
              <a:t>LSST : large </a:t>
            </a:r>
            <a:r>
              <a:rPr lang="fr-FR" sz="2400" dirty="0" err="1" smtClean="0"/>
              <a:t>synoptic</a:t>
            </a:r>
            <a:r>
              <a:rPr lang="fr-FR" sz="2400" dirty="0" smtClean="0"/>
              <a:t> </a:t>
            </a:r>
            <a:r>
              <a:rPr lang="fr-FR" sz="2400" dirty="0" err="1" smtClean="0"/>
              <a:t>survey</a:t>
            </a:r>
            <a:r>
              <a:rPr lang="fr-FR" sz="2400" dirty="0" smtClean="0"/>
              <a:t> </a:t>
            </a:r>
            <a:r>
              <a:rPr lang="fr-FR" sz="2400" dirty="0" err="1" smtClean="0"/>
              <a:t>telescope</a:t>
            </a:r>
            <a:endParaRPr lang="fr-FR" sz="2400" dirty="0" smtClean="0"/>
          </a:p>
          <a:p>
            <a:pPr lvl="2"/>
            <a:r>
              <a:rPr lang="fr-FR" sz="1600" dirty="0" err="1" smtClean="0"/>
              <a:t>Asic</a:t>
            </a:r>
            <a:r>
              <a:rPr lang="fr-FR" sz="1600" dirty="0" smtClean="0"/>
              <a:t> de lecture de CCD</a:t>
            </a:r>
          </a:p>
          <a:p>
            <a:pPr lvl="2"/>
            <a:r>
              <a:rPr lang="fr-FR" sz="1600" dirty="0" err="1" smtClean="0"/>
              <a:t>Asic</a:t>
            </a:r>
            <a:r>
              <a:rPr lang="fr-FR" sz="1600" dirty="0" smtClean="0"/>
              <a:t> de cadencement et polarisation de CCD</a:t>
            </a:r>
          </a:p>
          <a:p>
            <a:r>
              <a:rPr lang="fr-FR" sz="2400" dirty="0" smtClean="0"/>
              <a:t>AUGER : rayons cosmiques de très hautes énergies</a:t>
            </a:r>
          </a:p>
          <a:p>
            <a:pPr lvl="2"/>
            <a:r>
              <a:rPr lang="fr-FR" sz="1600" dirty="0" smtClean="0"/>
              <a:t>Détection radio</a:t>
            </a:r>
          </a:p>
          <a:p>
            <a:pPr lvl="2"/>
            <a:r>
              <a:rPr lang="fr-FR" sz="1600" dirty="0" smtClean="0"/>
              <a:t>Electronique frontale (Auger upgrade)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338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Conception d’un ampli de charge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30</a:t>
            </a:fld>
            <a:endParaRPr lang="fr-BE"/>
          </a:p>
        </p:txBody>
      </p:sp>
      <p:pic>
        <p:nvPicPr>
          <p:cNvPr id="11266" name="Picture 2" descr="C:\Users\rv\000work\ecole detecteur mesure\charge sim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84784"/>
            <a:ext cx="2781870" cy="287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545073" y="4509120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Schéma simplifié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39552" y="1052736"/>
            <a:ext cx="5400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Choix de la techno (mos, bipolaire, ..)</a:t>
            </a:r>
          </a:p>
          <a:p>
            <a:r>
              <a:rPr lang="fr-FR" sz="2400" dirty="0" smtClean="0"/>
              <a:t>Taille des transistors</a:t>
            </a:r>
          </a:p>
          <a:p>
            <a:r>
              <a:rPr lang="fr-FR" sz="2400" dirty="0" smtClean="0"/>
              <a:t>Courant de polarisation</a:t>
            </a:r>
          </a:p>
          <a:p>
            <a:r>
              <a:rPr lang="fr-FR" sz="2400" dirty="0" smtClean="0"/>
              <a:t>Contribution en bruit de chaque étage</a:t>
            </a:r>
          </a:p>
          <a:p>
            <a:r>
              <a:rPr lang="fr-FR" sz="2400" dirty="0" smtClean="0"/>
              <a:t>Stabilité</a:t>
            </a:r>
          </a:p>
          <a:p>
            <a:r>
              <a:rPr lang="fr-FR" sz="2400" dirty="0" smtClean="0"/>
              <a:t>Comportement en fonction de la capacité détecteur</a:t>
            </a:r>
          </a:p>
          <a:p>
            <a:r>
              <a:rPr lang="fr-FR" sz="2400" dirty="0" smtClean="0"/>
              <a:t>Saturation</a:t>
            </a:r>
          </a:p>
          <a:p>
            <a:r>
              <a:rPr lang="fr-FR" sz="2400" dirty="0" smtClean="0"/>
              <a:t>Optimisation du swing de sortie</a:t>
            </a:r>
          </a:p>
          <a:p>
            <a:r>
              <a:rPr lang="fr-FR" sz="2400" dirty="0" smtClean="0"/>
              <a:t>Sensibilité : </a:t>
            </a:r>
          </a:p>
          <a:p>
            <a:pPr lvl="1"/>
            <a:r>
              <a:rPr lang="fr-FR" sz="2400" dirty="0" smtClean="0"/>
              <a:t>Température</a:t>
            </a:r>
          </a:p>
          <a:p>
            <a:pPr lvl="1"/>
            <a:r>
              <a:rPr lang="fr-FR" sz="2400" dirty="0"/>
              <a:t>A</a:t>
            </a:r>
            <a:r>
              <a:rPr lang="fr-FR" sz="2400" dirty="0" smtClean="0"/>
              <a:t>limentation</a:t>
            </a:r>
          </a:p>
        </p:txBody>
      </p:sp>
    </p:spTree>
    <p:extLst>
      <p:ext uri="{BB962C8B-B14F-4D97-AF65-F5344CB8AC3E}">
        <p14:creationId xmlns:p14="http://schemas.microsoft.com/office/powerpoint/2010/main" val="33888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Conception d’un ampli de charge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31</a:t>
            </a:fld>
            <a:endParaRPr lang="fr-BE"/>
          </a:p>
        </p:txBody>
      </p:sp>
      <p:pic>
        <p:nvPicPr>
          <p:cNvPr id="7" name="Picture 5" descr="preamp_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1733" y="1124744"/>
            <a:ext cx="4494763" cy="432048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51520" y="1124744"/>
            <a:ext cx="4126451" cy="50167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/>
              <a:t>Schéma complet : </a:t>
            </a:r>
          </a:p>
          <a:p>
            <a:endParaRPr lang="fr-FR" sz="2000" dirty="0" smtClean="0"/>
          </a:p>
          <a:p>
            <a:r>
              <a:rPr lang="fr-FR" sz="2000" dirty="0" smtClean="0"/>
              <a:t>Entrée </a:t>
            </a:r>
            <a:r>
              <a:rPr lang="fr-FR" sz="2000" dirty="0" err="1" smtClean="0"/>
              <a:t>pmos</a:t>
            </a:r>
            <a:endParaRPr lang="fr-FR" sz="2000" dirty="0" smtClean="0"/>
          </a:p>
          <a:p>
            <a:pPr lvl="1"/>
            <a:r>
              <a:rPr lang="fr-FR" sz="2000" dirty="0" smtClean="0"/>
              <a:t>Capacité  </a:t>
            </a:r>
            <a:r>
              <a:rPr lang="el-GR" sz="2000" dirty="0" smtClean="0">
                <a:latin typeface="Calibri"/>
              </a:rPr>
              <a:t>α</a:t>
            </a:r>
            <a:r>
              <a:rPr lang="fr-FR" sz="2000" dirty="0" smtClean="0"/>
              <a:t>W*L</a:t>
            </a:r>
          </a:p>
          <a:p>
            <a:pPr lvl="1"/>
            <a:r>
              <a:rPr lang="fr-FR" sz="2000" dirty="0" smtClean="0"/>
              <a:t>Transconductance </a:t>
            </a:r>
            <a:r>
              <a:rPr lang="el-GR" sz="2000" dirty="0" smtClean="0">
                <a:latin typeface="Calibri"/>
              </a:rPr>
              <a:t>α</a:t>
            </a:r>
            <a:r>
              <a:rPr lang="fr-FR" sz="2000" dirty="0" smtClean="0"/>
              <a:t>W/L</a:t>
            </a:r>
          </a:p>
          <a:p>
            <a:pPr lvl="1"/>
            <a:r>
              <a:rPr lang="fr-FR" sz="2000" dirty="0" smtClean="0"/>
              <a:t>Courant élevé</a:t>
            </a:r>
          </a:p>
          <a:p>
            <a:endParaRPr lang="fr-FR" sz="2000" dirty="0"/>
          </a:p>
          <a:p>
            <a:r>
              <a:rPr lang="fr-FR" sz="2000" dirty="0" err="1" smtClean="0"/>
              <a:t>Cascode</a:t>
            </a:r>
            <a:r>
              <a:rPr lang="fr-FR" sz="2000" dirty="0" smtClean="0"/>
              <a:t> replié </a:t>
            </a:r>
            <a:r>
              <a:rPr lang="fr-FR" sz="2000" dirty="0" err="1" smtClean="0"/>
              <a:t>nmos</a:t>
            </a:r>
            <a:endParaRPr lang="fr-FR" sz="2000" dirty="0" smtClean="0"/>
          </a:p>
          <a:p>
            <a:endParaRPr lang="fr-FR" sz="2000" dirty="0"/>
          </a:p>
          <a:p>
            <a:r>
              <a:rPr lang="fr-FR" sz="2000" dirty="0" smtClean="0"/>
              <a:t>Polarisation : miroirs de courant</a:t>
            </a:r>
          </a:p>
          <a:p>
            <a:endParaRPr lang="fr-FR" sz="2000" dirty="0"/>
          </a:p>
          <a:p>
            <a:r>
              <a:rPr lang="fr-FR" sz="2000" dirty="0" smtClean="0"/>
              <a:t>Condensateur de contre réaction</a:t>
            </a:r>
          </a:p>
          <a:p>
            <a:endParaRPr lang="fr-FR" sz="2000" dirty="0"/>
          </a:p>
          <a:p>
            <a:r>
              <a:rPr lang="fr-FR" sz="2000" dirty="0" smtClean="0"/>
              <a:t>Transistor de reset</a:t>
            </a:r>
          </a:p>
          <a:p>
            <a:endParaRPr lang="fr-FR" sz="2000" dirty="0"/>
          </a:p>
          <a:p>
            <a:r>
              <a:rPr lang="fr-FR" sz="2000" dirty="0" smtClean="0"/>
              <a:t>Calculs avec le schéma équivalent</a:t>
            </a:r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4788024" y="5445224"/>
            <a:ext cx="404790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Préampli de charge en CMOS 180nm</a:t>
            </a:r>
          </a:p>
          <a:p>
            <a:r>
              <a:rPr lang="fr-FR" dirty="0" smtClean="0"/>
              <a:t>(lecture de µ</a:t>
            </a:r>
            <a:r>
              <a:rPr lang="fr-FR" dirty="0" err="1" smtClean="0"/>
              <a:t>strip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047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Simulations de schéma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32</a:t>
            </a:fld>
            <a:endParaRPr lang="fr-BE"/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048328"/>
              </p:ext>
            </p:extLst>
          </p:nvPr>
        </p:nvGraphicFramePr>
        <p:xfrm>
          <a:off x="4718496" y="3424833"/>
          <a:ext cx="4318000" cy="280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" name="Image" r:id="rId3" imgW="8296656" imgH="6001512" progId="Word.Picture.8">
                  <p:embed/>
                </p:oleObj>
              </mc:Choice>
              <mc:Fallback>
                <p:oleObj name="Image" r:id="rId3" imgW="8296656" imgH="600151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8496" y="3424833"/>
                        <a:ext cx="4318000" cy="280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 descr="NIM_OPENLOOP_F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1" y="3340695"/>
            <a:ext cx="4494213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07505" y="1052736"/>
            <a:ext cx="8928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Vérifier le comportement (stabilité, saturation, température)</a:t>
            </a:r>
          </a:p>
          <a:p>
            <a:endParaRPr lang="fr-FR" sz="2400" dirty="0"/>
          </a:p>
          <a:p>
            <a:r>
              <a:rPr lang="fr-FR" sz="2400" dirty="0" smtClean="0"/>
              <a:t>Simulations de « corners » : variation des paramètres du </a:t>
            </a:r>
            <a:r>
              <a:rPr lang="fr-FR" sz="2400" dirty="0" err="1" smtClean="0"/>
              <a:t>process</a:t>
            </a:r>
            <a:endParaRPr lang="fr-FR" sz="2400" dirty="0" smtClean="0"/>
          </a:p>
          <a:p>
            <a:r>
              <a:rPr lang="fr-FR" sz="2400" dirty="0" smtClean="0"/>
              <a:t>(</a:t>
            </a:r>
            <a:r>
              <a:rPr lang="fr-FR" sz="2400" dirty="0" err="1" smtClean="0"/>
              <a:t>typical</a:t>
            </a:r>
            <a:r>
              <a:rPr lang="fr-FR" sz="2400" dirty="0" smtClean="0"/>
              <a:t> </a:t>
            </a:r>
            <a:r>
              <a:rPr lang="fr-FR" sz="2400" dirty="0" err="1" smtClean="0"/>
              <a:t>mean</a:t>
            </a:r>
            <a:r>
              <a:rPr lang="fr-FR" sz="2400" dirty="0" smtClean="0"/>
              <a:t>, </a:t>
            </a:r>
            <a:r>
              <a:rPr lang="fr-FR" sz="2400" dirty="0" err="1" smtClean="0"/>
              <a:t>worse</a:t>
            </a:r>
            <a:r>
              <a:rPr lang="fr-FR" sz="2400" dirty="0" smtClean="0"/>
              <a:t> power, </a:t>
            </a:r>
            <a:r>
              <a:rPr lang="fr-FR" sz="2400" dirty="0" err="1" smtClean="0"/>
              <a:t>worse</a:t>
            </a:r>
            <a:r>
              <a:rPr lang="fr-FR" sz="2400" dirty="0" smtClean="0"/>
              <a:t> speed …)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3632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dirty="0"/>
              <a:t>Conception d’un ampli de charge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33</a:t>
            </a:fld>
            <a:endParaRPr lang="fr-BE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5367659" y="1556792"/>
            <a:ext cx="3452813" cy="3109912"/>
            <a:chOff x="3216" y="624"/>
            <a:chExt cx="2175" cy="1959"/>
          </a:xfrm>
        </p:grpSpPr>
        <p:pic>
          <p:nvPicPr>
            <p:cNvPr id="8" name="Picture 5" descr="layout_PA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624"/>
              <a:ext cx="2175" cy="1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3504" y="2448"/>
              <a:ext cx="179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4176" y="2352"/>
              <a:ext cx="579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800" b="1"/>
                <a:t>100 µm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399107" y="980728"/>
            <a:ext cx="49685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Dessin des composants élémentaires</a:t>
            </a:r>
          </a:p>
          <a:p>
            <a:pPr lvl="1"/>
            <a:r>
              <a:rPr lang="fr-FR" dirty="0" smtClean="0"/>
              <a:t>Transistors </a:t>
            </a:r>
          </a:p>
          <a:p>
            <a:pPr lvl="1"/>
            <a:r>
              <a:rPr lang="fr-FR" dirty="0" smtClean="0"/>
              <a:t>Résistances</a:t>
            </a:r>
          </a:p>
          <a:p>
            <a:pPr lvl="1"/>
            <a:r>
              <a:rPr lang="fr-FR" dirty="0" smtClean="0"/>
              <a:t>Capacités</a:t>
            </a:r>
          </a:p>
          <a:p>
            <a:r>
              <a:rPr lang="fr-FR" dirty="0" smtClean="0"/>
              <a:t>Interconnexions</a:t>
            </a:r>
          </a:p>
          <a:p>
            <a:endParaRPr lang="fr-FR" dirty="0"/>
          </a:p>
          <a:p>
            <a:r>
              <a:rPr lang="fr-FR" dirty="0" smtClean="0"/>
              <a:t>Vérifications :</a:t>
            </a:r>
          </a:p>
          <a:p>
            <a:pPr lvl="1"/>
            <a:r>
              <a:rPr lang="fr-FR" dirty="0" smtClean="0"/>
              <a:t>DRC : vérification des règles de dessin</a:t>
            </a:r>
          </a:p>
          <a:p>
            <a:pPr lvl="1"/>
            <a:r>
              <a:rPr lang="fr-FR" dirty="0" smtClean="0"/>
              <a:t>ERC : règles électriques</a:t>
            </a:r>
          </a:p>
          <a:p>
            <a:pPr lvl="1"/>
            <a:r>
              <a:rPr lang="fr-FR" dirty="0" smtClean="0"/>
              <a:t>LVS : </a:t>
            </a:r>
            <a:r>
              <a:rPr lang="fr-FR" dirty="0" err="1" smtClean="0"/>
              <a:t>layout</a:t>
            </a:r>
            <a:r>
              <a:rPr lang="fr-FR" dirty="0" smtClean="0"/>
              <a:t> versus </a:t>
            </a:r>
            <a:r>
              <a:rPr lang="fr-FR" dirty="0" err="1" smtClean="0"/>
              <a:t>schematics</a:t>
            </a:r>
            <a:r>
              <a:rPr lang="fr-FR" dirty="0" smtClean="0"/>
              <a:t>, vérifier que le </a:t>
            </a:r>
            <a:r>
              <a:rPr lang="fr-FR" dirty="0" err="1" smtClean="0"/>
              <a:t>layout</a:t>
            </a:r>
            <a:r>
              <a:rPr lang="fr-FR" dirty="0" smtClean="0"/>
              <a:t> correspond au schéma</a:t>
            </a:r>
          </a:p>
          <a:p>
            <a:endParaRPr lang="fr-FR" dirty="0"/>
          </a:p>
          <a:p>
            <a:r>
              <a:rPr lang="fr-FR" dirty="0" err="1" smtClean="0"/>
              <a:t>Extract</a:t>
            </a:r>
            <a:r>
              <a:rPr lang="fr-FR" dirty="0" smtClean="0"/>
              <a:t> : extractions des parasites (résistances, capas, inductances)</a:t>
            </a:r>
          </a:p>
          <a:p>
            <a:endParaRPr lang="fr-FR" dirty="0"/>
          </a:p>
          <a:p>
            <a:r>
              <a:rPr lang="fr-FR" dirty="0" smtClean="0"/>
              <a:t>Simulations post </a:t>
            </a:r>
            <a:r>
              <a:rPr lang="fr-FR" dirty="0" err="1" smtClean="0"/>
              <a:t>layout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Génération du gds2 pour la fabrication des masques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699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r-FR" dirty="0" smtClean="0"/>
              <a:t>Microélectronique / discret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5040560"/>
          </a:xfrm>
        </p:spPr>
        <p:txBody>
          <a:bodyPr>
            <a:normAutofit lnSpcReduction="10000"/>
          </a:bodyPr>
          <a:lstStyle/>
          <a:p>
            <a:r>
              <a:rPr lang="fr-FR" sz="2800" dirty="0" smtClean="0"/>
              <a:t>Réduction de taille, moins de matière</a:t>
            </a:r>
          </a:p>
          <a:p>
            <a:r>
              <a:rPr lang="fr-FR" sz="2800" dirty="0" smtClean="0"/>
              <a:t>Meilleures performances : réduction des parasites</a:t>
            </a:r>
          </a:p>
          <a:p>
            <a:r>
              <a:rPr lang="fr-FR" sz="2800" dirty="0" smtClean="0"/>
              <a:t>Fiabilité accrue</a:t>
            </a:r>
          </a:p>
          <a:p>
            <a:endParaRPr lang="fr-FR" sz="2800" dirty="0" smtClean="0"/>
          </a:p>
          <a:p>
            <a:r>
              <a:rPr lang="fr-FR" sz="2800" dirty="0" smtClean="0"/>
              <a:t>Temps de développement plus long</a:t>
            </a:r>
          </a:p>
          <a:p>
            <a:r>
              <a:rPr lang="fr-FR" sz="2800" dirty="0" smtClean="0"/>
              <a:t>Observabilité</a:t>
            </a:r>
          </a:p>
          <a:p>
            <a:endParaRPr lang="fr-FR" sz="2800" dirty="0"/>
          </a:p>
          <a:p>
            <a:r>
              <a:rPr lang="fr-FR" sz="2800" dirty="0" err="1" smtClean="0"/>
              <a:t>Runs</a:t>
            </a:r>
            <a:r>
              <a:rPr lang="fr-FR" sz="2800" dirty="0" smtClean="0"/>
              <a:t> </a:t>
            </a:r>
            <a:r>
              <a:rPr lang="fr-FR" sz="2800" dirty="0" err="1" smtClean="0"/>
              <a:t>multiprojets</a:t>
            </a:r>
            <a:r>
              <a:rPr lang="fr-FR" sz="2800" dirty="0" smtClean="0"/>
              <a:t> (MPW via CMP)</a:t>
            </a:r>
          </a:p>
          <a:p>
            <a:r>
              <a:rPr lang="fr-FR" sz="2800" dirty="0" smtClean="0"/>
              <a:t>~700€/mm² (</a:t>
            </a:r>
            <a:r>
              <a:rPr lang="fr-FR" sz="2800" dirty="0" err="1" smtClean="0"/>
              <a:t>cmos</a:t>
            </a:r>
            <a:r>
              <a:rPr lang="fr-FR" sz="2800" dirty="0" smtClean="0"/>
              <a:t> 0,35µm)</a:t>
            </a:r>
            <a:endParaRPr lang="fr-FR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7497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35</a:t>
            </a:fld>
            <a:endParaRPr lang="fr-BE"/>
          </a:p>
        </p:txBody>
      </p:sp>
      <p:sp>
        <p:nvSpPr>
          <p:cNvPr id="6" name="Espace réservé du pied de page 4"/>
          <p:cNvSpPr txBox="1">
            <a:spLocks/>
          </p:cNvSpPr>
          <p:nvPr/>
        </p:nvSpPr>
        <p:spPr>
          <a:xfrm>
            <a:off x="2057400" y="6629400"/>
            <a:ext cx="5257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latin typeface="Arial" charset="0"/>
              </a:rPr>
              <a:t>C. de La </a:t>
            </a:r>
            <a:r>
              <a:rPr lang="en-US" sz="1000" dirty="0" err="1" smtClean="0">
                <a:latin typeface="Arial" charset="0"/>
              </a:rPr>
              <a:t>Taille</a:t>
            </a:r>
            <a:endParaRPr lang="en-US" sz="1000" dirty="0" smtClean="0"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1000" y="76200"/>
            <a:ext cx="8001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Evolution of technologies</a:t>
            </a:r>
          </a:p>
        </p:txBody>
      </p:sp>
      <p:pic>
        <p:nvPicPr>
          <p:cNvPr id="9" name="Picture 3" descr="vlsi01_06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073150"/>
            <a:ext cx="317817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81050" y="1085850"/>
            <a:ext cx="2349500" cy="4889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>
                <a:latin typeface="Comic Sans MS" pitchFamily="66" charset="0"/>
              </a:rPr>
              <a:t>First transistor (1949)</a:t>
            </a:r>
          </a:p>
          <a:p>
            <a:pPr eaLnBrk="1" hangingPunct="1"/>
            <a:r>
              <a:rPr lang="fr-FR" sz="1000">
                <a:latin typeface="Comic Sans MS" pitchFamily="66" charset="0"/>
              </a:rPr>
              <a:t>(Brattain-Bardeen Nobel 56)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1600200"/>
            <a:ext cx="426720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firs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533900"/>
            <a:ext cx="203835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MOS_int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3" y="4405313"/>
            <a:ext cx="2943225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spect="1" noChangeArrowheads="1"/>
          </p:cNvSpPr>
          <p:nvPr/>
        </p:nvSpPr>
        <p:spPr bwMode="auto">
          <a:xfrm>
            <a:off x="3559175" y="4098925"/>
            <a:ext cx="2360613" cy="379413"/>
          </a:xfrm>
          <a:prstGeom prst="rect">
            <a:avLst/>
          </a:prstGeom>
          <a:solidFill>
            <a:srgbClr val="FFFF99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/>
              <a:t>5 µm MOSFET  (1985)</a:t>
            </a:r>
            <a:endParaRPr lang="en-US" sz="1800" i="1"/>
          </a:p>
        </p:txBody>
      </p:sp>
      <p:pic>
        <p:nvPicPr>
          <p:cNvPr id="15" name="Picture 9" descr="15nm_transis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4475163"/>
            <a:ext cx="179705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0"/>
          <p:cNvSpPr txBox="1">
            <a:spLocks noChangeAspect="1" noChangeArrowheads="1"/>
          </p:cNvSpPr>
          <p:nvPr/>
        </p:nvSpPr>
        <p:spPr bwMode="auto">
          <a:xfrm>
            <a:off x="6396038" y="4098925"/>
            <a:ext cx="2457450" cy="379413"/>
          </a:xfrm>
          <a:prstGeom prst="rect">
            <a:avLst/>
          </a:prstGeom>
          <a:solidFill>
            <a:srgbClr val="FFFF99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/>
              <a:t>15 nm MOSFET  (2005)</a:t>
            </a:r>
            <a:endParaRPr lang="en-US" sz="1800" i="1"/>
          </a:p>
        </p:txBody>
      </p:sp>
      <p:sp>
        <p:nvSpPr>
          <p:cNvPr id="17" name="Text Box 11"/>
          <p:cNvSpPr txBox="1">
            <a:spLocks noChangeAspect="1" noChangeArrowheads="1"/>
          </p:cNvSpPr>
          <p:nvPr/>
        </p:nvSpPr>
        <p:spPr bwMode="auto">
          <a:xfrm>
            <a:off x="330200" y="4143375"/>
            <a:ext cx="2197100" cy="379413"/>
          </a:xfrm>
          <a:prstGeom prst="rect">
            <a:avLst/>
          </a:prstGeom>
          <a:solidFill>
            <a:srgbClr val="FFFF99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/>
              <a:t>First planar IC (1961)</a:t>
            </a:r>
          </a:p>
        </p:txBody>
      </p:sp>
      <p:sp>
        <p:nvSpPr>
          <p:cNvPr id="18" name="Text Box 12"/>
          <p:cNvSpPr txBox="1">
            <a:spLocks noChangeAspect="1" noChangeArrowheads="1"/>
          </p:cNvSpPr>
          <p:nvPr/>
        </p:nvSpPr>
        <p:spPr bwMode="auto">
          <a:xfrm>
            <a:off x="4629150" y="1049338"/>
            <a:ext cx="4189413" cy="379412"/>
          </a:xfrm>
          <a:prstGeom prst="rect">
            <a:avLst/>
          </a:prstGeom>
          <a:solidFill>
            <a:srgbClr val="FFFF99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/>
              <a:t>SiGe Bipolar in 0.35µm monolithic process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2339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36</a:t>
            </a:fld>
            <a:endParaRPr lang="fr-BE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1000" y="76200"/>
            <a:ext cx="83058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/>
              <a:t> « CMOS scaling »</a:t>
            </a:r>
            <a:endParaRPr lang="fr-FR" sz="1600" i="1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00013" y="871538"/>
            <a:ext cx="4859337" cy="56927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err="1" smtClean="0"/>
              <a:t>Reduction</a:t>
            </a:r>
            <a:r>
              <a:rPr lang="fr-FR" sz="1600" dirty="0" smtClean="0"/>
              <a:t> of dimensions </a:t>
            </a:r>
          </a:p>
          <a:p>
            <a:pPr lvl="1"/>
            <a:r>
              <a:rPr lang="fr-FR" sz="1600" dirty="0" err="1" smtClean="0"/>
              <a:t>Gate</a:t>
            </a:r>
            <a:r>
              <a:rPr lang="fr-FR" sz="1600" dirty="0" smtClean="0"/>
              <a:t> </a:t>
            </a:r>
            <a:r>
              <a:rPr lang="fr-FR" sz="1600" dirty="0" err="1" smtClean="0"/>
              <a:t>length</a:t>
            </a:r>
            <a:r>
              <a:rPr lang="fr-FR" sz="1600" dirty="0" smtClean="0"/>
              <a:t> : L </a:t>
            </a:r>
          </a:p>
          <a:p>
            <a:pPr lvl="1"/>
            <a:r>
              <a:rPr lang="fr-FR" sz="1600" dirty="0" err="1" smtClean="0"/>
              <a:t>Oxide</a:t>
            </a:r>
            <a:r>
              <a:rPr lang="fr-FR" sz="1600" dirty="0" smtClean="0"/>
              <a:t> </a:t>
            </a:r>
            <a:r>
              <a:rPr lang="fr-FR" sz="1600" dirty="0" err="1" smtClean="0"/>
              <a:t>thickness</a:t>
            </a:r>
            <a:r>
              <a:rPr lang="fr-FR" sz="1600" dirty="0" smtClean="0"/>
              <a:t> : </a:t>
            </a:r>
            <a:r>
              <a:rPr lang="fr-FR" sz="1600" dirty="0" err="1" smtClean="0"/>
              <a:t>t</a:t>
            </a:r>
            <a:r>
              <a:rPr lang="fr-FR" sz="1600" baseline="-25000" dirty="0" err="1" smtClean="0"/>
              <a:t>ox</a:t>
            </a:r>
            <a:endParaRPr lang="fr-FR" sz="1600" baseline="-25000" dirty="0" smtClean="0"/>
          </a:p>
          <a:p>
            <a:pPr lvl="1"/>
            <a:endParaRPr lang="fr-FR" sz="1600" dirty="0" smtClean="0"/>
          </a:p>
          <a:p>
            <a:r>
              <a:rPr lang="fr-FR" sz="1600" dirty="0" err="1" smtClean="0"/>
              <a:t>Reduction</a:t>
            </a:r>
            <a:r>
              <a:rPr lang="fr-FR" sz="1600" dirty="0" smtClean="0"/>
              <a:t> of power supplies</a:t>
            </a:r>
          </a:p>
          <a:p>
            <a:pPr lvl="1"/>
            <a:r>
              <a:rPr lang="fr-FR" sz="1600" dirty="0" err="1" smtClean="0"/>
              <a:t>Reduction</a:t>
            </a:r>
            <a:r>
              <a:rPr lang="fr-FR" sz="1600" dirty="0" smtClean="0"/>
              <a:t> of power dissipation</a:t>
            </a:r>
          </a:p>
          <a:p>
            <a:pPr lvl="1"/>
            <a:endParaRPr lang="fr-FR" sz="1600" dirty="0" smtClean="0"/>
          </a:p>
          <a:p>
            <a:r>
              <a:rPr lang="fr-FR" sz="1600" dirty="0" err="1" smtClean="0"/>
              <a:t>Improvement</a:t>
            </a:r>
            <a:r>
              <a:rPr lang="fr-FR" sz="1600" dirty="0" smtClean="0"/>
              <a:t> of speed in 1/L</a:t>
            </a:r>
            <a:r>
              <a:rPr lang="fr-FR" sz="1600" baseline="30000" dirty="0" smtClean="0"/>
              <a:t>2</a:t>
            </a:r>
          </a:p>
          <a:p>
            <a:pPr lvl="1"/>
            <a:r>
              <a:rPr lang="fr-FR" sz="1600" dirty="0" smtClean="0"/>
              <a:t>Transconductance : </a:t>
            </a:r>
            <a:r>
              <a:rPr lang="fr-FR" sz="1600" dirty="0" err="1" smtClean="0"/>
              <a:t>g</a:t>
            </a:r>
            <a:r>
              <a:rPr lang="fr-FR" sz="1600" baseline="-25000" dirty="0" err="1" smtClean="0"/>
              <a:t>m</a:t>
            </a:r>
            <a:r>
              <a:rPr lang="fr-FR" sz="1600" dirty="0" smtClean="0"/>
              <a:t> </a:t>
            </a:r>
            <a:r>
              <a:rPr lang="el-GR" sz="1600" dirty="0" smtClean="0"/>
              <a:t>α</a:t>
            </a:r>
            <a:r>
              <a:rPr lang="fr-FR" sz="1600" dirty="0" smtClean="0"/>
              <a:t> W/L</a:t>
            </a:r>
          </a:p>
          <a:p>
            <a:pPr lvl="1"/>
            <a:r>
              <a:rPr lang="fr-FR" sz="1600" dirty="0" smtClean="0"/>
              <a:t>Capacitance : C </a:t>
            </a:r>
            <a:r>
              <a:rPr lang="el-GR" sz="1600" dirty="0" smtClean="0"/>
              <a:t>α</a:t>
            </a:r>
            <a:r>
              <a:rPr lang="fr-FR" sz="1600" dirty="0" smtClean="0"/>
              <a:t> WL</a:t>
            </a:r>
          </a:p>
          <a:p>
            <a:pPr lvl="1"/>
            <a:r>
              <a:rPr lang="fr-FR" sz="1600" dirty="0" smtClean="0"/>
              <a:t>speed : F</a:t>
            </a:r>
            <a:r>
              <a:rPr lang="fr-FR" sz="1600" baseline="-25000" dirty="0" smtClean="0"/>
              <a:t>T</a:t>
            </a:r>
            <a:r>
              <a:rPr lang="fr-FR" sz="1600" dirty="0" smtClean="0"/>
              <a:t> = </a:t>
            </a:r>
            <a:r>
              <a:rPr lang="fr-FR" sz="1600" dirty="0" err="1" smtClean="0"/>
              <a:t>g</a:t>
            </a:r>
            <a:r>
              <a:rPr lang="fr-FR" sz="1600" baseline="-25000" dirty="0" err="1" smtClean="0"/>
              <a:t>m</a:t>
            </a:r>
            <a:r>
              <a:rPr lang="fr-FR" sz="1600" dirty="0" smtClean="0"/>
              <a:t>/C </a:t>
            </a:r>
            <a:r>
              <a:rPr lang="el-GR" sz="1600" dirty="0" smtClean="0"/>
              <a:t>α</a:t>
            </a:r>
            <a:r>
              <a:rPr lang="fr-FR" sz="1600" dirty="0" smtClean="0"/>
              <a:t> 1/L</a:t>
            </a:r>
            <a:r>
              <a:rPr lang="fr-FR" sz="1600" baseline="30000" dirty="0" smtClean="0"/>
              <a:t>2</a:t>
            </a:r>
          </a:p>
          <a:p>
            <a:pPr lvl="1"/>
            <a:endParaRPr lang="fr-FR" sz="1600" dirty="0" smtClean="0"/>
          </a:p>
          <a:p>
            <a:r>
              <a:rPr lang="fr-FR" sz="1600" dirty="0" err="1" smtClean="0"/>
              <a:t>Reduction</a:t>
            </a:r>
            <a:r>
              <a:rPr lang="fr-FR" sz="1600" dirty="0" smtClean="0"/>
              <a:t> of </a:t>
            </a:r>
            <a:r>
              <a:rPr lang="fr-FR" sz="1600" dirty="0" err="1" smtClean="0"/>
              <a:t>costs</a:t>
            </a:r>
            <a:r>
              <a:rPr lang="fr-FR" sz="1600" dirty="0" smtClean="0"/>
              <a:t> (?)</a:t>
            </a:r>
          </a:p>
          <a:p>
            <a:pPr lvl="1"/>
            <a:r>
              <a:rPr lang="fr-FR" sz="1600" dirty="0" err="1" smtClean="0"/>
              <a:t>Increase</a:t>
            </a:r>
            <a:r>
              <a:rPr lang="fr-FR" sz="1600" dirty="0" smtClean="0"/>
              <a:t> of </a:t>
            </a:r>
            <a:r>
              <a:rPr lang="fr-FR" sz="1600" dirty="0" err="1" smtClean="0"/>
              <a:t>integration</a:t>
            </a:r>
            <a:r>
              <a:rPr lang="fr-FR" sz="1600" dirty="0" smtClean="0"/>
              <a:t> </a:t>
            </a:r>
            <a:r>
              <a:rPr lang="fr-FR" sz="1600" dirty="0" err="1" smtClean="0"/>
              <a:t>density</a:t>
            </a:r>
            <a:endParaRPr lang="fr-FR" sz="1600" dirty="0" smtClean="0"/>
          </a:p>
          <a:p>
            <a:pPr lvl="1"/>
            <a:endParaRPr lang="fr-FR" sz="1600" dirty="0" smtClean="0"/>
          </a:p>
          <a:p>
            <a:r>
              <a:rPr lang="fr-FR" sz="1600" dirty="0" smtClean="0"/>
              <a:t>Radiation </a:t>
            </a:r>
            <a:r>
              <a:rPr lang="fr-FR" sz="1600" dirty="0" err="1" smtClean="0"/>
              <a:t>hardness</a:t>
            </a:r>
            <a:r>
              <a:rPr lang="fr-FR" sz="1600" dirty="0" smtClean="0"/>
              <a:t> in bonus !</a:t>
            </a:r>
          </a:p>
          <a:p>
            <a:pPr lvl="1"/>
            <a:r>
              <a:rPr lang="fr-FR" sz="1600" dirty="0" err="1" smtClean="0"/>
              <a:t>Less</a:t>
            </a:r>
            <a:r>
              <a:rPr lang="fr-FR" sz="1600" dirty="0" smtClean="0"/>
              <a:t> </a:t>
            </a:r>
            <a:r>
              <a:rPr lang="fr-FR" sz="1600" dirty="0" err="1" smtClean="0"/>
              <a:t>trapping</a:t>
            </a:r>
            <a:r>
              <a:rPr lang="fr-FR" sz="1600" dirty="0" smtClean="0"/>
              <a:t> in </a:t>
            </a:r>
            <a:r>
              <a:rPr lang="fr-FR" sz="1600" dirty="0" err="1" smtClean="0"/>
              <a:t>gate</a:t>
            </a:r>
            <a:r>
              <a:rPr lang="fr-FR" sz="1600" dirty="0" smtClean="0"/>
              <a:t> </a:t>
            </a:r>
            <a:r>
              <a:rPr lang="fr-FR" sz="1600" dirty="0" err="1" smtClean="0"/>
              <a:t>oxide</a:t>
            </a:r>
            <a:r>
              <a:rPr lang="fr-FR" sz="1600" dirty="0" smtClean="0"/>
              <a:t> 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4876800" y="1143000"/>
            <a:ext cx="3724275" cy="1917700"/>
            <a:chOff x="774" y="1019"/>
            <a:chExt cx="2346" cy="1208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774" y="1019"/>
              <a:ext cx="2346" cy="1069"/>
              <a:chOff x="768" y="1395"/>
              <a:chExt cx="2346" cy="1069"/>
            </a:xfrm>
          </p:grpSpPr>
          <p:sp>
            <p:nvSpPr>
              <p:cNvPr id="14" name="AutoShape 6"/>
              <p:cNvSpPr>
                <a:spLocks noChangeArrowheads="1"/>
              </p:cNvSpPr>
              <p:nvPr/>
            </p:nvSpPr>
            <p:spPr bwMode="auto">
              <a:xfrm>
                <a:off x="918" y="1629"/>
                <a:ext cx="1228" cy="342"/>
              </a:xfrm>
              <a:prstGeom prst="parallelogram">
                <a:avLst>
                  <a:gd name="adj" fmla="val 89766"/>
                </a:avLst>
              </a:prstGeom>
              <a:solidFill>
                <a:srgbClr val="00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" name="Rectangle 7"/>
              <p:cNvSpPr>
                <a:spLocks noChangeArrowheads="1"/>
              </p:cNvSpPr>
              <p:nvPr/>
            </p:nvSpPr>
            <p:spPr bwMode="auto">
              <a:xfrm>
                <a:off x="990" y="1971"/>
                <a:ext cx="315" cy="141"/>
              </a:xfrm>
              <a:prstGeom prst="rect">
                <a:avLst/>
              </a:prstGeom>
              <a:solidFill>
                <a:srgbClr val="00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2241" y="1968"/>
                <a:ext cx="315" cy="141"/>
              </a:xfrm>
              <a:prstGeom prst="rect">
                <a:avLst/>
              </a:prstGeom>
              <a:solidFill>
                <a:srgbClr val="00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17" name="Group 9"/>
              <p:cNvGrpSpPr>
                <a:grpSpLocks/>
              </p:cNvGrpSpPr>
              <p:nvPr/>
            </p:nvGrpSpPr>
            <p:grpSpPr bwMode="auto">
              <a:xfrm>
                <a:off x="2160" y="1968"/>
                <a:ext cx="480" cy="144"/>
                <a:chOff x="1872" y="1968"/>
                <a:chExt cx="480" cy="144"/>
              </a:xfrm>
            </p:grpSpPr>
            <p:sp>
              <p:nvSpPr>
                <p:cNvPr id="48" name="Arc 10"/>
                <p:cNvSpPr>
                  <a:spLocks/>
                </p:cNvSpPr>
                <p:nvPr/>
              </p:nvSpPr>
              <p:spPr bwMode="auto">
                <a:xfrm flipH="1" flipV="1">
                  <a:off x="1872" y="1968"/>
                  <a:ext cx="98" cy="144"/>
                </a:xfrm>
                <a:custGeom>
                  <a:avLst/>
                  <a:gdLst>
                    <a:gd name="T0" fmla="*/ 0 w 22015"/>
                    <a:gd name="T1" fmla="*/ 0 h 21600"/>
                    <a:gd name="T2" fmla="*/ 0 w 22015"/>
                    <a:gd name="T3" fmla="*/ 0 h 21600"/>
                    <a:gd name="T4" fmla="*/ 0 w 2201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015"/>
                    <a:gd name="T10" fmla="*/ 0 h 21600"/>
                    <a:gd name="T11" fmla="*/ 22015 w 2201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15" h="21600" fill="none" extrusionOk="0">
                      <a:moveTo>
                        <a:pt x="-1" y="3"/>
                      </a:moveTo>
                      <a:cubicBezTo>
                        <a:pt x="138" y="1"/>
                        <a:pt x="276" y="-1"/>
                        <a:pt x="415" y="0"/>
                      </a:cubicBezTo>
                      <a:cubicBezTo>
                        <a:pt x="12344" y="0"/>
                        <a:pt x="22015" y="9670"/>
                        <a:pt x="22015" y="21600"/>
                      </a:cubicBezTo>
                    </a:path>
                    <a:path w="22015" h="21600" stroke="0" extrusionOk="0">
                      <a:moveTo>
                        <a:pt x="-1" y="3"/>
                      </a:moveTo>
                      <a:cubicBezTo>
                        <a:pt x="138" y="1"/>
                        <a:pt x="276" y="-1"/>
                        <a:pt x="415" y="0"/>
                      </a:cubicBezTo>
                      <a:cubicBezTo>
                        <a:pt x="12344" y="0"/>
                        <a:pt x="22015" y="9670"/>
                        <a:pt x="22015" y="21600"/>
                      </a:cubicBezTo>
                      <a:lnTo>
                        <a:pt x="415" y="21600"/>
                      </a:lnTo>
                      <a:lnTo>
                        <a:pt x="-1" y="3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49" name="Arc 11"/>
                <p:cNvSpPr>
                  <a:spLocks/>
                </p:cNvSpPr>
                <p:nvPr/>
              </p:nvSpPr>
              <p:spPr bwMode="auto">
                <a:xfrm flipV="1">
                  <a:off x="2254" y="1968"/>
                  <a:ext cx="98" cy="144"/>
                </a:xfrm>
                <a:custGeom>
                  <a:avLst/>
                  <a:gdLst>
                    <a:gd name="T0" fmla="*/ 0 w 22015"/>
                    <a:gd name="T1" fmla="*/ 0 h 21600"/>
                    <a:gd name="T2" fmla="*/ 0 w 22015"/>
                    <a:gd name="T3" fmla="*/ 0 h 21600"/>
                    <a:gd name="T4" fmla="*/ 0 w 2201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015"/>
                    <a:gd name="T10" fmla="*/ 0 h 21600"/>
                    <a:gd name="T11" fmla="*/ 22015 w 2201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15" h="21600" fill="none" extrusionOk="0">
                      <a:moveTo>
                        <a:pt x="-1" y="3"/>
                      </a:moveTo>
                      <a:cubicBezTo>
                        <a:pt x="138" y="1"/>
                        <a:pt x="276" y="-1"/>
                        <a:pt x="415" y="0"/>
                      </a:cubicBezTo>
                      <a:cubicBezTo>
                        <a:pt x="12344" y="0"/>
                        <a:pt x="22015" y="9670"/>
                        <a:pt x="22015" y="21600"/>
                      </a:cubicBezTo>
                    </a:path>
                    <a:path w="22015" h="21600" stroke="0" extrusionOk="0">
                      <a:moveTo>
                        <a:pt x="-1" y="3"/>
                      </a:moveTo>
                      <a:cubicBezTo>
                        <a:pt x="138" y="1"/>
                        <a:pt x="276" y="-1"/>
                        <a:pt x="415" y="0"/>
                      </a:cubicBezTo>
                      <a:cubicBezTo>
                        <a:pt x="12344" y="0"/>
                        <a:pt x="22015" y="9670"/>
                        <a:pt x="22015" y="21600"/>
                      </a:cubicBezTo>
                      <a:lnTo>
                        <a:pt x="415" y="21600"/>
                      </a:lnTo>
                      <a:lnTo>
                        <a:pt x="-1" y="3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50" name="Line 12"/>
                <p:cNvSpPr>
                  <a:spLocks noChangeShapeType="1"/>
                </p:cNvSpPr>
                <p:nvPr/>
              </p:nvSpPr>
              <p:spPr bwMode="auto">
                <a:xfrm>
                  <a:off x="1968" y="2112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8" name="Group 13"/>
              <p:cNvGrpSpPr>
                <a:grpSpLocks/>
              </p:cNvGrpSpPr>
              <p:nvPr/>
            </p:nvGrpSpPr>
            <p:grpSpPr bwMode="auto">
              <a:xfrm>
                <a:off x="912" y="1968"/>
                <a:ext cx="480" cy="144"/>
                <a:chOff x="1872" y="1968"/>
                <a:chExt cx="480" cy="144"/>
              </a:xfrm>
            </p:grpSpPr>
            <p:sp>
              <p:nvSpPr>
                <p:cNvPr id="45" name="Arc 14"/>
                <p:cNvSpPr>
                  <a:spLocks/>
                </p:cNvSpPr>
                <p:nvPr/>
              </p:nvSpPr>
              <p:spPr bwMode="auto">
                <a:xfrm flipH="1" flipV="1">
                  <a:off x="1872" y="1968"/>
                  <a:ext cx="98" cy="144"/>
                </a:xfrm>
                <a:custGeom>
                  <a:avLst/>
                  <a:gdLst>
                    <a:gd name="T0" fmla="*/ 0 w 22015"/>
                    <a:gd name="T1" fmla="*/ 0 h 21600"/>
                    <a:gd name="T2" fmla="*/ 0 w 22015"/>
                    <a:gd name="T3" fmla="*/ 0 h 21600"/>
                    <a:gd name="T4" fmla="*/ 0 w 2201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015"/>
                    <a:gd name="T10" fmla="*/ 0 h 21600"/>
                    <a:gd name="T11" fmla="*/ 22015 w 2201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15" h="21600" fill="none" extrusionOk="0">
                      <a:moveTo>
                        <a:pt x="-1" y="3"/>
                      </a:moveTo>
                      <a:cubicBezTo>
                        <a:pt x="138" y="1"/>
                        <a:pt x="276" y="-1"/>
                        <a:pt x="415" y="0"/>
                      </a:cubicBezTo>
                      <a:cubicBezTo>
                        <a:pt x="12344" y="0"/>
                        <a:pt x="22015" y="9670"/>
                        <a:pt x="22015" y="21600"/>
                      </a:cubicBezTo>
                    </a:path>
                    <a:path w="22015" h="21600" stroke="0" extrusionOk="0">
                      <a:moveTo>
                        <a:pt x="-1" y="3"/>
                      </a:moveTo>
                      <a:cubicBezTo>
                        <a:pt x="138" y="1"/>
                        <a:pt x="276" y="-1"/>
                        <a:pt x="415" y="0"/>
                      </a:cubicBezTo>
                      <a:cubicBezTo>
                        <a:pt x="12344" y="0"/>
                        <a:pt x="22015" y="9670"/>
                        <a:pt x="22015" y="21600"/>
                      </a:cubicBezTo>
                      <a:lnTo>
                        <a:pt x="415" y="21600"/>
                      </a:lnTo>
                      <a:lnTo>
                        <a:pt x="-1" y="3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46" name="Arc 15"/>
                <p:cNvSpPr>
                  <a:spLocks/>
                </p:cNvSpPr>
                <p:nvPr/>
              </p:nvSpPr>
              <p:spPr bwMode="auto">
                <a:xfrm flipV="1">
                  <a:off x="2254" y="1968"/>
                  <a:ext cx="98" cy="144"/>
                </a:xfrm>
                <a:custGeom>
                  <a:avLst/>
                  <a:gdLst>
                    <a:gd name="T0" fmla="*/ 0 w 22015"/>
                    <a:gd name="T1" fmla="*/ 0 h 21600"/>
                    <a:gd name="T2" fmla="*/ 0 w 22015"/>
                    <a:gd name="T3" fmla="*/ 0 h 21600"/>
                    <a:gd name="T4" fmla="*/ 0 w 2201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015"/>
                    <a:gd name="T10" fmla="*/ 0 h 21600"/>
                    <a:gd name="T11" fmla="*/ 22015 w 2201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15" h="21600" fill="none" extrusionOk="0">
                      <a:moveTo>
                        <a:pt x="-1" y="3"/>
                      </a:moveTo>
                      <a:cubicBezTo>
                        <a:pt x="138" y="1"/>
                        <a:pt x="276" y="-1"/>
                        <a:pt x="415" y="0"/>
                      </a:cubicBezTo>
                      <a:cubicBezTo>
                        <a:pt x="12344" y="0"/>
                        <a:pt x="22015" y="9670"/>
                        <a:pt x="22015" y="21600"/>
                      </a:cubicBezTo>
                    </a:path>
                    <a:path w="22015" h="21600" stroke="0" extrusionOk="0">
                      <a:moveTo>
                        <a:pt x="-1" y="3"/>
                      </a:moveTo>
                      <a:cubicBezTo>
                        <a:pt x="138" y="1"/>
                        <a:pt x="276" y="-1"/>
                        <a:pt x="415" y="0"/>
                      </a:cubicBezTo>
                      <a:cubicBezTo>
                        <a:pt x="12344" y="0"/>
                        <a:pt x="22015" y="9670"/>
                        <a:pt x="22015" y="21600"/>
                      </a:cubicBezTo>
                      <a:lnTo>
                        <a:pt x="415" y="21600"/>
                      </a:lnTo>
                      <a:lnTo>
                        <a:pt x="-1" y="3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47" name="Line 16"/>
                <p:cNvSpPr>
                  <a:spLocks noChangeShapeType="1"/>
                </p:cNvSpPr>
                <p:nvPr/>
              </p:nvSpPr>
              <p:spPr bwMode="auto">
                <a:xfrm>
                  <a:off x="1968" y="2112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9" name="AutoShape 17"/>
              <p:cNvSpPr>
                <a:spLocks noChangeArrowheads="1"/>
              </p:cNvSpPr>
              <p:nvPr/>
            </p:nvSpPr>
            <p:spPr bwMode="auto">
              <a:xfrm>
                <a:off x="1719" y="1620"/>
                <a:ext cx="1228" cy="342"/>
              </a:xfrm>
              <a:prstGeom prst="parallelogram">
                <a:avLst>
                  <a:gd name="adj" fmla="val 89766"/>
                </a:avLst>
              </a:prstGeom>
              <a:solidFill>
                <a:srgbClr val="00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1647" y="1401"/>
                <a:ext cx="930" cy="177"/>
              </a:xfrm>
              <a:prstGeom prst="rect">
                <a:avLst/>
              </a:pr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" name="AutoShape 19"/>
              <p:cNvSpPr>
                <a:spLocks noChangeArrowheads="1"/>
              </p:cNvSpPr>
              <p:nvPr/>
            </p:nvSpPr>
            <p:spPr bwMode="auto">
              <a:xfrm>
                <a:off x="1326" y="1629"/>
                <a:ext cx="1245" cy="342"/>
              </a:xfrm>
              <a:prstGeom prst="parallelogram">
                <a:avLst>
                  <a:gd name="adj" fmla="val 91009"/>
                </a:avLst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1644" y="1588"/>
                <a:ext cx="930" cy="4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" name="Line 21"/>
              <p:cNvSpPr>
                <a:spLocks noChangeShapeType="1"/>
              </p:cNvSpPr>
              <p:nvPr/>
            </p:nvSpPr>
            <p:spPr bwMode="auto">
              <a:xfrm>
                <a:off x="768" y="1968"/>
                <a:ext cx="21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Line 22"/>
              <p:cNvSpPr>
                <a:spLocks noChangeShapeType="1"/>
              </p:cNvSpPr>
              <p:nvPr/>
            </p:nvSpPr>
            <p:spPr bwMode="auto">
              <a:xfrm>
                <a:off x="800" y="2464"/>
                <a:ext cx="204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1329" y="1918"/>
                <a:ext cx="930" cy="47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AutoShape 24"/>
              <p:cNvSpPr>
                <a:spLocks noChangeArrowheads="1"/>
              </p:cNvSpPr>
              <p:nvPr/>
            </p:nvSpPr>
            <p:spPr bwMode="auto">
              <a:xfrm>
                <a:off x="1326" y="1575"/>
                <a:ext cx="1245" cy="342"/>
              </a:xfrm>
              <a:prstGeom prst="parallelogram">
                <a:avLst>
                  <a:gd name="adj" fmla="val 91009"/>
                </a:avLst>
              </a:pr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" name="AutoShape 25"/>
              <p:cNvSpPr>
                <a:spLocks noChangeArrowheads="1"/>
              </p:cNvSpPr>
              <p:nvPr/>
            </p:nvSpPr>
            <p:spPr bwMode="auto">
              <a:xfrm>
                <a:off x="1336" y="1396"/>
                <a:ext cx="1228" cy="342"/>
              </a:xfrm>
              <a:prstGeom prst="parallelogram">
                <a:avLst>
                  <a:gd name="adj" fmla="val 89766"/>
                </a:avLst>
              </a:prstGeom>
              <a:solidFill>
                <a:srgbClr val="FF99FF"/>
              </a:solidFill>
              <a:ln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1000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1329" y="1746"/>
                <a:ext cx="926" cy="171"/>
              </a:xfrm>
              <a:prstGeom prst="rect">
                <a:avLst/>
              </a:prstGeom>
              <a:solidFill>
                <a:srgbClr val="FF99FF"/>
              </a:solidFill>
              <a:ln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" name="Line 27"/>
              <p:cNvSpPr>
                <a:spLocks noChangeShapeType="1"/>
              </p:cNvSpPr>
              <p:nvPr/>
            </p:nvSpPr>
            <p:spPr bwMode="auto">
              <a:xfrm flipV="1">
                <a:off x="2262" y="1620"/>
                <a:ext cx="315" cy="3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>
                <a:off x="2573" y="1575"/>
                <a:ext cx="0" cy="4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" name="Line 29"/>
              <p:cNvSpPr>
                <a:spLocks noChangeShapeType="1"/>
              </p:cNvSpPr>
              <p:nvPr/>
            </p:nvSpPr>
            <p:spPr bwMode="auto">
              <a:xfrm flipV="1">
                <a:off x="2259" y="1572"/>
                <a:ext cx="315" cy="3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" name="Line 30"/>
              <p:cNvSpPr>
                <a:spLocks noChangeShapeType="1"/>
              </p:cNvSpPr>
              <p:nvPr/>
            </p:nvSpPr>
            <p:spPr bwMode="auto">
              <a:xfrm>
                <a:off x="877" y="1626"/>
                <a:ext cx="56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" name="Line 31"/>
              <p:cNvSpPr>
                <a:spLocks noChangeShapeType="1"/>
              </p:cNvSpPr>
              <p:nvPr/>
            </p:nvSpPr>
            <p:spPr bwMode="auto">
              <a:xfrm>
                <a:off x="2577" y="1626"/>
                <a:ext cx="53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" name="Line 32"/>
              <p:cNvSpPr>
                <a:spLocks noChangeShapeType="1"/>
              </p:cNvSpPr>
              <p:nvPr/>
            </p:nvSpPr>
            <p:spPr bwMode="auto">
              <a:xfrm flipV="1">
                <a:off x="2637" y="1623"/>
                <a:ext cx="315" cy="3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Line 33"/>
              <p:cNvSpPr>
                <a:spLocks noChangeShapeType="1"/>
              </p:cNvSpPr>
              <p:nvPr/>
            </p:nvSpPr>
            <p:spPr bwMode="auto">
              <a:xfrm flipV="1">
                <a:off x="915" y="1626"/>
                <a:ext cx="315" cy="3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" name="Line 34"/>
              <p:cNvSpPr>
                <a:spLocks noChangeShapeType="1"/>
              </p:cNvSpPr>
              <p:nvPr/>
            </p:nvSpPr>
            <p:spPr bwMode="auto">
              <a:xfrm>
                <a:off x="2572" y="1395"/>
                <a:ext cx="0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7" name="Text Box 35"/>
              <p:cNvSpPr txBox="1">
                <a:spLocks noChangeArrowheads="1"/>
              </p:cNvSpPr>
              <p:nvPr/>
            </p:nvSpPr>
            <p:spPr bwMode="auto">
              <a:xfrm>
                <a:off x="2129" y="2291"/>
                <a:ext cx="47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/>
                <a:r>
                  <a:rPr lang="fr-FR" sz="1000" b="1"/>
                  <a:t>Substrat P</a:t>
                </a:r>
              </a:p>
            </p:txBody>
          </p:sp>
          <p:sp>
            <p:nvSpPr>
              <p:cNvPr id="38" name="Text Box 36"/>
              <p:cNvSpPr txBox="1">
                <a:spLocks noChangeArrowheads="1"/>
              </p:cNvSpPr>
              <p:nvPr/>
            </p:nvSpPr>
            <p:spPr bwMode="auto">
              <a:xfrm rot="-2929385">
                <a:off x="2402" y="1715"/>
                <a:ext cx="31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/>
                <a:r>
                  <a:rPr lang="fr-FR" sz="1000" b="1"/>
                  <a:t>Drain</a:t>
                </a:r>
              </a:p>
            </p:txBody>
          </p:sp>
          <p:sp>
            <p:nvSpPr>
              <p:cNvPr id="39" name="Text Box 37"/>
              <p:cNvSpPr txBox="1">
                <a:spLocks noChangeArrowheads="1"/>
              </p:cNvSpPr>
              <p:nvPr/>
            </p:nvSpPr>
            <p:spPr bwMode="auto">
              <a:xfrm rot="-3122980">
                <a:off x="1012" y="1717"/>
                <a:ext cx="35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/>
                <a:r>
                  <a:rPr lang="fr-FR" sz="1000" b="1"/>
                  <a:t>Source</a:t>
                </a:r>
              </a:p>
            </p:txBody>
          </p:sp>
          <p:sp>
            <p:nvSpPr>
              <p:cNvPr id="40" name="Text Box 38"/>
              <p:cNvSpPr txBox="1">
                <a:spLocks noChangeArrowheads="1"/>
              </p:cNvSpPr>
              <p:nvPr/>
            </p:nvSpPr>
            <p:spPr bwMode="auto">
              <a:xfrm>
                <a:off x="1787" y="1457"/>
                <a:ext cx="35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fr-FR" sz="1000" b="1"/>
                  <a:t>Gate</a:t>
                </a:r>
              </a:p>
              <a:p>
                <a:r>
                  <a:rPr lang="fr-FR" sz="1000" b="1"/>
                  <a:t>Si-poly</a:t>
                </a:r>
              </a:p>
            </p:txBody>
          </p:sp>
          <p:sp>
            <p:nvSpPr>
              <p:cNvPr id="41" name="Text Box 39"/>
              <p:cNvSpPr txBox="1">
                <a:spLocks noChangeArrowheads="1"/>
              </p:cNvSpPr>
              <p:nvPr/>
            </p:nvSpPr>
            <p:spPr bwMode="auto">
              <a:xfrm>
                <a:off x="1428" y="2078"/>
                <a:ext cx="6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fr-FR" sz="1000" b="1"/>
                  <a:t>Gate Oxyde </a:t>
                </a:r>
              </a:p>
              <a:p>
                <a:r>
                  <a:rPr lang="fr-FR" sz="1000" b="1"/>
                  <a:t>SiO</a:t>
                </a:r>
                <a:r>
                  <a:rPr lang="fr-FR" sz="1000" b="1" baseline="-25000"/>
                  <a:t>2</a:t>
                </a:r>
                <a:endParaRPr lang="fr-FR" sz="1000" b="1"/>
              </a:p>
            </p:txBody>
          </p:sp>
          <p:sp>
            <p:nvSpPr>
              <p:cNvPr id="42" name="AutoShape 40"/>
              <p:cNvSpPr>
                <a:spLocks noChangeArrowheads="1"/>
              </p:cNvSpPr>
              <p:nvPr/>
            </p:nvSpPr>
            <p:spPr bwMode="auto">
              <a:xfrm>
                <a:off x="1716" y="1971"/>
                <a:ext cx="47" cy="150"/>
              </a:xfrm>
              <a:prstGeom prst="upArrow">
                <a:avLst>
                  <a:gd name="adj1" fmla="val 50000"/>
                  <a:gd name="adj2" fmla="val 79787"/>
                </a:avLst>
              </a:prstGeom>
              <a:solidFill>
                <a:schemeClr val="accent1"/>
              </a:solidFill>
              <a:ln w="12700">
                <a:solidFill>
                  <a:schemeClr val="hlink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" name="Text Box 41"/>
              <p:cNvSpPr txBox="1">
                <a:spLocks noChangeArrowheads="1"/>
              </p:cNvSpPr>
              <p:nvPr/>
            </p:nvSpPr>
            <p:spPr bwMode="auto">
              <a:xfrm>
                <a:off x="2318" y="1964"/>
                <a:ext cx="20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/>
                <a:r>
                  <a:rPr lang="fr-FR" sz="1000" b="1"/>
                  <a:t>N</a:t>
                </a:r>
                <a:r>
                  <a:rPr lang="fr-FR" sz="1000" b="1" baseline="30000"/>
                  <a:t>+</a:t>
                </a:r>
                <a:endParaRPr lang="fr-FR" sz="1000" b="1"/>
              </a:p>
            </p:txBody>
          </p:sp>
          <p:sp>
            <p:nvSpPr>
              <p:cNvPr id="44" name="Text Box 42"/>
              <p:cNvSpPr txBox="1">
                <a:spLocks noChangeArrowheads="1"/>
              </p:cNvSpPr>
              <p:nvPr/>
            </p:nvSpPr>
            <p:spPr bwMode="auto">
              <a:xfrm>
                <a:off x="1037" y="1961"/>
                <a:ext cx="20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/>
                <a:r>
                  <a:rPr lang="fr-FR" sz="1000" b="1"/>
                  <a:t>N</a:t>
                </a:r>
                <a:r>
                  <a:rPr lang="fr-FR" sz="1000" b="1" baseline="30000"/>
                  <a:t>+</a:t>
                </a:r>
                <a:endParaRPr lang="fr-FR" sz="1000" b="1"/>
              </a:p>
            </p:txBody>
          </p:sp>
        </p:grpSp>
        <p:sp>
          <p:nvSpPr>
            <p:cNvPr id="9" name="Line 43"/>
            <p:cNvSpPr>
              <a:spLocks noChangeShapeType="1"/>
            </p:cNvSpPr>
            <p:nvPr/>
          </p:nvSpPr>
          <p:spPr bwMode="auto">
            <a:xfrm flipV="1">
              <a:off x="1419" y="1023"/>
              <a:ext cx="299" cy="3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Text Box 44"/>
            <p:cNvSpPr txBox="1">
              <a:spLocks noChangeArrowheads="1"/>
            </p:cNvSpPr>
            <p:nvPr/>
          </p:nvSpPr>
          <p:spPr bwMode="auto">
            <a:xfrm rot="-37961">
              <a:off x="1547" y="1122"/>
              <a:ext cx="2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fr-FR" sz="1200" b="1"/>
                <a:t>W</a:t>
              </a:r>
            </a:p>
          </p:txBody>
        </p:sp>
        <p:sp>
          <p:nvSpPr>
            <p:cNvPr id="11" name="Line 45"/>
            <p:cNvSpPr>
              <a:spLocks noChangeShapeType="1"/>
            </p:cNvSpPr>
            <p:nvPr/>
          </p:nvSpPr>
          <p:spPr bwMode="auto">
            <a:xfrm flipV="1">
              <a:off x="1416" y="1630"/>
              <a:ext cx="7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Text Box 46"/>
            <p:cNvSpPr txBox="1">
              <a:spLocks noChangeArrowheads="1"/>
            </p:cNvSpPr>
            <p:nvPr/>
          </p:nvSpPr>
          <p:spPr bwMode="auto">
            <a:xfrm rot="626">
              <a:off x="1769" y="1590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fr-FR" sz="1200" b="1"/>
                <a:t>L</a:t>
              </a:r>
            </a:p>
          </p:txBody>
        </p:sp>
        <p:graphicFrame>
          <p:nvGraphicFramePr>
            <p:cNvPr id="13" name="Object 47"/>
            <p:cNvGraphicFramePr>
              <a:graphicFrameLocks noChangeAspect="1"/>
            </p:cNvGraphicFramePr>
            <p:nvPr/>
          </p:nvGraphicFramePr>
          <p:xfrm>
            <a:off x="2844" y="2092"/>
            <a:ext cx="71" cy="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55" name="Équation" r:id="rId3" imgW="114151" imgH="215619" progId="Equation.3">
                    <p:embed/>
                  </p:oleObj>
                </mc:Choice>
                <mc:Fallback>
                  <p:oleObj name="Équation" r:id="rId3" imgW="114151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4" y="2092"/>
                          <a:ext cx="71" cy="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1" name="Group 48"/>
          <p:cNvGrpSpPr>
            <a:grpSpLocks/>
          </p:cNvGrpSpPr>
          <p:nvPr/>
        </p:nvGrpSpPr>
        <p:grpSpPr bwMode="auto">
          <a:xfrm>
            <a:off x="5181600" y="3352800"/>
            <a:ext cx="3435350" cy="2373313"/>
            <a:chOff x="422" y="2312"/>
            <a:chExt cx="2164" cy="1495"/>
          </a:xfrm>
        </p:grpSpPr>
        <p:sp>
          <p:nvSpPr>
            <p:cNvPr id="52" name="Rectangle 49"/>
            <p:cNvSpPr>
              <a:spLocks noChangeArrowheads="1"/>
            </p:cNvSpPr>
            <p:nvPr/>
          </p:nvSpPr>
          <p:spPr bwMode="auto">
            <a:xfrm rot="-153904">
              <a:off x="1065" y="3033"/>
              <a:ext cx="696" cy="4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" name="Rectangle 50"/>
            <p:cNvSpPr>
              <a:spLocks noChangeArrowheads="1"/>
            </p:cNvSpPr>
            <p:nvPr/>
          </p:nvSpPr>
          <p:spPr bwMode="auto">
            <a:xfrm>
              <a:off x="711" y="3061"/>
              <a:ext cx="279" cy="139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4" name="Rectangle 51"/>
            <p:cNvSpPr>
              <a:spLocks noChangeArrowheads="1"/>
            </p:cNvSpPr>
            <p:nvPr/>
          </p:nvSpPr>
          <p:spPr bwMode="auto">
            <a:xfrm>
              <a:off x="1820" y="3058"/>
              <a:ext cx="278" cy="138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55" name="Group 52"/>
            <p:cNvGrpSpPr>
              <a:grpSpLocks/>
            </p:cNvGrpSpPr>
            <p:nvPr/>
          </p:nvGrpSpPr>
          <p:grpSpPr bwMode="auto">
            <a:xfrm>
              <a:off x="1747" y="3058"/>
              <a:ext cx="425" cy="142"/>
              <a:chOff x="1872" y="1968"/>
              <a:chExt cx="480" cy="144"/>
            </a:xfrm>
          </p:grpSpPr>
          <p:sp>
            <p:nvSpPr>
              <p:cNvPr id="87" name="Arc 53"/>
              <p:cNvSpPr>
                <a:spLocks/>
              </p:cNvSpPr>
              <p:nvPr/>
            </p:nvSpPr>
            <p:spPr bwMode="auto">
              <a:xfrm flipH="1" flipV="1">
                <a:off x="1872" y="1968"/>
                <a:ext cx="98" cy="144"/>
              </a:xfrm>
              <a:custGeom>
                <a:avLst/>
                <a:gdLst>
                  <a:gd name="T0" fmla="*/ 0 w 22015"/>
                  <a:gd name="T1" fmla="*/ 0 h 21600"/>
                  <a:gd name="T2" fmla="*/ 0 w 22015"/>
                  <a:gd name="T3" fmla="*/ 0 h 21600"/>
                  <a:gd name="T4" fmla="*/ 0 w 2201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015"/>
                  <a:gd name="T10" fmla="*/ 0 h 21600"/>
                  <a:gd name="T11" fmla="*/ 22015 w 2201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015" h="21600" fill="none" extrusionOk="0">
                    <a:moveTo>
                      <a:pt x="-1" y="3"/>
                    </a:moveTo>
                    <a:cubicBezTo>
                      <a:pt x="138" y="1"/>
                      <a:pt x="276" y="-1"/>
                      <a:pt x="415" y="0"/>
                    </a:cubicBezTo>
                    <a:cubicBezTo>
                      <a:pt x="12344" y="0"/>
                      <a:pt x="22015" y="9670"/>
                      <a:pt x="22015" y="21600"/>
                    </a:cubicBezTo>
                  </a:path>
                  <a:path w="22015" h="21600" stroke="0" extrusionOk="0">
                    <a:moveTo>
                      <a:pt x="-1" y="3"/>
                    </a:moveTo>
                    <a:cubicBezTo>
                      <a:pt x="138" y="1"/>
                      <a:pt x="276" y="-1"/>
                      <a:pt x="415" y="0"/>
                    </a:cubicBezTo>
                    <a:cubicBezTo>
                      <a:pt x="12344" y="0"/>
                      <a:pt x="22015" y="9670"/>
                      <a:pt x="22015" y="21600"/>
                    </a:cubicBezTo>
                    <a:lnTo>
                      <a:pt x="415" y="21600"/>
                    </a:lnTo>
                    <a:lnTo>
                      <a:pt x="-1" y="3"/>
                    </a:lnTo>
                    <a:close/>
                  </a:path>
                </a:pathLst>
              </a:custGeom>
              <a:solidFill>
                <a:srgbClr val="00CC99"/>
              </a:solidFill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8" name="Arc 54"/>
              <p:cNvSpPr>
                <a:spLocks/>
              </p:cNvSpPr>
              <p:nvPr/>
            </p:nvSpPr>
            <p:spPr bwMode="auto">
              <a:xfrm flipV="1">
                <a:off x="2254" y="1968"/>
                <a:ext cx="98" cy="144"/>
              </a:xfrm>
              <a:custGeom>
                <a:avLst/>
                <a:gdLst>
                  <a:gd name="T0" fmla="*/ 0 w 22015"/>
                  <a:gd name="T1" fmla="*/ 0 h 21600"/>
                  <a:gd name="T2" fmla="*/ 0 w 22015"/>
                  <a:gd name="T3" fmla="*/ 0 h 21600"/>
                  <a:gd name="T4" fmla="*/ 0 w 2201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015"/>
                  <a:gd name="T10" fmla="*/ 0 h 21600"/>
                  <a:gd name="T11" fmla="*/ 22015 w 2201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015" h="21600" fill="none" extrusionOk="0">
                    <a:moveTo>
                      <a:pt x="-1" y="3"/>
                    </a:moveTo>
                    <a:cubicBezTo>
                      <a:pt x="138" y="1"/>
                      <a:pt x="276" y="-1"/>
                      <a:pt x="415" y="0"/>
                    </a:cubicBezTo>
                    <a:cubicBezTo>
                      <a:pt x="12344" y="0"/>
                      <a:pt x="22015" y="9670"/>
                      <a:pt x="22015" y="21600"/>
                    </a:cubicBezTo>
                  </a:path>
                  <a:path w="22015" h="21600" stroke="0" extrusionOk="0">
                    <a:moveTo>
                      <a:pt x="-1" y="3"/>
                    </a:moveTo>
                    <a:cubicBezTo>
                      <a:pt x="138" y="1"/>
                      <a:pt x="276" y="-1"/>
                      <a:pt x="415" y="0"/>
                    </a:cubicBezTo>
                    <a:cubicBezTo>
                      <a:pt x="12344" y="0"/>
                      <a:pt x="22015" y="9670"/>
                      <a:pt x="22015" y="21600"/>
                    </a:cubicBezTo>
                    <a:lnTo>
                      <a:pt x="415" y="21600"/>
                    </a:lnTo>
                    <a:lnTo>
                      <a:pt x="-1" y="3"/>
                    </a:lnTo>
                    <a:close/>
                  </a:path>
                </a:pathLst>
              </a:custGeom>
              <a:solidFill>
                <a:srgbClr val="00CC99"/>
              </a:solidFill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9" name="Line 55"/>
              <p:cNvSpPr>
                <a:spLocks noChangeShapeType="1"/>
              </p:cNvSpPr>
              <p:nvPr/>
            </p:nvSpPr>
            <p:spPr bwMode="auto">
              <a:xfrm>
                <a:off x="1968" y="2112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56" name="Group 56"/>
            <p:cNvGrpSpPr>
              <a:grpSpLocks/>
            </p:cNvGrpSpPr>
            <p:nvPr/>
          </p:nvGrpSpPr>
          <p:grpSpPr bwMode="auto">
            <a:xfrm>
              <a:off x="643" y="3058"/>
              <a:ext cx="424" cy="142"/>
              <a:chOff x="1872" y="1968"/>
              <a:chExt cx="480" cy="144"/>
            </a:xfrm>
          </p:grpSpPr>
          <p:sp>
            <p:nvSpPr>
              <p:cNvPr id="84" name="Arc 57"/>
              <p:cNvSpPr>
                <a:spLocks/>
              </p:cNvSpPr>
              <p:nvPr/>
            </p:nvSpPr>
            <p:spPr bwMode="auto">
              <a:xfrm flipH="1" flipV="1">
                <a:off x="1872" y="1968"/>
                <a:ext cx="98" cy="144"/>
              </a:xfrm>
              <a:custGeom>
                <a:avLst/>
                <a:gdLst>
                  <a:gd name="T0" fmla="*/ 0 w 22015"/>
                  <a:gd name="T1" fmla="*/ 0 h 21600"/>
                  <a:gd name="T2" fmla="*/ 0 w 22015"/>
                  <a:gd name="T3" fmla="*/ 0 h 21600"/>
                  <a:gd name="T4" fmla="*/ 0 w 2201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015"/>
                  <a:gd name="T10" fmla="*/ 0 h 21600"/>
                  <a:gd name="T11" fmla="*/ 22015 w 2201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015" h="21600" fill="none" extrusionOk="0">
                    <a:moveTo>
                      <a:pt x="-1" y="3"/>
                    </a:moveTo>
                    <a:cubicBezTo>
                      <a:pt x="138" y="1"/>
                      <a:pt x="276" y="-1"/>
                      <a:pt x="415" y="0"/>
                    </a:cubicBezTo>
                    <a:cubicBezTo>
                      <a:pt x="12344" y="0"/>
                      <a:pt x="22015" y="9670"/>
                      <a:pt x="22015" y="21600"/>
                    </a:cubicBezTo>
                  </a:path>
                  <a:path w="22015" h="21600" stroke="0" extrusionOk="0">
                    <a:moveTo>
                      <a:pt x="-1" y="3"/>
                    </a:moveTo>
                    <a:cubicBezTo>
                      <a:pt x="138" y="1"/>
                      <a:pt x="276" y="-1"/>
                      <a:pt x="415" y="0"/>
                    </a:cubicBezTo>
                    <a:cubicBezTo>
                      <a:pt x="12344" y="0"/>
                      <a:pt x="22015" y="9670"/>
                      <a:pt x="22015" y="21600"/>
                    </a:cubicBezTo>
                    <a:lnTo>
                      <a:pt x="415" y="21600"/>
                    </a:lnTo>
                    <a:lnTo>
                      <a:pt x="-1" y="3"/>
                    </a:lnTo>
                    <a:close/>
                  </a:path>
                </a:pathLst>
              </a:custGeom>
              <a:solidFill>
                <a:srgbClr val="00CC99"/>
              </a:solidFill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5" name="Arc 58"/>
              <p:cNvSpPr>
                <a:spLocks/>
              </p:cNvSpPr>
              <p:nvPr/>
            </p:nvSpPr>
            <p:spPr bwMode="auto">
              <a:xfrm flipV="1">
                <a:off x="2254" y="1968"/>
                <a:ext cx="98" cy="144"/>
              </a:xfrm>
              <a:custGeom>
                <a:avLst/>
                <a:gdLst>
                  <a:gd name="T0" fmla="*/ 0 w 22015"/>
                  <a:gd name="T1" fmla="*/ 0 h 21600"/>
                  <a:gd name="T2" fmla="*/ 0 w 22015"/>
                  <a:gd name="T3" fmla="*/ 0 h 21600"/>
                  <a:gd name="T4" fmla="*/ 0 w 2201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015"/>
                  <a:gd name="T10" fmla="*/ 0 h 21600"/>
                  <a:gd name="T11" fmla="*/ 22015 w 2201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015" h="21600" fill="none" extrusionOk="0">
                    <a:moveTo>
                      <a:pt x="-1" y="3"/>
                    </a:moveTo>
                    <a:cubicBezTo>
                      <a:pt x="138" y="1"/>
                      <a:pt x="276" y="-1"/>
                      <a:pt x="415" y="0"/>
                    </a:cubicBezTo>
                    <a:cubicBezTo>
                      <a:pt x="12344" y="0"/>
                      <a:pt x="22015" y="9670"/>
                      <a:pt x="22015" y="21600"/>
                    </a:cubicBezTo>
                  </a:path>
                  <a:path w="22015" h="21600" stroke="0" extrusionOk="0">
                    <a:moveTo>
                      <a:pt x="-1" y="3"/>
                    </a:moveTo>
                    <a:cubicBezTo>
                      <a:pt x="138" y="1"/>
                      <a:pt x="276" y="-1"/>
                      <a:pt x="415" y="0"/>
                    </a:cubicBezTo>
                    <a:cubicBezTo>
                      <a:pt x="12344" y="0"/>
                      <a:pt x="22015" y="9670"/>
                      <a:pt x="22015" y="21600"/>
                    </a:cubicBezTo>
                    <a:lnTo>
                      <a:pt x="415" y="21600"/>
                    </a:lnTo>
                    <a:lnTo>
                      <a:pt x="-1" y="3"/>
                    </a:lnTo>
                    <a:close/>
                  </a:path>
                </a:pathLst>
              </a:custGeom>
              <a:solidFill>
                <a:srgbClr val="00CC99"/>
              </a:solidFill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" name="Line 59"/>
              <p:cNvSpPr>
                <a:spLocks noChangeShapeType="1"/>
              </p:cNvSpPr>
              <p:nvPr/>
            </p:nvSpPr>
            <p:spPr bwMode="auto">
              <a:xfrm>
                <a:off x="1968" y="2112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>
              <a:off x="422" y="3058"/>
              <a:ext cx="200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Line 61"/>
            <p:cNvSpPr>
              <a:spLocks noChangeShapeType="1"/>
            </p:cNvSpPr>
            <p:nvPr/>
          </p:nvSpPr>
          <p:spPr bwMode="auto">
            <a:xfrm>
              <a:off x="544" y="3545"/>
              <a:ext cx="18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" name="Rectangle 62"/>
            <p:cNvSpPr>
              <a:spLocks noChangeArrowheads="1"/>
            </p:cNvSpPr>
            <p:nvPr/>
          </p:nvSpPr>
          <p:spPr bwMode="auto">
            <a:xfrm>
              <a:off x="1011" y="3010"/>
              <a:ext cx="824" cy="45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Rectangle 63"/>
            <p:cNvSpPr>
              <a:spLocks noChangeArrowheads="1"/>
            </p:cNvSpPr>
            <p:nvPr/>
          </p:nvSpPr>
          <p:spPr bwMode="auto">
            <a:xfrm>
              <a:off x="1011" y="2840"/>
              <a:ext cx="824" cy="167"/>
            </a:xfrm>
            <a:prstGeom prst="rect">
              <a:avLst/>
            </a:prstGeom>
            <a:solidFill>
              <a:srgbClr val="FF99FF"/>
            </a:solidFill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" name="Text Box 64"/>
            <p:cNvSpPr txBox="1">
              <a:spLocks noChangeArrowheads="1"/>
            </p:cNvSpPr>
            <p:nvPr/>
          </p:nvSpPr>
          <p:spPr bwMode="auto">
            <a:xfrm>
              <a:off x="2033" y="3374"/>
              <a:ext cx="1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fr-FR" sz="1400" b="1"/>
                <a:t>P</a:t>
              </a:r>
            </a:p>
          </p:txBody>
        </p:sp>
        <p:sp>
          <p:nvSpPr>
            <p:cNvPr id="62" name="Text Box 65"/>
            <p:cNvSpPr txBox="1">
              <a:spLocks noChangeArrowheads="1"/>
            </p:cNvSpPr>
            <p:nvPr/>
          </p:nvSpPr>
          <p:spPr bwMode="auto">
            <a:xfrm>
              <a:off x="1920" y="3027"/>
              <a:ext cx="23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fr-FR" sz="1400" b="1"/>
                <a:t>N</a:t>
              </a:r>
              <a:r>
                <a:rPr lang="fr-FR" sz="1400" b="1" baseline="30000"/>
                <a:t>+</a:t>
              </a:r>
              <a:endParaRPr lang="fr-FR" sz="1400" b="1"/>
            </a:p>
          </p:txBody>
        </p:sp>
        <p:sp>
          <p:nvSpPr>
            <p:cNvPr id="63" name="Text Box 66"/>
            <p:cNvSpPr txBox="1">
              <a:spLocks noChangeArrowheads="1"/>
            </p:cNvSpPr>
            <p:nvPr/>
          </p:nvSpPr>
          <p:spPr bwMode="auto">
            <a:xfrm>
              <a:off x="762" y="3038"/>
              <a:ext cx="23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fr-FR" sz="1400" b="1"/>
                <a:t>N</a:t>
              </a:r>
              <a:r>
                <a:rPr lang="fr-FR" sz="1400" b="1" baseline="30000"/>
                <a:t>+</a:t>
              </a:r>
              <a:endParaRPr lang="fr-FR" sz="1400" b="1"/>
            </a:p>
          </p:txBody>
        </p:sp>
        <p:sp>
          <p:nvSpPr>
            <p:cNvPr id="64" name="Line 67"/>
            <p:cNvSpPr>
              <a:spLocks noChangeShapeType="1"/>
            </p:cNvSpPr>
            <p:nvPr/>
          </p:nvSpPr>
          <p:spPr bwMode="auto">
            <a:xfrm flipV="1">
              <a:off x="1984" y="2464"/>
              <a:ext cx="0" cy="5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5" name="Line 68"/>
            <p:cNvSpPr>
              <a:spLocks noChangeShapeType="1"/>
            </p:cNvSpPr>
            <p:nvPr/>
          </p:nvSpPr>
          <p:spPr bwMode="auto">
            <a:xfrm flipV="1">
              <a:off x="848" y="2464"/>
              <a:ext cx="0" cy="5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6" name="Line 69"/>
            <p:cNvSpPr>
              <a:spLocks noChangeShapeType="1"/>
            </p:cNvSpPr>
            <p:nvPr/>
          </p:nvSpPr>
          <p:spPr bwMode="auto">
            <a:xfrm flipV="1">
              <a:off x="1400" y="2656"/>
              <a:ext cx="0" cy="1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7" name="Line 70"/>
            <p:cNvSpPr>
              <a:spLocks noChangeShapeType="1"/>
            </p:cNvSpPr>
            <p:nvPr/>
          </p:nvSpPr>
          <p:spPr bwMode="auto">
            <a:xfrm>
              <a:off x="872" y="2728"/>
              <a:ext cx="4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" name="Line 71"/>
            <p:cNvSpPr>
              <a:spLocks noChangeShapeType="1"/>
            </p:cNvSpPr>
            <p:nvPr/>
          </p:nvSpPr>
          <p:spPr bwMode="auto">
            <a:xfrm>
              <a:off x="872" y="2544"/>
              <a:ext cx="10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" name="Line 72"/>
            <p:cNvSpPr>
              <a:spLocks noChangeShapeType="1"/>
            </p:cNvSpPr>
            <p:nvPr/>
          </p:nvSpPr>
          <p:spPr bwMode="auto">
            <a:xfrm flipV="1">
              <a:off x="824" y="3232"/>
              <a:ext cx="0" cy="2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0" name="Text Box 73"/>
            <p:cNvSpPr txBox="1">
              <a:spLocks noChangeArrowheads="1"/>
            </p:cNvSpPr>
            <p:nvPr/>
          </p:nvSpPr>
          <p:spPr bwMode="auto">
            <a:xfrm>
              <a:off x="942" y="2496"/>
              <a:ext cx="3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fr-FR" sz="1800" b="1" i="1"/>
                <a:t>V</a:t>
              </a:r>
              <a:r>
                <a:rPr lang="fr-FR" sz="1800" b="1" i="1" baseline="-25000"/>
                <a:t>GS</a:t>
              </a:r>
              <a:endParaRPr lang="fr-FR" sz="1800"/>
            </a:p>
          </p:txBody>
        </p:sp>
        <p:sp>
          <p:nvSpPr>
            <p:cNvPr id="71" name="Text Box 74"/>
            <p:cNvSpPr txBox="1">
              <a:spLocks noChangeArrowheads="1"/>
            </p:cNvSpPr>
            <p:nvPr/>
          </p:nvSpPr>
          <p:spPr bwMode="auto">
            <a:xfrm>
              <a:off x="1310" y="2312"/>
              <a:ext cx="3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fr-FR" sz="1800" b="1" i="1"/>
                <a:t>V</a:t>
              </a:r>
              <a:r>
                <a:rPr lang="fr-FR" sz="1800" b="1" i="1" baseline="-25000"/>
                <a:t>DS</a:t>
              </a:r>
              <a:endParaRPr lang="fr-FR" sz="1800"/>
            </a:p>
          </p:txBody>
        </p:sp>
        <p:sp>
          <p:nvSpPr>
            <p:cNvPr id="72" name="Text Box 75"/>
            <p:cNvSpPr txBox="1">
              <a:spLocks noChangeArrowheads="1"/>
            </p:cNvSpPr>
            <p:nvPr/>
          </p:nvSpPr>
          <p:spPr bwMode="auto">
            <a:xfrm>
              <a:off x="494" y="3224"/>
              <a:ext cx="3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fr-FR" sz="1800" b="1" i="1"/>
                <a:t>V</a:t>
              </a:r>
              <a:r>
                <a:rPr lang="fr-FR" sz="1800" b="1" i="1" baseline="-25000"/>
                <a:t>SB</a:t>
              </a:r>
              <a:endParaRPr lang="fr-FR" sz="1800"/>
            </a:p>
          </p:txBody>
        </p:sp>
        <p:grpSp>
          <p:nvGrpSpPr>
            <p:cNvPr id="73" name="Group 76"/>
            <p:cNvGrpSpPr>
              <a:grpSpLocks/>
            </p:cNvGrpSpPr>
            <p:nvPr/>
          </p:nvGrpSpPr>
          <p:grpSpPr bwMode="auto">
            <a:xfrm>
              <a:off x="617" y="3539"/>
              <a:ext cx="172" cy="139"/>
              <a:chOff x="2448" y="3029"/>
              <a:chExt cx="253" cy="292"/>
            </a:xfrm>
          </p:grpSpPr>
          <p:sp>
            <p:nvSpPr>
              <p:cNvPr id="79" name="Line 77"/>
              <p:cNvSpPr>
                <a:spLocks noChangeShapeType="1"/>
              </p:cNvSpPr>
              <p:nvPr/>
            </p:nvSpPr>
            <p:spPr bwMode="auto">
              <a:xfrm>
                <a:off x="2601" y="3029"/>
                <a:ext cx="0" cy="1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0" name="Line 78"/>
              <p:cNvSpPr>
                <a:spLocks noChangeShapeType="1"/>
              </p:cNvSpPr>
              <p:nvPr/>
            </p:nvSpPr>
            <p:spPr bwMode="auto">
              <a:xfrm flipV="1">
                <a:off x="2505" y="3199"/>
                <a:ext cx="1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1" name="Line 79"/>
              <p:cNvSpPr>
                <a:spLocks noChangeShapeType="1"/>
              </p:cNvSpPr>
              <p:nvPr/>
            </p:nvSpPr>
            <p:spPr bwMode="auto">
              <a:xfrm flipH="1">
                <a:off x="2448" y="3198"/>
                <a:ext cx="60" cy="12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" name="Line 80"/>
              <p:cNvSpPr>
                <a:spLocks noChangeShapeType="1"/>
              </p:cNvSpPr>
              <p:nvPr/>
            </p:nvSpPr>
            <p:spPr bwMode="auto">
              <a:xfrm flipH="1">
                <a:off x="2544" y="3195"/>
                <a:ext cx="60" cy="12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" name="Line 81"/>
              <p:cNvSpPr>
                <a:spLocks noChangeShapeType="1"/>
              </p:cNvSpPr>
              <p:nvPr/>
            </p:nvSpPr>
            <p:spPr bwMode="auto">
              <a:xfrm flipH="1">
                <a:off x="2634" y="3198"/>
                <a:ext cx="60" cy="12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74" name="Freeform 82"/>
            <p:cNvSpPr>
              <a:spLocks/>
            </p:cNvSpPr>
            <p:nvPr/>
          </p:nvSpPr>
          <p:spPr bwMode="auto">
            <a:xfrm>
              <a:off x="582" y="3057"/>
              <a:ext cx="1710" cy="271"/>
            </a:xfrm>
            <a:custGeom>
              <a:avLst/>
              <a:gdLst>
                <a:gd name="T0" fmla="*/ 0 w 1710"/>
                <a:gd name="T1" fmla="*/ 0 h 271"/>
                <a:gd name="T2" fmla="*/ 6 w 1710"/>
                <a:gd name="T3" fmla="*/ 69 h 271"/>
                <a:gd name="T4" fmla="*/ 39 w 1710"/>
                <a:gd name="T5" fmla="*/ 138 h 271"/>
                <a:gd name="T6" fmla="*/ 102 w 1710"/>
                <a:gd name="T7" fmla="*/ 189 h 271"/>
                <a:gd name="T8" fmla="*/ 198 w 1710"/>
                <a:gd name="T9" fmla="*/ 198 h 271"/>
                <a:gd name="T10" fmla="*/ 423 w 1710"/>
                <a:gd name="T11" fmla="*/ 201 h 271"/>
                <a:gd name="T12" fmla="*/ 459 w 1710"/>
                <a:gd name="T13" fmla="*/ 198 h 271"/>
                <a:gd name="T14" fmla="*/ 516 w 1710"/>
                <a:gd name="T15" fmla="*/ 150 h 271"/>
                <a:gd name="T16" fmla="*/ 522 w 1710"/>
                <a:gd name="T17" fmla="*/ 54 h 271"/>
                <a:gd name="T18" fmla="*/ 648 w 1710"/>
                <a:gd name="T19" fmla="*/ 57 h 271"/>
                <a:gd name="T20" fmla="*/ 876 w 1710"/>
                <a:gd name="T21" fmla="*/ 75 h 271"/>
                <a:gd name="T22" fmla="*/ 1056 w 1710"/>
                <a:gd name="T23" fmla="*/ 108 h 271"/>
                <a:gd name="T24" fmla="*/ 1098 w 1710"/>
                <a:gd name="T25" fmla="*/ 138 h 271"/>
                <a:gd name="T26" fmla="*/ 1131 w 1710"/>
                <a:gd name="T27" fmla="*/ 213 h 271"/>
                <a:gd name="T28" fmla="*/ 1233 w 1710"/>
                <a:gd name="T29" fmla="*/ 255 h 271"/>
                <a:gd name="T30" fmla="*/ 1545 w 1710"/>
                <a:gd name="T31" fmla="*/ 255 h 271"/>
                <a:gd name="T32" fmla="*/ 1668 w 1710"/>
                <a:gd name="T33" fmla="*/ 156 h 271"/>
                <a:gd name="T34" fmla="*/ 1710 w 1710"/>
                <a:gd name="T35" fmla="*/ 3 h 2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10"/>
                <a:gd name="T55" fmla="*/ 0 h 271"/>
                <a:gd name="T56" fmla="*/ 1710 w 1710"/>
                <a:gd name="T57" fmla="*/ 271 h 2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10" h="271">
                  <a:moveTo>
                    <a:pt x="0" y="0"/>
                  </a:moveTo>
                  <a:cubicBezTo>
                    <a:pt x="0" y="23"/>
                    <a:pt x="0" y="46"/>
                    <a:pt x="6" y="69"/>
                  </a:cubicBezTo>
                  <a:cubicBezTo>
                    <a:pt x="12" y="92"/>
                    <a:pt x="23" y="118"/>
                    <a:pt x="39" y="138"/>
                  </a:cubicBezTo>
                  <a:cubicBezTo>
                    <a:pt x="55" y="158"/>
                    <a:pt x="76" y="179"/>
                    <a:pt x="102" y="189"/>
                  </a:cubicBezTo>
                  <a:cubicBezTo>
                    <a:pt x="128" y="199"/>
                    <a:pt x="145" y="196"/>
                    <a:pt x="198" y="198"/>
                  </a:cubicBezTo>
                  <a:cubicBezTo>
                    <a:pt x="251" y="200"/>
                    <a:pt x="380" y="201"/>
                    <a:pt x="423" y="201"/>
                  </a:cubicBezTo>
                  <a:cubicBezTo>
                    <a:pt x="466" y="201"/>
                    <a:pt x="444" y="207"/>
                    <a:pt x="459" y="198"/>
                  </a:cubicBezTo>
                  <a:cubicBezTo>
                    <a:pt x="474" y="189"/>
                    <a:pt x="506" y="174"/>
                    <a:pt x="516" y="150"/>
                  </a:cubicBezTo>
                  <a:cubicBezTo>
                    <a:pt x="526" y="126"/>
                    <a:pt x="500" y="69"/>
                    <a:pt x="522" y="54"/>
                  </a:cubicBezTo>
                  <a:cubicBezTo>
                    <a:pt x="544" y="39"/>
                    <a:pt x="589" y="53"/>
                    <a:pt x="648" y="57"/>
                  </a:cubicBezTo>
                  <a:cubicBezTo>
                    <a:pt x="707" y="61"/>
                    <a:pt x="808" y="67"/>
                    <a:pt x="876" y="75"/>
                  </a:cubicBezTo>
                  <a:cubicBezTo>
                    <a:pt x="944" y="83"/>
                    <a:pt x="1019" y="98"/>
                    <a:pt x="1056" y="108"/>
                  </a:cubicBezTo>
                  <a:cubicBezTo>
                    <a:pt x="1093" y="118"/>
                    <a:pt x="1086" y="121"/>
                    <a:pt x="1098" y="138"/>
                  </a:cubicBezTo>
                  <a:cubicBezTo>
                    <a:pt x="1110" y="155"/>
                    <a:pt x="1109" y="194"/>
                    <a:pt x="1131" y="213"/>
                  </a:cubicBezTo>
                  <a:cubicBezTo>
                    <a:pt x="1153" y="232"/>
                    <a:pt x="1164" y="248"/>
                    <a:pt x="1233" y="255"/>
                  </a:cubicBezTo>
                  <a:cubicBezTo>
                    <a:pt x="1302" y="262"/>
                    <a:pt x="1473" y="271"/>
                    <a:pt x="1545" y="255"/>
                  </a:cubicBezTo>
                  <a:cubicBezTo>
                    <a:pt x="1617" y="239"/>
                    <a:pt x="1640" y="198"/>
                    <a:pt x="1668" y="156"/>
                  </a:cubicBezTo>
                  <a:cubicBezTo>
                    <a:pt x="1696" y="114"/>
                    <a:pt x="1703" y="58"/>
                    <a:pt x="1710" y="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" name="Text Box 83"/>
            <p:cNvSpPr txBox="1">
              <a:spLocks noChangeArrowheads="1"/>
            </p:cNvSpPr>
            <p:nvPr/>
          </p:nvSpPr>
          <p:spPr bwMode="auto">
            <a:xfrm>
              <a:off x="1562" y="3595"/>
              <a:ext cx="102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fr-FR" sz="1600" b="1"/>
                <a:t>Depletion region</a:t>
              </a:r>
            </a:p>
          </p:txBody>
        </p:sp>
        <p:sp>
          <p:nvSpPr>
            <p:cNvPr id="76" name="AutoShape 84"/>
            <p:cNvSpPr>
              <a:spLocks noChangeArrowheads="1"/>
            </p:cNvSpPr>
            <p:nvPr/>
          </p:nvSpPr>
          <p:spPr bwMode="auto">
            <a:xfrm rot="-11186">
              <a:off x="1815" y="3307"/>
              <a:ext cx="72" cy="342"/>
            </a:xfrm>
            <a:prstGeom prst="upArrow">
              <a:avLst>
                <a:gd name="adj1" fmla="val 50000"/>
                <a:gd name="adj2" fmla="val 11875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" name="Text Box 85"/>
            <p:cNvSpPr txBox="1">
              <a:spLocks noChangeArrowheads="1"/>
            </p:cNvSpPr>
            <p:nvPr/>
          </p:nvSpPr>
          <p:spPr bwMode="auto">
            <a:xfrm>
              <a:off x="929" y="3595"/>
              <a:ext cx="57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fr-FR" sz="1600" b="1"/>
                <a:t>Channel</a:t>
              </a:r>
            </a:p>
          </p:txBody>
        </p:sp>
        <p:sp>
          <p:nvSpPr>
            <p:cNvPr id="78" name="AutoShape 86"/>
            <p:cNvSpPr>
              <a:spLocks noChangeArrowheads="1"/>
            </p:cNvSpPr>
            <p:nvPr/>
          </p:nvSpPr>
          <p:spPr bwMode="auto">
            <a:xfrm rot="-11186">
              <a:off x="1143" y="3074"/>
              <a:ext cx="72" cy="574"/>
            </a:xfrm>
            <a:prstGeom prst="upArrow">
              <a:avLst>
                <a:gd name="adj1" fmla="val 50000"/>
                <a:gd name="adj2" fmla="val 199306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90" name="Text Box 87"/>
          <p:cNvSpPr txBox="1">
            <a:spLocks noChangeAspect="1" noChangeArrowheads="1"/>
          </p:cNvSpPr>
          <p:nvPr/>
        </p:nvSpPr>
        <p:spPr bwMode="auto">
          <a:xfrm>
            <a:off x="5297488" y="6073775"/>
            <a:ext cx="3284537" cy="379413"/>
          </a:xfrm>
          <a:prstGeom prst="rect">
            <a:avLst/>
          </a:prstGeom>
          <a:solidFill>
            <a:srgbClr val="FFFF99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/>
              <a:t>Principle of  Nchannel MOSFET </a:t>
            </a:r>
          </a:p>
        </p:txBody>
      </p:sp>
      <p:sp>
        <p:nvSpPr>
          <p:cNvPr id="9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75656" y="6597352"/>
            <a:ext cx="52578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000" smtClean="0">
                <a:latin typeface="Arial" charset="0"/>
              </a:rPr>
              <a:t>Hervé Lebbolo        Du détecteur à la mesure</a:t>
            </a:r>
            <a:endParaRPr lang="en-US" sz="1000" dirty="0" smtClean="0">
              <a:latin typeface="Arial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8771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fr-FR" dirty="0" smtClean="0"/>
              <a:t>Mesure de temps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Discriminateur classique : </a:t>
            </a:r>
          </a:p>
          <a:p>
            <a:pPr lvl="2"/>
            <a:r>
              <a:rPr lang="fr-FR" dirty="0" smtClean="0"/>
              <a:t>T</a:t>
            </a:r>
            <a:r>
              <a:rPr lang="fr-FR" baseline="-25000" dirty="0" smtClean="0"/>
              <a:t>0</a:t>
            </a:r>
            <a:r>
              <a:rPr lang="fr-FR" dirty="0" smtClean="0"/>
              <a:t> dépendant de l’amplitude du signal !</a:t>
            </a:r>
          </a:p>
          <a:p>
            <a:pPr>
              <a:buFont typeface="Wingdings" pitchFamily="2" charset="2"/>
              <a:buChar char="è"/>
            </a:pPr>
            <a:r>
              <a:rPr lang="fr-FR" sz="2800" dirty="0" err="1" smtClean="0">
                <a:sym typeface="Wingdings" pitchFamily="2" charset="2"/>
              </a:rPr>
              <a:t>Discri</a:t>
            </a:r>
            <a:r>
              <a:rPr lang="fr-FR" sz="2800" dirty="0" smtClean="0">
                <a:sym typeface="Wingdings" pitchFamily="2" charset="2"/>
              </a:rPr>
              <a:t> à fraction constante</a:t>
            </a:r>
          </a:p>
          <a:p>
            <a:pPr>
              <a:buFont typeface="Wingdings" pitchFamily="2" charset="2"/>
              <a:buChar char="è"/>
            </a:pPr>
            <a:endParaRPr lang="fr-FR" sz="2800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fr-FR" sz="2800" dirty="0" smtClean="0">
                <a:sym typeface="Wingdings" pitchFamily="2" charset="2"/>
              </a:rPr>
              <a:t> </a:t>
            </a:r>
            <a:r>
              <a:rPr lang="fr-FR" sz="2800" dirty="0" err="1" smtClean="0">
                <a:sym typeface="Wingdings" pitchFamily="2" charset="2"/>
              </a:rPr>
              <a:t>Zero</a:t>
            </a:r>
            <a:r>
              <a:rPr lang="fr-FR" sz="2800" dirty="0" smtClean="0">
                <a:sym typeface="Wingdings" pitchFamily="2" charset="2"/>
              </a:rPr>
              <a:t> </a:t>
            </a:r>
            <a:r>
              <a:rPr lang="fr-FR" sz="2800" dirty="0" err="1" smtClean="0">
                <a:sym typeface="Wingdings" pitchFamily="2" charset="2"/>
              </a:rPr>
              <a:t>crossing</a:t>
            </a:r>
            <a:endParaRPr lang="fr-FR" sz="2800" dirty="0" smtClean="0">
              <a:sym typeface="Wingdings" pitchFamily="2" charset="2"/>
            </a:endParaRPr>
          </a:p>
          <a:p>
            <a:pPr marL="0" indent="0">
              <a:buNone/>
            </a:pPr>
            <a:endParaRPr lang="fr-FR" sz="2800" dirty="0" smtClean="0"/>
          </a:p>
          <a:p>
            <a:pPr lvl="2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37</a:t>
            </a:fld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899592" y="1628800"/>
            <a:ext cx="1490566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Détecteur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059832" y="1628800"/>
            <a:ext cx="993710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Ampli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716016" y="1628800"/>
            <a:ext cx="1242138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Discri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804248" y="1628800"/>
            <a:ext cx="1656184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TDC</a:t>
            </a:r>
            <a:endParaRPr lang="fr-FR" dirty="0"/>
          </a:p>
        </p:txBody>
      </p:sp>
      <p:cxnSp>
        <p:nvCxnSpPr>
          <p:cNvPr id="11" name="Connecteur droit avec flèche 10"/>
          <p:cNvCxnSpPr>
            <a:stCxn id="7" idx="3"/>
            <a:endCxn id="8" idx="1"/>
          </p:cNvCxnSpPr>
          <p:nvPr/>
        </p:nvCxnSpPr>
        <p:spPr>
          <a:xfrm>
            <a:off x="2390158" y="2168860"/>
            <a:ext cx="66967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8" idx="3"/>
            <a:endCxn id="9" idx="1"/>
          </p:cNvCxnSpPr>
          <p:nvPr/>
        </p:nvCxnSpPr>
        <p:spPr>
          <a:xfrm>
            <a:off x="4053542" y="2168860"/>
            <a:ext cx="66247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9" idx="3"/>
            <a:endCxn id="10" idx="1"/>
          </p:cNvCxnSpPr>
          <p:nvPr/>
        </p:nvCxnSpPr>
        <p:spPr>
          <a:xfrm>
            <a:off x="5958154" y="2168860"/>
            <a:ext cx="84609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rv\000work\ecole detecteur mesure\Vavra_H-8500_data_7_10_201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89040"/>
            <a:ext cx="2822773" cy="245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cteur droit 14"/>
          <p:cNvCxnSpPr/>
          <p:nvPr/>
        </p:nvCxnSpPr>
        <p:spPr>
          <a:xfrm flipH="1">
            <a:off x="5409093" y="4581128"/>
            <a:ext cx="355539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621704" y="4427820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seuil</a:t>
            </a:r>
            <a:endParaRPr lang="fr-FR" dirty="0"/>
          </a:p>
        </p:txBody>
      </p:sp>
      <p:cxnSp>
        <p:nvCxnSpPr>
          <p:cNvPr id="18" name="Connecteur droit 17"/>
          <p:cNvCxnSpPr/>
          <p:nvPr/>
        </p:nvCxnSpPr>
        <p:spPr>
          <a:xfrm>
            <a:off x="6876256" y="4221088"/>
            <a:ext cx="0" cy="220889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7092280" y="4221088"/>
            <a:ext cx="0" cy="220889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6731110" y="642998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fr-FR" dirty="0" smtClean="0"/>
              <a:t>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568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CFD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38</a:t>
            </a:fld>
            <a:endParaRPr lang="fr-BE"/>
          </a:p>
        </p:txBody>
      </p:sp>
      <p:pic>
        <p:nvPicPr>
          <p:cNvPr id="16386" name="Picture 2" descr="C:\Users\rv\000work\ecole detecteur mesure\cfd class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436245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51520" y="1268760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Comparaison entre une fraction du signal et le signal retardé</a:t>
            </a:r>
            <a:endParaRPr lang="fr-FR" sz="2000" dirty="0"/>
          </a:p>
        </p:txBody>
      </p:sp>
      <p:pic>
        <p:nvPicPr>
          <p:cNvPr id="16387" name="Picture 3" descr="C:\Users\rv\000work\ecole detecteur mesure\cfd signa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54041"/>
            <a:ext cx="3816424" cy="414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211960" y="3933056"/>
            <a:ext cx="4722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Retard : temps entre la pente maximum et le sommet du signal</a:t>
            </a:r>
          </a:p>
          <a:p>
            <a:endParaRPr lang="fr-FR" dirty="0"/>
          </a:p>
          <a:p>
            <a:r>
              <a:rPr lang="fr-FR" dirty="0" smtClean="0"/>
              <a:t>Fraction : rapport entre les amplitudes au sommet et à la pente max</a:t>
            </a:r>
          </a:p>
          <a:p>
            <a:endParaRPr lang="fr-FR" dirty="0"/>
          </a:p>
          <a:p>
            <a:r>
              <a:rPr lang="fr-FR" dirty="0" smtClean="0"/>
              <a:t>Besoin d’un comparateur supplémentaire pour « armer » ou d’ajouter un offset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403648" y="5591274"/>
            <a:ext cx="1023037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Signal</a:t>
            </a:r>
          </a:p>
          <a:p>
            <a:r>
              <a:rPr lang="fr-FR" dirty="0" smtClean="0"/>
              <a:t>retardé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27584" y="3789040"/>
            <a:ext cx="1064715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fraction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413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Zero</a:t>
            </a:r>
            <a:r>
              <a:rPr lang="fr-FR" dirty="0" smtClean="0"/>
              <a:t> </a:t>
            </a:r>
            <a:r>
              <a:rPr lang="fr-FR" dirty="0" err="1" smtClean="0"/>
              <a:t>crossing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Différenciation du signal</a:t>
            </a:r>
          </a:p>
          <a:p>
            <a:endParaRPr lang="fr-FR" dirty="0" smtClean="0"/>
          </a:p>
          <a:p>
            <a:pPr marL="0" indent="0">
              <a:buNone/>
            </a:pPr>
            <a:r>
              <a:rPr lang="fr-FR" sz="2800" dirty="0" smtClean="0"/>
              <a:t>Temps de passage à 0</a:t>
            </a:r>
          </a:p>
          <a:p>
            <a:pPr marL="0" indent="0">
              <a:buNone/>
            </a:pPr>
            <a:r>
              <a:rPr lang="fr-FR" sz="2800" dirty="0"/>
              <a:t>i</a:t>
            </a:r>
            <a:r>
              <a:rPr lang="fr-FR" sz="2800" dirty="0" smtClean="0"/>
              <a:t>ndépendant de l’amplitude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r>
              <a:rPr lang="fr-FR" sz="2800" dirty="0" smtClean="0"/>
              <a:t>Mais pente dépendante de </a:t>
            </a:r>
          </a:p>
          <a:p>
            <a:pPr marL="0" indent="0">
              <a:buNone/>
            </a:pPr>
            <a:r>
              <a:rPr lang="fr-FR" sz="2800" dirty="0"/>
              <a:t>l</a:t>
            </a:r>
            <a:r>
              <a:rPr lang="fr-FR" sz="2800" dirty="0" smtClean="0"/>
              <a:t>’amplitude</a:t>
            </a:r>
            <a:endParaRPr lang="fr-FR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39</a:t>
            </a:fld>
            <a:endParaRPr lang="fr-BE" dirty="0"/>
          </a:p>
        </p:txBody>
      </p:sp>
      <p:pic>
        <p:nvPicPr>
          <p:cNvPr id="7170" name="Picture 2" descr="C:\Users\rv\000work\ecole detecteur mesure\zero cro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43" y="2204864"/>
            <a:ext cx="414586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81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L’Électronique dans les expériences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/>
          </a:bodyPr>
          <a:lstStyle/>
          <a:p>
            <a:r>
              <a:rPr lang="fr-FR" dirty="0" smtClean="0"/>
              <a:t>Pour quoi faire ?</a:t>
            </a:r>
          </a:p>
          <a:p>
            <a:pPr lvl="1"/>
            <a:r>
              <a:rPr lang="fr-FR" dirty="0" smtClean="0"/>
              <a:t>Mesures d’énergie</a:t>
            </a:r>
          </a:p>
          <a:p>
            <a:pPr lvl="1"/>
            <a:r>
              <a:rPr lang="fr-FR" dirty="0" smtClean="0"/>
              <a:t>Mesure de trajectoires</a:t>
            </a:r>
          </a:p>
          <a:p>
            <a:pPr lvl="1"/>
            <a:r>
              <a:rPr lang="fr-FR" dirty="0" smtClean="0"/>
              <a:t>Mesure de temps</a:t>
            </a:r>
          </a:p>
          <a:p>
            <a:pPr lvl="1"/>
            <a:r>
              <a:rPr lang="fr-FR" dirty="0" smtClean="0"/>
              <a:t>Contrôle de faisceau</a:t>
            </a:r>
          </a:p>
          <a:p>
            <a:pPr lvl="1"/>
            <a:r>
              <a:rPr lang="fr-FR" dirty="0" smtClean="0"/>
              <a:t>Déclenchement</a:t>
            </a:r>
            <a:endParaRPr lang="fr-FR" dirty="0"/>
          </a:p>
          <a:p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</a:t>
            </a:fld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611560" y="4461003"/>
            <a:ext cx="2016224" cy="1560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Détecteur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491880" y="4461003"/>
            <a:ext cx="2376264" cy="15602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É</a:t>
            </a:r>
            <a:r>
              <a:rPr lang="fr-FR" dirty="0" smtClean="0"/>
              <a:t>lectronique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660232" y="4461003"/>
            <a:ext cx="1584176" cy="15602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Stockage</a:t>
            </a:r>
          </a:p>
          <a:p>
            <a:pPr algn="ctr"/>
            <a:r>
              <a:rPr lang="fr-FR" dirty="0" smtClean="0"/>
              <a:t>Sur Disque</a:t>
            </a:r>
            <a:endParaRPr lang="fr-FR" dirty="0"/>
          </a:p>
        </p:txBody>
      </p:sp>
      <p:cxnSp>
        <p:nvCxnSpPr>
          <p:cNvPr id="11" name="Connecteur droit avec flèche 10"/>
          <p:cNvCxnSpPr>
            <a:stCxn id="7" idx="3"/>
            <a:endCxn id="8" idx="1"/>
          </p:cNvCxnSpPr>
          <p:nvPr/>
        </p:nvCxnSpPr>
        <p:spPr>
          <a:xfrm>
            <a:off x="2627784" y="524114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8" idx="3"/>
            <a:endCxn id="9" idx="1"/>
          </p:cNvCxnSpPr>
          <p:nvPr/>
        </p:nvCxnSpPr>
        <p:spPr>
          <a:xfrm>
            <a:off x="5868144" y="5241146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75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Fast</a:t>
            </a:r>
            <a:r>
              <a:rPr lang="fr-FR" dirty="0" smtClean="0"/>
              <a:t> </a:t>
            </a:r>
            <a:r>
              <a:rPr lang="fr-FR" dirty="0" err="1" smtClean="0"/>
              <a:t>multistage</a:t>
            </a:r>
            <a:r>
              <a:rPr lang="fr-FR" dirty="0" smtClean="0"/>
              <a:t> </a:t>
            </a:r>
            <a:r>
              <a:rPr lang="fr-FR" dirty="0" err="1" smtClean="0"/>
              <a:t>comparator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40</a:t>
            </a:fld>
            <a:endParaRPr lang="fr-BE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94424"/>
            <a:ext cx="6408712" cy="491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e 5"/>
          <p:cNvSpPr/>
          <p:nvPr/>
        </p:nvSpPr>
        <p:spPr>
          <a:xfrm>
            <a:off x="6768244" y="3263364"/>
            <a:ext cx="45719" cy="45719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768244" y="1838587"/>
            <a:ext cx="45719" cy="45719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6200" y="1651000"/>
            <a:ext cx="151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Peut être remplacé par des résistances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1828800" y="1562100"/>
            <a:ext cx="1384300" cy="7017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3954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Mesure de temps : TDC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1728192"/>
          </a:xfrm>
        </p:spPr>
        <p:txBody>
          <a:bodyPr/>
          <a:lstStyle/>
          <a:p>
            <a:r>
              <a:rPr lang="fr-FR" dirty="0" smtClean="0"/>
              <a:t>DLL </a:t>
            </a:r>
            <a:r>
              <a:rPr lang="fr-FR" dirty="0" err="1" smtClean="0"/>
              <a:t>delay</a:t>
            </a:r>
            <a:r>
              <a:rPr lang="fr-FR" dirty="0" smtClean="0"/>
              <a:t> </a:t>
            </a:r>
            <a:r>
              <a:rPr lang="fr-FR" dirty="0" err="1" smtClean="0"/>
              <a:t>lock</a:t>
            </a:r>
            <a:r>
              <a:rPr lang="fr-FR" dirty="0" smtClean="0"/>
              <a:t> </a:t>
            </a:r>
            <a:r>
              <a:rPr lang="fr-FR" dirty="0" err="1" smtClean="0"/>
              <a:t>loop</a:t>
            </a:r>
            <a:endParaRPr lang="fr-FR" dirty="0" smtClean="0"/>
          </a:p>
          <a:p>
            <a:r>
              <a:rPr lang="fr-FR" dirty="0" smtClean="0"/>
              <a:t>Asservissement du temps de propagation de portes sur une horloge</a:t>
            </a:r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41</a:t>
            </a:fld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107504" y="2615421"/>
            <a:ext cx="39568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Une </a:t>
            </a:r>
            <a:r>
              <a:rPr lang="fr-FR" sz="2000" dirty="0" err="1" smtClean="0"/>
              <a:t>pll</a:t>
            </a:r>
            <a:r>
              <a:rPr lang="fr-FR" sz="2000" dirty="0" smtClean="0"/>
              <a:t> compare les phases de l’horloge et de la sortie de la chaîne de référence </a:t>
            </a:r>
            <a:r>
              <a:rPr lang="fr-FR" sz="2000" dirty="0"/>
              <a:t>e</a:t>
            </a:r>
            <a:r>
              <a:rPr lang="fr-FR" sz="2000" dirty="0" smtClean="0"/>
              <a:t>t polarise les portes pour ajuster le temps de propagation.</a:t>
            </a:r>
          </a:p>
          <a:p>
            <a:r>
              <a:rPr lang="fr-FR" sz="2000" dirty="0" smtClean="0"/>
              <a:t>La polarisation est envoyée sur les autres chaînes identiques à la chaîne de référence.</a:t>
            </a:r>
          </a:p>
          <a:p>
            <a:r>
              <a:rPr lang="fr-FR" sz="2000" dirty="0" smtClean="0"/>
              <a:t>Les bascules RS mémorisent le lieu de la coïncidence entre l’horloge et le signal retardé</a:t>
            </a:r>
            <a:endParaRPr lang="fr-FR" sz="2000" dirty="0"/>
          </a:p>
        </p:txBody>
      </p:sp>
      <p:pic>
        <p:nvPicPr>
          <p:cNvPr id="17411" name="Picture 3" descr="C:\Users\rv\000work\ecole detecteur mesure\td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5191125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/>
          <p:cNvSpPr/>
          <p:nvPr/>
        </p:nvSpPr>
        <p:spPr>
          <a:xfrm>
            <a:off x="4283968" y="424737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17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42</a:t>
            </a:fld>
            <a:endParaRPr lang="fr-BE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Chaîne de lecture typique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51520" y="1844824"/>
            <a:ext cx="1490566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Détecteur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411760" y="1844824"/>
            <a:ext cx="993710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Ampli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4067944" y="1844824"/>
            <a:ext cx="1242138" cy="1080120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Filtrage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555776" y="4365104"/>
            <a:ext cx="1080120" cy="1008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ADC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532833" y="4365104"/>
            <a:ext cx="1495551" cy="1008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DAQ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6156176" y="1844824"/>
            <a:ext cx="1656184" cy="1080120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Mémoire</a:t>
            </a:r>
          </a:p>
          <a:p>
            <a:pPr algn="ctr"/>
            <a:r>
              <a:rPr lang="fr-FR" dirty="0" smtClean="0"/>
              <a:t>Analogique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4211959" y="4365104"/>
            <a:ext cx="1661723" cy="1008112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Processing</a:t>
            </a:r>
            <a:r>
              <a:rPr lang="fr-FR" dirty="0" smtClean="0"/>
              <a:t> numérique</a:t>
            </a:r>
            <a:endParaRPr lang="fr-FR" dirty="0"/>
          </a:p>
        </p:txBody>
      </p:sp>
      <p:cxnSp>
        <p:nvCxnSpPr>
          <p:cNvPr id="13" name="Connecteur droit avec flèche 12"/>
          <p:cNvCxnSpPr>
            <a:stCxn id="6" idx="3"/>
            <a:endCxn id="7" idx="1"/>
          </p:cNvCxnSpPr>
          <p:nvPr/>
        </p:nvCxnSpPr>
        <p:spPr>
          <a:xfrm>
            <a:off x="1742086" y="2384884"/>
            <a:ext cx="66967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7" idx="3"/>
            <a:endCxn id="8" idx="1"/>
          </p:cNvCxnSpPr>
          <p:nvPr/>
        </p:nvCxnSpPr>
        <p:spPr>
          <a:xfrm>
            <a:off x="3405470" y="2384884"/>
            <a:ext cx="66247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8" idx="3"/>
            <a:endCxn id="11" idx="1"/>
          </p:cNvCxnSpPr>
          <p:nvPr/>
        </p:nvCxnSpPr>
        <p:spPr>
          <a:xfrm>
            <a:off x="5310082" y="2384884"/>
            <a:ext cx="84609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ngle 15"/>
          <p:cNvCxnSpPr>
            <a:stCxn id="11" idx="3"/>
            <a:endCxn id="9" idx="1"/>
          </p:cNvCxnSpPr>
          <p:nvPr/>
        </p:nvCxnSpPr>
        <p:spPr>
          <a:xfrm flipH="1">
            <a:off x="2555776" y="2384884"/>
            <a:ext cx="5256584" cy="2484276"/>
          </a:xfrm>
          <a:prstGeom prst="bentConnector5">
            <a:avLst>
              <a:gd name="adj1" fmla="val -4349"/>
              <a:gd name="adj2" fmla="val 50725"/>
              <a:gd name="adj3" fmla="val 10434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9" idx="3"/>
            <a:endCxn id="12" idx="1"/>
          </p:cNvCxnSpPr>
          <p:nvPr/>
        </p:nvCxnSpPr>
        <p:spPr>
          <a:xfrm>
            <a:off x="3635896" y="4869160"/>
            <a:ext cx="57606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12" idx="3"/>
            <a:endCxn id="10" idx="1"/>
          </p:cNvCxnSpPr>
          <p:nvPr/>
        </p:nvCxnSpPr>
        <p:spPr>
          <a:xfrm>
            <a:off x="5873682" y="4869160"/>
            <a:ext cx="65915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51520" y="3501008"/>
            <a:ext cx="1490566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Trigger</a:t>
            </a:r>
            <a:endParaRPr lang="fr-FR" dirty="0"/>
          </a:p>
        </p:txBody>
      </p:sp>
      <p:cxnSp>
        <p:nvCxnSpPr>
          <p:cNvPr id="20" name="Connecteur en angle 19"/>
          <p:cNvCxnSpPr>
            <a:stCxn id="19" idx="3"/>
            <a:endCxn id="11" idx="2"/>
          </p:cNvCxnSpPr>
          <p:nvPr/>
        </p:nvCxnSpPr>
        <p:spPr>
          <a:xfrm flipV="1">
            <a:off x="1742086" y="2924944"/>
            <a:ext cx="5242182" cy="1116124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en angle 20"/>
          <p:cNvCxnSpPr>
            <a:stCxn id="19" idx="3"/>
            <a:endCxn id="9" idx="0"/>
          </p:cNvCxnSpPr>
          <p:nvPr/>
        </p:nvCxnSpPr>
        <p:spPr>
          <a:xfrm>
            <a:off x="1742086" y="4041068"/>
            <a:ext cx="1353750" cy="32403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en angle 21"/>
          <p:cNvCxnSpPr>
            <a:stCxn id="19" idx="3"/>
            <a:endCxn id="12" idx="0"/>
          </p:cNvCxnSpPr>
          <p:nvPr/>
        </p:nvCxnSpPr>
        <p:spPr>
          <a:xfrm>
            <a:off x="1742086" y="4041068"/>
            <a:ext cx="3300735" cy="32403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012160" y="1700808"/>
            <a:ext cx="1944216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83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Mémoires analogiques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43</a:t>
            </a:fld>
            <a:endParaRPr lang="fr-BE"/>
          </a:p>
        </p:txBody>
      </p:sp>
      <p:pic>
        <p:nvPicPr>
          <p:cNvPr id="13314" name="Picture 2" descr="C:\Users\rv\000work\ecole detecteur mesure\analm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66" y="1916832"/>
            <a:ext cx="4669830" cy="2789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ZoneTexte 6"/>
          <p:cNvSpPr txBox="1"/>
          <p:nvPr/>
        </p:nvSpPr>
        <p:spPr>
          <a:xfrm>
            <a:off x="179512" y="1196752"/>
            <a:ext cx="40324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SCA : </a:t>
            </a:r>
            <a:r>
              <a:rPr lang="fr-FR" sz="2400" dirty="0" err="1" smtClean="0"/>
              <a:t>switched</a:t>
            </a:r>
            <a:r>
              <a:rPr lang="fr-FR" sz="2400" dirty="0" smtClean="0"/>
              <a:t> </a:t>
            </a:r>
            <a:r>
              <a:rPr lang="fr-FR" sz="2400" dirty="0" err="1" smtClean="0"/>
              <a:t>capacitors</a:t>
            </a:r>
            <a:r>
              <a:rPr lang="fr-FR" sz="2400" dirty="0" smtClean="0"/>
              <a:t> </a:t>
            </a:r>
            <a:r>
              <a:rPr lang="fr-FR" sz="2400" dirty="0" err="1" smtClean="0"/>
              <a:t>array</a:t>
            </a:r>
            <a:endParaRPr lang="fr-FR" sz="2400" dirty="0" smtClean="0"/>
          </a:p>
          <a:p>
            <a:r>
              <a:rPr lang="fr-FR" sz="2400" dirty="0" smtClean="0"/>
              <a:t>Stockage des données pendant la latence du trigger</a:t>
            </a:r>
          </a:p>
          <a:p>
            <a:r>
              <a:rPr lang="fr-FR" sz="2400" dirty="0" smtClean="0"/>
              <a:t>Limitations : </a:t>
            </a:r>
          </a:p>
          <a:p>
            <a:pPr lvl="1"/>
            <a:r>
              <a:rPr lang="fr-FR" sz="2400" dirty="0" smtClean="0"/>
              <a:t>Courants de fuite</a:t>
            </a:r>
          </a:p>
          <a:p>
            <a:pPr lvl="1"/>
            <a:r>
              <a:rPr lang="fr-FR" sz="2400" dirty="0" smtClean="0"/>
              <a:t>Bruit de reset</a:t>
            </a:r>
          </a:p>
          <a:p>
            <a:r>
              <a:rPr lang="fr-FR" sz="2400" dirty="0" smtClean="0"/>
              <a:t>Dynamique 10 -&gt; 13 bits</a:t>
            </a:r>
          </a:p>
          <a:p>
            <a:endParaRPr lang="fr-FR" sz="2400" dirty="0"/>
          </a:p>
          <a:p>
            <a:r>
              <a:rPr lang="fr-FR" sz="2400" dirty="0" smtClean="0"/>
              <a:t>Principe des </a:t>
            </a:r>
            <a:r>
              <a:rPr lang="fr-FR" sz="2400" dirty="0" err="1" smtClean="0"/>
              <a:t>ADCs</a:t>
            </a:r>
            <a:r>
              <a:rPr lang="fr-FR" sz="2400" dirty="0" smtClean="0"/>
              <a:t> à réseau de capacités</a:t>
            </a:r>
          </a:p>
          <a:p>
            <a:r>
              <a:rPr lang="fr-FR" sz="2400" dirty="0" smtClean="0"/>
              <a:t>Oscilloscopes numériques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4355976" y="4725144"/>
            <a:ext cx="468052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Schéma simplifié d’une mémoire analogique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20076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DØ SCA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44</a:t>
            </a:fld>
            <a:endParaRPr lang="fr-BE"/>
          </a:p>
        </p:txBody>
      </p:sp>
      <p:sp>
        <p:nvSpPr>
          <p:cNvPr id="7" name="Rectangle 1030"/>
          <p:cNvSpPr>
            <a:spLocks noChangeArrowheads="1"/>
          </p:cNvSpPr>
          <p:nvPr/>
        </p:nvSpPr>
        <p:spPr bwMode="auto">
          <a:xfrm>
            <a:off x="2771800" y="2852936"/>
            <a:ext cx="88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800" dirty="0">
                <a:solidFill>
                  <a:schemeClr val="tx1"/>
                </a:solidFill>
                <a:latin typeface="Book Antiqua" pitchFamily="18" charset="0"/>
              </a:rPr>
              <a:t>cap ref</a:t>
            </a:r>
          </a:p>
        </p:txBody>
      </p:sp>
      <p:sp>
        <p:nvSpPr>
          <p:cNvPr id="8" name="Rectangle 1031"/>
          <p:cNvSpPr>
            <a:spLocks noChangeArrowheads="1"/>
          </p:cNvSpPr>
          <p:nvPr/>
        </p:nvSpPr>
        <p:spPr bwMode="auto">
          <a:xfrm>
            <a:off x="2880246" y="1484784"/>
            <a:ext cx="75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800" dirty="0">
                <a:solidFill>
                  <a:schemeClr val="tx1"/>
                </a:solidFill>
                <a:latin typeface="Book Antiqua" pitchFamily="18" charset="0"/>
              </a:rPr>
              <a:t>input</a:t>
            </a:r>
          </a:p>
        </p:txBody>
      </p:sp>
      <p:grpSp>
        <p:nvGrpSpPr>
          <p:cNvPr id="9" name="Group 1032"/>
          <p:cNvGrpSpPr>
            <a:grpSpLocks/>
          </p:cNvGrpSpPr>
          <p:nvPr/>
        </p:nvGrpSpPr>
        <p:grpSpPr bwMode="auto">
          <a:xfrm>
            <a:off x="3638425" y="1192858"/>
            <a:ext cx="5326063" cy="2249488"/>
            <a:chOff x="450" y="1032"/>
            <a:chExt cx="3804" cy="1732"/>
          </a:xfrm>
        </p:grpSpPr>
        <p:sp>
          <p:nvSpPr>
            <p:cNvPr id="10" name="Rectangle 1033"/>
            <p:cNvSpPr>
              <a:spLocks noChangeArrowheads="1"/>
            </p:cNvSpPr>
            <p:nvPr/>
          </p:nvSpPr>
          <p:spPr bwMode="auto">
            <a:xfrm>
              <a:off x="604" y="1053"/>
              <a:ext cx="2194" cy="2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Rectangle 1034"/>
            <p:cNvSpPr>
              <a:spLocks noChangeArrowheads="1"/>
            </p:cNvSpPr>
            <p:nvPr/>
          </p:nvSpPr>
          <p:spPr bwMode="auto">
            <a:xfrm>
              <a:off x="640" y="1032"/>
              <a:ext cx="209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sz="1600">
                  <a:solidFill>
                    <a:schemeClr val="tx1"/>
                  </a:solidFill>
                  <a:latin typeface="Book Antiqua" pitchFamily="18" charset="0"/>
                </a:rPr>
                <a:t>write address decoder/control</a:t>
              </a:r>
            </a:p>
          </p:txBody>
        </p:sp>
        <p:sp>
          <p:nvSpPr>
            <p:cNvPr id="12" name="Rectangle 1035"/>
            <p:cNvSpPr>
              <a:spLocks noChangeArrowheads="1"/>
            </p:cNvSpPr>
            <p:nvPr/>
          </p:nvSpPr>
          <p:spPr bwMode="auto">
            <a:xfrm>
              <a:off x="1104" y="2526"/>
              <a:ext cx="2195" cy="2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Rectangle 1036"/>
            <p:cNvSpPr>
              <a:spLocks noChangeArrowheads="1"/>
            </p:cNvSpPr>
            <p:nvPr/>
          </p:nvSpPr>
          <p:spPr bwMode="auto">
            <a:xfrm>
              <a:off x="1141" y="2505"/>
              <a:ext cx="2110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sz="1600">
                  <a:solidFill>
                    <a:schemeClr val="tx1"/>
                  </a:solidFill>
                  <a:latin typeface="Book Antiqua" pitchFamily="18" charset="0"/>
                </a:rPr>
                <a:t>read address decoder/control  </a:t>
              </a:r>
            </a:p>
          </p:txBody>
        </p:sp>
        <p:sp>
          <p:nvSpPr>
            <p:cNvPr id="14" name="Line 1037"/>
            <p:cNvSpPr>
              <a:spLocks noChangeShapeType="1"/>
            </p:cNvSpPr>
            <p:nvPr/>
          </p:nvSpPr>
          <p:spPr bwMode="auto">
            <a:xfrm>
              <a:off x="851" y="1899"/>
              <a:ext cx="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Line 1038"/>
            <p:cNvSpPr>
              <a:spLocks noChangeShapeType="1"/>
            </p:cNvSpPr>
            <p:nvPr/>
          </p:nvSpPr>
          <p:spPr bwMode="auto">
            <a:xfrm>
              <a:off x="851" y="1957"/>
              <a:ext cx="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Line 1039"/>
            <p:cNvSpPr>
              <a:spLocks noChangeShapeType="1"/>
            </p:cNvSpPr>
            <p:nvPr/>
          </p:nvSpPr>
          <p:spPr bwMode="auto">
            <a:xfrm flipV="1">
              <a:off x="950" y="1786"/>
              <a:ext cx="0" cy="1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Line 1040"/>
            <p:cNvSpPr>
              <a:spLocks noChangeShapeType="1"/>
            </p:cNvSpPr>
            <p:nvPr/>
          </p:nvSpPr>
          <p:spPr bwMode="auto">
            <a:xfrm flipV="1">
              <a:off x="950" y="1957"/>
              <a:ext cx="0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Line 1041"/>
            <p:cNvSpPr>
              <a:spLocks noChangeShapeType="1"/>
            </p:cNvSpPr>
            <p:nvPr/>
          </p:nvSpPr>
          <p:spPr bwMode="auto">
            <a:xfrm>
              <a:off x="851" y="1786"/>
              <a:ext cx="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Line 1042"/>
            <p:cNvSpPr>
              <a:spLocks noChangeShapeType="1"/>
            </p:cNvSpPr>
            <p:nvPr/>
          </p:nvSpPr>
          <p:spPr bwMode="auto">
            <a:xfrm>
              <a:off x="851" y="2069"/>
              <a:ext cx="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Line 1043"/>
            <p:cNvSpPr>
              <a:spLocks noChangeShapeType="1"/>
            </p:cNvSpPr>
            <p:nvPr/>
          </p:nvSpPr>
          <p:spPr bwMode="auto">
            <a:xfrm>
              <a:off x="851" y="1672"/>
              <a:ext cx="0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Line 1044"/>
            <p:cNvSpPr>
              <a:spLocks noChangeShapeType="1"/>
            </p:cNvSpPr>
            <p:nvPr/>
          </p:nvSpPr>
          <p:spPr bwMode="auto">
            <a:xfrm>
              <a:off x="950" y="1843"/>
              <a:ext cx="0" cy="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Line 1045"/>
            <p:cNvSpPr>
              <a:spLocks noChangeShapeType="1"/>
            </p:cNvSpPr>
            <p:nvPr/>
          </p:nvSpPr>
          <p:spPr bwMode="auto">
            <a:xfrm>
              <a:off x="1051" y="1672"/>
              <a:ext cx="0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Line 1046"/>
            <p:cNvSpPr>
              <a:spLocks noChangeShapeType="1"/>
            </p:cNvSpPr>
            <p:nvPr/>
          </p:nvSpPr>
          <p:spPr bwMode="auto">
            <a:xfrm>
              <a:off x="851" y="2069"/>
              <a:ext cx="0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Line 1047"/>
            <p:cNvSpPr>
              <a:spLocks noChangeShapeType="1"/>
            </p:cNvSpPr>
            <p:nvPr/>
          </p:nvSpPr>
          <p:spPr bwMode="auto">
            <a:xfrm>
              <a:off x="1051" y="2069"/>
              <a:ext cx="0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" name="Line 1048"/>
            <p:cNvSpPr>
              <a:spLocks noChangeShapeType="1"/>
            </p:cNvSpPr>
            <p:nvPr/>
          </p:nvSpPr>
          <p:spPr bwMode="auto">
            <a:xfrm flipH="1" flipV="1">
              <a:off x="800" y="1560"/>
              <a:ext cx="51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Line 1049"/>
            <p:cNvSpPr>
              <a:spLocks noChangeShapeType="1"/>
            </p:cNvSpPr>
            <p:nvPr/>
          </p:nvSpPr>
          <p:spPr bwMode="auto">
            <a:xfrm flipV="1">
              <a:off x="1051" y="1560"/>
              <a:ext cx="49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1050"/>
            <p:cNvSpPr>
              <a:spLocks noChangeShapeType="1"/>
            </p:cNvSpPr>
            <p:nvPr/>
          </p:nvSpPr>
          <p:spPr bwMode="auto">
            <a:xfrm flipH="1">
              <a:off x="800" y="2183"/>
              <a:ext cx="51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Line 1051"/>
            <p:cNvSpPr>
              <a:spLocks noChangeShapeType="1"/>
            </p:cNvSpPr>
            <p:nvPr/>
          </p:nvSpPr>
          <p:spPr bwMode="auto">
            <a:xfrm>
              <a:off x="1051" y="2183"/>
              <a:ext cx="49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" name="Line 1052"/>
            <p:cNvSpPr>
              <a:spLocks noChangeShapeType="1"/>
            </p:cNvSpPr>
            <p:nvPr/>
          </p:nvSpPr>
          <p:spPr bwMode="auto">
            <a:xfrm>
              <a:off x="700" y="1276"/>
              <a:ext cx="0" cy="9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Line 1053"/>
            <p:cNvSpPr>
              <a:spLocks noChangeShapeType="1"/>
            </p:cNvSpPr>
            <p:nvPr/>
          </p:nvSpPr>
          <p:spPr bwMode="auto">
            <a:xfrm>
              <a:off x="700" y="2239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Line 1054"/>
            <p:cNvSpPr>
              <a:spLocks noChangeShapeType="1"/>
            </p:cNvSpPr>
            <p:nvPr/>
          </p:nvSpPr>
          <p:spPr bwMode="auto">
            <a:xfrm>
              <a:off x="700" y="1616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Line 1055"/>
            <p:cNvSpPr>
              <a:spLocks noChangeShapeType="1"/>
            </p:cNvSpPr>
            <p:nvPr/>
          </p:nvSpPr>
          <p:spPr bwMode="auto">
            <a:xfrm>
              <a:off x="1200" y="1616"/>
              <a:ext cx="0" cy="9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Line 1056"/>
            <p:cNvSpPr>
              <a:spLocks noChangeShapeType="1"/>
            </p:cNvSpPr>
            <p:nvPr/>
          </p:nvSpPr>
          <p:spPr bwMode="auto">
            <a:xfrm>
              <a:off x="1100" y="2239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" name="Line 1057"/>
            <p:cNvSpPr>
              <a:spLocks noChangeShapeType="1"/>
            </p:cNvSpPr>
            <p:nvPr/>
          </p:nvSpPr>
          <p:spPr bwMode="auto">
            <a:xfrm>
              <a:off x="1100" y="1616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" name="Line 1058"/>
            <p:cNvSpPr>
              <a:spLocks noChangeShapeType="1"/>
            </p:cNvSpPr>
            <p:nvPr/>
          </p:nvSpPr>
          <p:spPr bwMode="auto">
            <a:xfrm>
              <a:off x="851" y="1389"/>
              <a:ext cx="0" cy="171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" name="Line 1059"/>
            <p:cNvSpPr>
              <a:spLocks noChangeShapeType="1"/>
            </p:cNvSpPr>
            <p:nvPr/>
          </p:nvSpPr>
          <p:spPr bwMode="auto">
            <a:xfrm>
              <a:off x="1051" y="1445"/>
              <a:ext cx="0" cy="115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1060"/>
            <p:cNvSpPr>
              <a:spLocks noChangeShapeType="1"/>
            </p:cNvSpPr>
            <p:nvPr/>
          </p:nvSpPr>
          <p:spPr bwMode="auto">
            <a:xfrm>
              <a:off x="1051" y="2295"/>
              <a:ext cx="0" cy="114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8" name="Line 1061"/>
            <p:cNvSpPr>
              <a:spLocks noChangeShapeType="1"/>
            </p:cNvSpPr>
            <p:nvPr/>
          </p:nvSpPr>
          <p:spPr bwMode="auto">
            <a:xfrm>
              <a:off x="851" y="2295"/>
              <a:ext cx="0" cy="171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9" name="Line 1062"/>
            <p:cNvSpPr>
              <a:spLocks noChangeShapeType="1"/>
            </p:cNvSpPr>
            <p:nvPr/>
          </p:nvSpPr>
          <p:spPr bwMode="auto">
            <a:xfrm>
              <a:off x="1502" y="1899"/>
              <a:ext cx="1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0" name="Line 1063"/>
            <p:cNvSpPr>
              <a:spLocks noChangeShapeType="1"/>
            </p:cNvSpPr>
            <p:nvPr/>
          </p:nvSpPr>
          <p:spPr bwMode="auto">
            <a:xfrm>
              <a:off x="1502" y="1957"/>
              <a:ext cx="1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" name="Line 1064"/>
            <p:cNvSpPr>
              <a:spLocks noChangeShapeType="1"/>
            </p:cNvSpPr>
            <p:nvPr/>
          </p:nvSpPr>
          <p:spPr bwMode="auto">
            <a:xfrm flipV="1">
              <a:off x="1601" y="1786"/>
              <a:ext cx="0" cy="1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2" name="Line 1065"/>
            <p:cNvSpPr>
              <a:spLocks noChangeShapeType="1"/>
            </p:cNvSpPr>
            <p:nvPr/>
          </p:nvSpPr>
          <p:spPr bwMode="auto">
            <a:xfrm flipV="1">
              <a:off x="1601" y="1957"/>
              <a:ext cx="0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3" name="Line 1066"/>
            <p:cNvSpPr>
              <a:spLocks noChangeShapeType="1"/>
            </p:cNvSpPr>
            <p:nvPr/>
          </p:nvSpPr>
          <p:spPr bwMode="auto">
            <a:xfrm>
              <a:off x="1502" y="1786"/>
              <a:ext cx="1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" name="Line 1067"/>
            <p:cNvSpPr>
              <a:spLocks noChangeShapeType="1"/>
            </p:cNvSpPr>
            <p:nvPr/>
          </p:nvSpPr>
          <p:spPr bwMode="auto">
            <a:xfrm>
              <a:off x="1502" y="2069"/>
              <a:ext cx="1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" name="Line 1068"/>
            <p:cNvSpPr>
              <a:spLocks noChangeShapeType="1"/>
            </p:cNvSpPr>
            <p:nvPr/>
          </p:nvSpPr>
          <p:spPr bwMode="auto">
            <a:xfrm>
              <a:off x="1502" y="1672"/>
              <a:ext cx="0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6" name="Line 1069"/>
            <p:cNvSpPr>
              <a:spLocks noChangeShapeType="1"/>
            </p:cNvSpPr>
            <p:nvPr/>
          </p:nvSpPr>
          <p:spPr bwMode="auto">
            <a:xfrm>
              <a:off x="1601" y="1843"/>
              <a:ext cx="0" cy="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7" name="Line 1070"/>
            <p:cNvSpPr>
              <a:spLocks noChangeShapeType="1"/>
            </p:cNvSpPr>
            <p:nvPr/>
          </p:nvSpPr>
          <p:spPr bwMode="auto">
            <a:xfrm>
              <a:off x="1701" y="1672"/>
              <a:ext cx="0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8" name="Line 1071"/>
            <p:cNvSpPr>
              <a:spLocks noChangeShapeType="1"/>
            </p:cNvSpPr>
            <p:nvPr/>
          </p:nvSpPr>
          <p:spPr bwMode="auto">
            <a:xfrm>
              <a:off x="1502" y="2069"/>
              <a:ext cx="0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9" name="Line 1072"/>
            <p:cNvSpPr>
              <a:spLocks noChangeShapeType="1"/>
            </p:cNvSpPr>
            <p:nvPr/>
          </p:nvSpPr>
          <p:spPr bwMode="auto">
            <a:xfrm>
              <a:off x="1701" y="2069"/>
              <a:ext cx="0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0" name="Line 1073"/>
            <p:cNvSpPr>
              <a:spLocks noChangeShapeType="1"/>
            </p:cNvSpPr>
            <p:nvPr/>
          </p:nvSpPr>
          <p:spPr bwMode="auto">
            <a:xfrm flipH="1" flipV="1">
              <a:off x="1451" y="1560"/>
              <a:ext cx="51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" name="Line 1074"/>
            <p:cNvSpPr>
              <a:spLocks noChangeShapeType="1"/>
            </p:cNvSpPr>
            <p:nvPr/>
          </p:nvSpPr>
          <p:spPr bwMode="auto">
            <a:xfrm flipV="1">
              <a:off x="1701" y="1560"/>
              <a:ext cx="50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2" name="Line 1075"/>
            <p:cNvSpPr>
              <a:spLocks noChangeShapeType="1"/>
            </p:cNvSpPr>
            <p:nvPr/>
          </p:nvSpPr>
          <p:spPr bwMode="auto">
            <a:xfrm flipH="1">
              <a:off x="1451" y="2183"/>
              <a:ext cx="51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" name="Line 1076"/>
            <p:cNvSpPr>
              <a:spLocks noChangeShapeType="1"/>
            </p:cNvSpPr>
            <p:nvPr/>
          </p:nvSpPr>
          <p:spPr bwMode="auto">
            <a:xfrm>
              <a:off x="1701" y="2183"/>
              <a:ext cx="50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4" name="Line 1077"/>
            <p:cNvSpPr>
              <a:spLocks noChangeShapeType="1"/>
            </p:cNvSpPr>
            <p:nvPr/>
          </p:nvSpPr>
          <p:spPr bwMode="auto">
            <a:xfrm>
              <a:off x="1351" y="1276"/>
              <a:ext cx="0" cy="9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5" name="Line 1078"/>
            <p:cNvSpPr>
              <a:spLocks noChangeShapeType="1"/>
            </p:cNvSpPr>
            <p:nvPr/>
          </p:nvSpPr>
          <p:spPr bwMode="auto">
            <a:xfrm>
              <a:off x="1351" y="2239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" name="Line 1079"/>
            <p:cNvSpPr>
              <a:spLocks noChangeShapeType="1"/>
            </p:cNvSpPr>
            <p:nvPr/>
          </p:nvSpPr>
          <p:spPr bwMode="auto">
            <a:xfrm>
              <a:off x="1351" y="1616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" name="Line 1080"/>
            <p:cNvSpPr>
              <a:spLocks noChangeShapeType="1"/>
            </p:cNvSpPr>
            <p:nvPr/>
          </p:nvSpPr>
          <p:spPr bwMode="auto">
            <a:xfrm>
              <a:off x="1851" y="1616"/>
              <a:ext cx="0" cy="9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Line 1081"/>
            <p:cNvSpPr>
              <a:spLocks noChangeShapeType="1"/>
            </p:cNvSpPr>
            <p:nvPr/>
          </p:nvSpPr>
          <p:spPr bwMode="auto">
            <a:xfrm>
              <a:off x="1751" y="2239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" name="Line 1082"/>
            <p:cNvSpPr>
              <a:spLocks noChangeShapeType="1"/>
            </p:cNvSpPr>
            <p:nvPr/>
          </p:nvSpPr>
          <p:spPr bwMode="auto">
            <a:xfrm>
              <a:off x="1751" y="1616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Line 1083"/>
            <p:cNvSpPr>
              <a:spLocks noChangeShapeType="1"/>
            </p:cNvSpPr>
            <p:nvPr/>
          </p:nvSpPr>
          <p:spPr bwMode="auto">
            <a:xfrm>
              <a:off x="1502" y="1389"/>
              <a:ext cx="0" cy="171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" name="Line 1084"/>
            <p:cNvSpPr>
              <a:spLocks noChangeShapeType="1"/>
            </p:cNvSpPr>
            <p:nvPr/>
          </p:nvSpPr>
          <p:spPr bwMode="auto">
            <a:xfrm>
              <a:off x="1701" y="1445"/>
              <a:ext cx="0" cy="115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" name="Line 1085"/>
            <p:cNvSpPr>
              <a:spLocks noChangeShapeType="1"/>
            </p:cNvSpPr>
            <p:nvPr/>
          </p:nvSpPr>
          <p:spPr bwMode="auto">
            <a:xfrm>
              <a:off x="1701" y="2295"/>
              <a:ext cx="0" cy="114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" name="Line 1086"/>
            <p:cNvSpPr>
              <a:spLocks noChangeShapeType="1"/>
            </p:cNvSpPr>
            <p:nvPr/>
          </p:nvSpPr>
          <p:spPr bwMode="auto">
            <a:xfrm>
              <a:off x="1502" y="2295"/>
              <a:ext cx="0" cy="171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" name="Line 1087"/>
            <p:cNvSpPr>
              <a:spLocks noChangeShapeType="1"/>
            </p:cNvSpPr>
            <p:nvPr/>
          </p:nvSpPr>
          <p:spPr bwMode="auto">
            <a:xfrm>
              <a:off x="2652" y="1899"/>
              <a:ext cx="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5" name="Line 1088"/>
            <p:cNvSpPr>
              <a:spLocks noChangeShapeType="1"/>
            </p:cNvSpPr>
            <p:nvPr/>
          </p:nvSpPr>
          <p:spPr bwMode="auto">
            <a:xfrm>
              <a:off x="2652" y="1957"/>
              <a:ext cx="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6" name="Line 1089"/>
            <p:cNvSpPr>
              <a:spLocks noChangeShapeType="1"/>
            </p:cNvSpPr>
            <p:nvPr/>
          </p:nvSpPr>
          <p:spPr bwMode="auto">
            <a:xfrm flipV="1">
              <a:off x="2752" y="1786"/>
              <a:ext cx="0" cy="1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7" name="Line 1090"/>
            <p:cNvSpPr>
              <a:spLocks noChangeShapeType="1"/>
            </p:cNvSpPr>
            <p:nvPr/>
          </p:nvSpPr>
          <p:spPr bwMode="auto">
            <a:xfrm flipV="1">
              <a:off x="2752" y="1957"/>
              <a:ext cx="0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" name="Line 1091"/>
            <p:cNvSpPr>
              <a:spLocks noChangeShapeType="1"/>
            </p:cNvSpPr>
            <p:nvPr/>
          </p:nvSpPr>
          <p:spPr bwMode="auto">
            <a:xfrm>
              <a:off x="2652" y="1786"/>
              <a:ext cx="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" name="Line 1092"/>
            <p:cNvSpPr>
              <a:spLocks noChangeShapeType="1"/>
            </p:cNvSpPr>
            <p:nvPr/>
          </p:nvSpPr>
          <p:spPr bwMode="auto">
            <a:xfrm>
              <a:off x="2652" y="2069"/>
              <a:ext cx="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0" name="Line 1093"/>
            <p:cNvSpPr>
              <a:spLocks noChangeShapeType="1"/>
            </p:cNvSpPr>
            <p:nvPr/>
          </p:nvSpPr>
          <p:spPr bwMode="auto">
            <a:xfrm>
              <a:off x="2652" y="1672"/>
              <a:ext cx="0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" name="Line 1094"/>
            <p:cNvSpPr>
              <a:spLocks noChangeShapeType="1"/>
            </p:cNvSpPr>
            <p:nvPr/>
          </p:nvSpPr>
          <p:spPr bwMode="auto">
            <a:xfrm>
              <a:off x="2752" y="1843"/>
              <a:ext cx="0" cy="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" name="Line 1095"/>
            <p:cNvSpPr>
              <a:spLocks noChangeShapeType="1"/>
            </p:cNvSpPr>
            <p:nvPr/>
          </p:nvSpPr>
          <p:spPr bwMode="auto">
            <a:xfrm>
              <a:off x="2852" y="1672"/>
              <a:ext cx="0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" name="Line 1096"/>
            <p:cNvSpPr>
              <a:spLocks noChangeShapeType="1"/>
            </p:cNvSpPr>
            <p:nvPr/>
          </p:nvSpPr>
          <p:spPr bwMode="auto">
            <a:xfrm>
              <a:off x="2652" y="2069"/>
              <a:ext cx="0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" name="Line 1097"/>
            <p:cNvSpPr>
              <a:spLocks noChangeShapeType="1"/>
            </p:cNvSpPr>
            <p:nvPr/>
          </p:nvSpPr>
          <p:spPr bwMode="auto">
            <a:xfrm>
              <a:off x="2852" y="2069"/>
              <a:ext cx="0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" name="Line 1098"/>
            <p:cNvSpPr>
              <a:spLocks noChangeShapeType="1"/>
            </p:cNvSpPr>
            <p:nvPr/>
          </p:nvSpPr>
          <p:spPr bwMode="auto">
            <a:xfrm flipH="1" flipV="1">
              <a:off x="2603" y="1560"/>
              <a:ext cx="49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6" name="Line 1099"/>
            <p:cNvSpPr>
              <a:spLocks noChangeShapeType="1"/>
            </p:cNvSpPr>
            <p:nvPr/>
          </p:nvSpPr>
          <p:spPr bwMode="auto">
            <a:xfrm flipV="1">
              <a:off x="2852" y="1560"/>
              <a:ext cx="50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" name="Line 1100"/>
            <p:cNvSpPr>
              <a:spLocks noChangeShapeType="1"/>
            </p:cNvSpPr>
            <p:nvPr/>
          </p:nvSpPr>
          <p:spPr bwMode="auto">
            <a:xfrm flipH="1">
              <a:off x="2603" y="2183"/>
              <a:ext cx="49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8" name="Line 1101"/>
            <p:cNvSpPr>
              <a:spLocks noChangeShapeType="1"/>
            </p:cNvSpPr>
            <p:nvPr/>
          </p:nvSpPr>
          <p:spPr bwMode="auto">
            <a:xfrm>
              <a:off x="2852" y="2183"/>
              <a:ext cx="50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" name="Line 1102"/>
            <p:cNvSpPr>
              <a:spLocks noChangeShapeType="1"/>
            </p:cNvSpPr>
            <p:nvPr/>
          </p:nvSpPr>
          <p:spPr bwMode="auto">
            <a:xfrm>
              <a:off x="2502" y="1276"/>
              <a:ext cx="0" cy="9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0" name="Line 1103"/>
            <p:cNvSpPr>
              <a:spLocks noChangeShapeType="1"/>
            </p:cNvSpPr>
            <p:nvPr/>
          </p:nvSpPr>
          <p:spPr bwMode="auto">
            <a:xfrm>
              <a:off x="2502" y="2239"/>
              <a:ext cx="1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" name="Line 1104"/>
            <p:cNvSpPr>
              <a:spLocks noChangeShapeType="1"/>
            </p:cNvSpPr>
            <p:nvPr/>
          </p:nvSpPr>
          <p:spPr bwMode="auto">
            <a:xfrm>
              <a:off x="2502" y="1616"/>
              <a:ext cx="1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" name="Line 1105"/>
            <p:cNvSpPr>
              <a:spLocks noChangeShapeType="1"/>
            </p:cNvSpPr>
            <p:nvPr/>
          </p:nvSpPr>
          <p:spPr bwMode="auto">
            <a:xfrm>
              <a:off x="3003" y="1616"/>
              <a:ext cx="0" cy="9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3" name="Line 1106"/>
            <p:cNvSpPr>
              <a:spLocks noChangeShapeType="1"/>
            </p:cNvSpPr>
            <p:nvPr/>
          </p:nvSpPr>
          <p:spPr bwMode="auto">
            <a:xfrm>
              <a:off x="2902" y="2239"/>
              <a:ext cx="1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4" name="Line 1107"/>
            <p:cNvSpPr>
              <a:spLocks noChangeShapeType="1"/>
            </p:cNvSpPr>
            <p:nvPr/>
          </p:nvSpPr>
          <p:spPr bwMode="auto">
            <a:xfrm>
              <a:off x="2902" y="1616"/>
              <a:ext cx="1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5" name="Line 1108"/>
            <p:cNvSpPr>
              <a:spLocks noChangeShapeType="1"/>
            </p:cNvSpPr>
            <p:nvPr/>
          </p:nvSpPr>
          <p:spPr bwMode="auto">
            <a:xfrm>
              <a:off x="2652" y="1389"/>
              <a:ext cx="0" cy="171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6" name="Line 1109"/>
            <p:cNvSpPr>
              <a:spLocks noChangeShapeType="1"/>
            </p:cNvSpPr>
            <p:nvPr/>
          </p:nvSpPr>
          <p:spPr bwMode="auto">
            <a:xfrm>
              <a:off x="2852" y="1445"/>
              <a:ext cx="0" cy="115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7" name="Line 1110"/>
            <p:cNvSpPr>
              <a:spLocks noChangeShapeType="1"/>
            </p:cNvSpPr>
            <p:nvPr/>
          </p:nvSpPr>
          <p:spPr bwMode="auto">
            <a:xfrm>
              <a:off x="2852" y="2295"/>
              <a:ext cx="0" cy="114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8" name="Line 1111"/>
            <p:cNvSpPr>
              <a:spLocks noChangeShapeType="1"/>
            </p:cNvSpPr>
            <p:nvPr/>
          </p:nvSpPr>
          <p:spPr bwMode="auto">
            <a:xfrm>
              <a:off x="2652" y="2295"/>
              <a:ext cx="0" cy="171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9" name="Line 1112"/>
            <p:cNvSpPr>
              <a:spLocks noChangeShapeType="1"/>
            </p:cNvSpPr>
            <p:nvPr/>
          </p:nvSpPr>
          <p:spPr bwMode="auto">
            <a:xfrm>
              <a:off x="3403" y="1730"/>
              <a:ext cx="0" cy="5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0" name="Line 1113"/>
            <p:cNvSpPr>
              <a:spLocks noChangeShapeType="1"/>
            </p:cNvSpPr>
            <p:nvPr/>
          </p:nvSpPr>
          <p:spPr bwMode="auto">
            <a:xfrm>
              <a:off x="3403" y="1730"/>
              <a:ext cx="350" cy="2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1" name="Line 1114"/>
            <p:cNvSpPr>
              <a:spLocks noChangeShapeType="1"/>
            </p:cNvSpPr>
            <p:nvPr/>
          </p:nvSpPr>
          <p:spPr bwMode="auto">
            <a:xfrm flipH="1">
              <a:off x="3403" y="2013"/>
              <a:ext cx="350" cy="2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" name="Rectangle 1115"/>
            <p:cNvSpPr>
              <a:spLocks noChangeArrowheads="1"/>
            </p:cNvSpPr>
            <p:nvPr/>
          </p:nvSpPr>
          <p:spPr bwMode="auto">
            <a:xfrm>
              <a:off x="1891" y="1768"/>
              <a:ext cx="540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sz="1800">
                  <a:solidFill>
                    <a:schemeClr val="tx1"/>
                  </a:solidFill>
                  <a:latin typeface="Book Antiqua" pitchFamily="18" charset="0"/>
                </a:rPr>
                <a:t>..x48..</a:t>
              </a:r>
            </a:p>
          </p:txBody>
        </p:sp>
        <p:sp>
          <p:nvSpPr>
            <p:cNvPr id="93" name="Line 1116"/>
            <p:cNvSpPr>
              <a:spLocks noChangeShapeType="1"/>
            </p:cNvSpPr>
            <p:nvPr/>
          </p:nvSpPr>
          <p:spPr bwMode="auto">
            <a:xfrm>
              <a:off x="3753" y="2013"/>
              <a:ext cx="151" cy="0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4" name="Line 1117"/>
            <p:cNvSpPr>
              <a:spLocks noChangeShapeType="1"/>
            </p:cNvSpPr>
            <p:nvPr/>
          </p:nvSpPr>
          <p:spPr bwMode="auto">
            <a:xfrm flipV="1">
              <a:off x="3904" y="1899"/>
              <a:ext cx="100" cy="114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5" name="Line 1118"/>
            <p:cNvSpPr>
              <a:spLocks noChangeShapeType="1"/>
            </p:cNvSpPr>
            <p:nvPr/>
          </p:nvSpPr>
          <p:spPr bwMode="auto">
            <a:xfrm>
              <a:off x="4004" y="2013"/>
              <a:ext cx="250" cy="0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6" name="Line 1119"/>
            <p:cNvSpPr>
              <a:spLocks noChangeShapeType="1"/>
            </p:cNvSpPr>
            <p:nvPr/>
          </p:nvSpPr>
          <p:spPr bwMode="auto">
            <a:xfrm>
              <a:off x="1051" y="1445"/>
              <a:ext cx="2452" cy="0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7" name="Line 1120"/>
            <p:cNvSpPr>
              <a:spLocks noChangeShapeType="1"/>
            </p:cNvSpPr>
            <p:nvPr/>
          </p:nvSpPr>
          <p:spPr bwMode="auto">
            <a:xfrm flipV="1">
              <a:off x="3503" y="1389"/>
              <a:ext cx="150" cy="56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8" name="Line 1121"/>
            <p:cNvSpPr>
              <a:spLocks noChangeShapeType="1"/>
            </p:cNvSpPr>
            <p:nvPr/>
          </p:nvSpPr>
          <p:spPr bwMode="auto">
            <a:xfrm>
              <a:off x="3653" y="1445"/>
              <a:ext cx="1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9" name="Line 1122"/>
            <p:cNvSpPr>
              <a:spLocks noChangeShapeType="1"/>
            </p:cNvSpPr>
            <p:nvPr/>
          </p:nvSpPr>
          <p:spPr bwMode="auto">
            <a:xfrm>
              <a:off x="3803" y="1445"/>
              <a:ext cx="0" cy="568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0" name="Line 1123"/>
            <p:cNvSpPr>
              <a:spLocks noChangeShapeType="1"/>
            </p:cNvSpPr>
            <p:nvPr/>
          </p:nvSpPr>
          <p:spPr bwMode="auto">
            <a:xfrm flipH="1">
              <a:off x="3253" y="2126"/>
              <a:ext cx="1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1" name="Line 1124"/>
            <p:cNvSpPr>
              <a:spLocks noChangeShapeType="1"/>
            </p:cNvSpPr>
            <p:nvPr/>
          </p:nvSpPr>
          <p:spPr bwMode="auto">
            <a:xfrm>
              <a:off x="3253" y="2126"/>
              <a:ext cx="0" cy="2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" name="Line 1125"/>
            <p:cNvSpPr>
              <a:spLocks noChangeShapeType="1"/>
            </p:cNvSpPr>
            <p:nvPr/>
          </p:nvSpPr>
          <p:spPr bwMode="auto">
            <a:xfrm>
              <a:off x="3253" y="1445"/>
              <a:ext cx="0" cy="398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3" name="Line 1126"/>
            <p:cNvSpPr>
              <a:spLocks noChangeShapeType="1"/>
            </p:cNvSpPr>
            <p:nvPr/>
          </p:nvSpPr>
          <p:spPr bwMode="auto">
            <a:xfrm>
              <a:off x="3253" y="1843"/>
              <a:ext cx="150" cy="0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4" name="Rectangle 1127"/>
            <p:cNvSpPr>
              <a:spLocks noChangeArrowheads="1"/>
            </p:cNvSpPr>
            <p:nvPr/>
          </p:nvSpPr>
          <p:spPr bwMode="auto">
            <a:xfrm>
              <a:off x="3018" y="1867"/>
              <a:ext cx="340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sz="1800" dirty="0">
                  <a:solidFill>
                    <a:schemeClr val="tx1"/>
                  </a:solidFill>
                  <a:latin typeface="Book Antiqua" pitchFamily="18" charset="0"/>
                </a:rPr>
                <a:t>ref</a:t>
              </a:r>
            </a:p>
          </p:txBody>
        </p:sp>
        <p:sp>
          <p:nvSpPr>
            <p:cNvPr id="105" name="Rectangle 1128"/>
            <p:cNvSpPr>
              <a:spLocks noChangeArrowheads="1"/>
            </p:cNvSpPr>
            <p:nvPr/>
          </p:nvSpPr>
          <p:spPr bwMode="auto">
            <a:xfrm>
              <a:off x="3342" y="1202"/>
              <a:ext cx="486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sz="1800">
                  <a:solidFill>
                    <a:schemeClr val="tx1"/>
                  </a:solidFill>
                  <a:latin typeface="Book Antiqua" pitchFamily="18" charset="0"/>
                </a:rPr>
                <a:t>reset</a:t>
              </a:r>
            </a:p>
          </p:txBody>
        </p:sp>
        <p:sp>
          <p:nvSpPr>
            <p:cNvPr id="106" name="Rectangle 1129"/>
            <p:cNvSpPr>
              <a:spLocks noChangeArrowheads="1"/>
            </p:cNvSpPr>
            <p:nvPr/>
          </p:nvSpPr>
          <p:spPr bwMode="auto">
            <a:xfrm>
              <a:off x="3792" y="1995"/>
              <a:ext cx="377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sz="1800">
                  <a:solidFill>
                    <a:schemeClr val="tx1"/>
                  </a:solidFill>
                  <a:latin typeface="Book Antiqua" pitchFamily="18" charset="0"/>
                </a:rPr>
                <a:t>out</a:t>
              </a:r>
            </a:p>
          </p:txBody>
        </p:sp>
        <p:sp>
          <p:nvSpPr>
            <p:cNvPr id="107" name="Line 1130"/>
            <p:cNvSpPr>
              <a:spLocks noChangeShapeType="1"/>
            </p:cNvSpPr>
            <p:nvPr/>
          </p:nvSpPr>
          <p:spPr bwMode="auto">
            <a:xfrm>
              <a:off x="1051" y="2409"/>
              <a:ext cx="2752" cy="0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8" name="Line 1131"/>
            <p:cNvSpPr>
              <a:spLocks noChangeShapeType="1"/>
            </p:cNvSpPr>
            <p:nvPr/>
          </p:nvSpPr>
          <p:spPr bwMode="auto">
            <a:xfrm>
              <a:off x="3803" y="2013"/>
              <a:ext cx="0" cy="396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9" name="Line 1132"/>
            <p:cNvSpPr>
              <a:spLocks noChangeShapeType="1"/>
            </p:cNvSpPr>
            <p:nvPr/>
          </p:nvSpPr>
          <p:spPr bwMode="auto">
            <a:xfrm flipH="1">
              <a:off x="450" y="2466"/>
              <a:ext cx="2202" cy="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0" name="Line 1133"/>
            <p:cNvSpPr>
              <a:spLocks noChangeShapeType="1"/>
            </p:cNvSpPr>
            <p:nvPr/>
          </p:nvSpPr>
          <p:spPr bwMode="auto">
            <a:xfrm flipH="1">
              <a:off x="450" y="1389"/>
              <a:ext cx="2202" cy="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11" name="Rectangle 110"/>
          <p:cNvSpPr/>
          <p:nvPr/>
        </p:nvSpPr>
        <p:spPr>
          <a:xfrm>
            <a:off x="2771800" y="980728"/>
            <a:ext cx="6336704" cy="25269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2" name="Group 1134"/>
          <p:cNvGrpSpPr>
            <a:grpSpLocks/>
          </p:cNvGrpSpPr>
          <p:nvPr/>
        </p:nvGrpSpPr>
        <p:grpSpPr bwMode="auto">
          <a:xfrm>
            <a:off x="5542739" y="3717032"/>
            <a:ext cx="3205725" cy="2970354"/>
            <a:chOff x="1777" y="1274"/>
            <a:chExt cx="2129" cy="1425"/>
          </a:xfrm>
        </p:grpSpPr>
        <p:pic>
          <p:nvPicPr>
            <p:cNvPr id="113" name="Picture 113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1274"/>
              <a:ext cx="1888" cy="1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4" name="Line 1136"/>
            <p:cNvSpPr>
              <a:spLocks noChangeShapeType="1"/>
            </p:cNvSpPr>
            <p:nvPr/>
          </p:nvSpPr>
          <p:spPr bwMode="auto">
            <a:xfrm>
              <a:off x="1852" y="1302"/>
              <a:ext cx="0" cy="139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5" name="Rectangle 1137"/>
            <p:cNvSpPr>
              <a:spLocks noChangeArrowheads="1"/>
            </p:cNvSpPr>
            <p:nvPr/>
          </p:nvSpPr>
          <p:spPr bwMode="auto">
            <a:xfrm>
              <a:off x="1777" y="1861"/>
              <a:ext cx="245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sz="1800">
                  <a:solidFill>
                    <a:srgbClr val="FC0128"/>
                  </a:solidFill>
                  <a:latin typeface="Book Antiqua" pitchFamily="18" charset="0"/>
                </a:rPr>
                <a:t>1”</a:t>
              </a:r>
            </a:p>
          </p:txBody>
        </p:sp>
      </p:grpSp>
      <p:sp>
        <p:nvSpPr>
          <p:cNvPr id="133" name="ZoneTexte 132"/>
          <p:cNvSpPr txBox="1"/>
          <p:nvPr/>
        </p:nvSpPr>
        <p:spPr>
          <a:xfrm>
            <a:off x="107504" y="1790814"/>
            <a:ext cx="24016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 canaux</a:t>
            </a:r>
          </a:p>
          <a:p>
            <a:endParaRPr lang="fr-FR" dirty="0"/>
          </a:p>
          <a:p>
            <a:r>
              <a:rPr lang="fr-FR" dirty="0" smtClean="0"/>
              <a:t>48 cellules / canal</a:t>
            </a:r>
          </a:p>
          <a:p>
            <a:endParaRPr lang="fr-FR" dirty="0"/>
          </a:p>
          <a:p>
            <a:r>
              <a:rPr lang="fr-FR" dirty="0" smtClean="0"/>
              <a:t>12 bit </a:t>
            </a:r>
            <a:r>
              <a:rPr lang="fr-FR" dirty="0" err="1" smtClean="0"/>
              <a:t>dynamic</a:t>
            </a:r>
            <a:r>
              <a:rPr lang="fr-FR" dirty="0" smtClean="0"/>
              <a:t> range</a:t>
            </a:r>
          </a:p>
          <a:p>
            <a:endParaRPr lang="fr-FR" dirty="0"/>
          </a:p>
        </p:txBody>
      </p:sp>
      <p:sp>
        <p:nvSpPr>
          <p:cNvPr id="134" name="ZoneTexte 133"/>
          <p:cNvSpPr txBox="1"/>
          <p:nvPr/>
        </p:nvSpPr>
        <p:spPr>
          <a:xfrm>
            <a:off x="107504" y="3730706"/>
            <a:ext cx="442300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Ecriture à 132ns 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Stockage </a:t>
            </a:r>
            <a:r>
              <a:rPr lang="fr-FR" dirty="0"/>
              <a:t>pendant </a:t>
            </a:r>
            <a:r>
              <a:rPr lang="fr-FR" dirty="0" smtClean="0"/>
              <a:t>la latence de L1 : 4µs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297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45</a:t>
            </a:fld>
            <a:endParaRPr lang="fr-BE"/>
          </a:p>
        </p:txBody>
      </p:sp>
      <p:sp>
        <p:nvSpPr>
          <p:cNvPr id="9" name="Espace réservé du numéro de diapositive 5"/>
          <p:cNvSpPr txBox="1">
            <a:spLocks/>
          </p:cNvSpPr>
          <p:nvPr/>
        </p:nvSpPr>
        <p:spPr>
          <a:xfrm>
            <a:off x="7620000" y="6629400"/>
            <a:ext cx="1066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A94BC4CF-4DCC-4EC5-8455-1DCD5446F9D2}" type="slidenum">
              <a:rPr lang="en-US" sz="1200" smtClean="0">
                <a:latin typeface="Arial" charset="0"/>
              </a:rPr>
              <a:pPr/>
              <a:t>45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001000" cy="457200"/>
          </a:xfrm>
        </p:spPr>
        <p:txBody>
          <a:bodyPr>
            <a:noAutofit/>
          </a:bodyPr>
          <a:lstStyle/>
          <a:p>
            <a:r>
              <a:rPr lang="fr-FR" sz="3200" dirty="0" smtClean="0"/>
              <a:t>SCA : SAM pour HESS2 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0" y="755650"/>
            <a:ext cx="498475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Swift Analog Memory</a:t>
            </a:r>
          </a:p>
          <a:p>
            <a:pPr lvl="1"/>
            <a:r>
              <a:rPr lang="fr-FR" smtClean="0"/>
              <a:t>3 Gsample/s   &gt;10 bits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941513" y="6318250"/>
            <a:ext cx="3171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sz="1600" b="1" dirty="0"/>
              <a:t>serial </a:t>
            </a:r>
            <a:r>
              <a:rPr lang="fr-FR" sz="1600" b="1" dirty="0" err="1"/>
              <a:t>link</a:t>
            </a:r>
            <a:r>
              <a:rPr lang="fr-FR" sz="1600" b="1" dirty="0"/>
              <a:t> for configuration </a:t>
            </a:r>
            <a:r>
              <a:rPr lang="fr-FR" sz="1600" b="1" dirty="0" err="1"/>
              <a:t>set-up</a:t>
            </a:r>
            <a:endParaRPr lang="fr-FR" sz="1600" b="1" dirty="0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665288" y="6318250"/>
            <a:ext cx="317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sz="1800" b="1">
                <a:latin typeface="Arial" charset="0"/>
              </a:rPr>
              <a:t>+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649788" y="3798888"/>
            <a:ext cx="11541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1200" b="1">
                <a:ea typeface="ＭＳ Ｐゴシック" charset="-128"/>
              </a:rPr>
              <a:t>16 delays / colum</a:t>
            </a:r>
            <a:endParaRPr lang="fr-FR" sz="1600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973138" y="3074988"/>
            <a:ext cx="18240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 rot="5400000">
            <a:off x="804069" y="2991644"/>
            <a:ext cx="225425" cy="166687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1144588" y="3130550"/>
            <a:ext cx="16525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1144588" y="3130550"/>
            <a:ext cx="0" cy="1127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766763" y="3074988"/>
            <a:ext cx="666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>
            <a:off x="696913" y="3243263"/>
            <a:ext cx="379412" cy="0"/>
          </a:xfrm>
          <a:prstGeom prst="line">
            <a:avLst/>
          </a:prstGeom>
          <a:noFill/>
          <a:ln w="28575">
            <a:solidFill>
              <a:srgbClr val="33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3348038" y="3074988"/>
            <a:ext cx="34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3348038" y="3130550"/>
            <a:ext cx="34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4208463" y="3074988"/>
            <a:ext cx="6889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4208463" y="3130550"/>
            <a:ext cx="79216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>
            <a:off x="2797175" y="3074988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" name="Line 18"/>
          <p:cNvSpPr>
            <a:spLocks noChangeShapeType="1"/>
          </p:cNvSpPr>
          <p:nvPr/>
        </p:nvSpPr>
        <p:spPr bwMode="auto">
          <a:xfrm>
            <a:off x="2797175" y="313055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Line 19"/>
          <p:cNvSpPr>
            <a:spLocks noChangeShapeType="1"/>
          </p:cNvSpPr>
          <p:nvPr/>
        </p:nvSpPr>
        <p:spPr bwMode="auto">
          <a:xfrm>
            <a:off x="3692525" y="3074988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" name="Line 20"/>
          <p:cNvSpPr>
            <a:spLocks noChangeShapeType="1"/>
          </p:cNvSpPr>
          <p:nvPr/>
        </p:nvSpPr>
        <p:spPr bwMode="auto">
          <a:xfrm>
            <a:off x="3692525" y="313055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AutoShape 21"/>
          <p:cNvSpPr>
            <a:spLocks noChangeArrowheads="1"/>
          </p:cNvSpPr>
          <p:nvPr/>
        </p:nvSpPr>
        <p:spPr bwMode="auto">
          <a:xfrm rot="5400000">
            <a:off x="943769" y="3159919"/>
            <a:ext cx="223838" cy="1651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" name="Line 22"/>
          <p:cNvSpPr>
            <a:spLocks noChangeShapeType="1"/>
          </p:cNvSpPr>
          <p:nvPr/>
        </p:nvSpPr>
        <p:spPr bwMode="auto">
          <a:xfrm>
            <a:off x="973138" y="4756150"/>
            <a:ext cx="18240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 rot="5400000">
            <a:off x="804069" y="4672807"/>
            <a:ext cx="225425" cy="166687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" name="Line 24"/>
          <p:cNvSpPr>
            <a:spLocks noChangeShapeType="1"/>
          </p:cNvSpPr>
          <p:nvPr/>
        </p:nvSpPr>
        <p:spPr bwMode="auto">
          <a:xfrm>
            <a:off x="1144588" y="4813300"/>
            <a:ext cx="16525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" name="Line 25"/>
          <p:cNvSpPr>
            <a:spLocks noChangeShapeType="1"/>
          </p:cNvSpPr>
          <p:nvPr/>
        </p:nvSpPr>
        <p:spPr bwMode="auto">
          <a:xfrm>
            <a:off x="1144588" y="4813300"/>
            <a:ext cx="0" cy="1111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66763" y="4756150"/>
            <a:ext cx="666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" name="Line 27"/>
          <p:cNvSpPr>
            <a:spLocks noChangeShapeType="1"/>
          </p:cNvSpPr>
          <p:nvPr/>
        </p:nvSpPr>
        <p:spPr bwMode="auto">
          <a:xfrm>
            <a:off x="696913" y="4924425"/>
            <a:ext cx="379412" cy="0"/>
          </a:xfrm>
          <a:prstGeom prst="line">
            <a:avLst/>
          </a:prstGeom>
          <a:noFill/>
          <a:ln w="28575">
            <a:solidFill>
              <a:srgbClr val="33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" name="Line 28"/>
          <p:cNvSpPr>
            <a:spLocks noChangeShapeType="1"/>
          </p:cNvSpPr>
          <p:nvPr/>
        </p:nvSpPr>
        <p:spPr bwMode="auto">
          <a:xfrm>
            <a:off x="3348038" y="4756150"/>
            <a:ext cx="34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7" name="Line 29"/>
          <p:cNvSpPr>
            <a:spLocks noChangeShapeType="1"/>
          </p:cNvSpPr>
          <p:nvPr/>
        </p:nvSpPr>
        <p:spPr bwMode="auto">
          <a:xfrm>
            <a:off x="3348038" y="4813300"/>
            <a:ext cx="34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" name="Line 30"/>
          <p:cNvSpPr>
            <a:spLocks noChangeShapeType="1"/>
          </p:cNvSpPr>
          <p:nvPr/>
        </p:nvSpPr>
        <p:spPr bwMode="auto">
          <a:xfrm>
            <a:off x="4208463" y="4756150"/>
            <a:ext cx="6889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9" name="Line 31"/>
          <p:cNvSpPr>
            <a:spLocks noChangeShapeType="1"/>
          </p:cNvSpPr>
          <p:nvPr/>
        </p:nvSpPr>
        <p:spPr bwMode="auto">
          <a:xfrm>
            <a:off x="4208463" y="4813300"/>
            <a:ext cx="79216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" name="Line 32"/>
          <p:cNvSpPr>
            <a:spLocks noChangeShapeType="1"/>
          </p:cNvSpPr>
          <p:nvPr/>
        </p:nvSpPr>
        <p:spPr bwMode="auto">
          <a:xfrm>
            <a:off x="2797175" y="475615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" name="Line 33"/>
          <p:cNvSpPr>
            <a:spLocks noChangeShapeType="1"/>
          </p:cNvSpPr>
          <p:nvPr/>
        </p:nvSpPr>
        <p:spPr bwMode="auto">
          <a:xfrm>
            <a:off x="2797175" y="481330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" name="Line 34"/>
          <p:cNvSpPr>
            <a:spLocks noChangeShapeType="1"/>
          </p:cNvSpPr>
          <p:nvPr/>
        </p:nvSpPr>
        <p:spPr bwMode="auto">
          <a:xfrm>
            <a:off x="3692525" y="475615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" name="Line 35"/>
          <p:cNvSpPr>
            <a:spLocks noChangeShapeType="1"/>
          </p:cNvSpPr>
          <p:nvPr/>
        </p:nvSpPr>
        <p:spPr bwMode="auto">
          <a:xfrm>
            <a:off x="3692525" y="481330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" name="AutoShape 36"/>
          <p:cNvSpPr>
            <a:spLocks noChangeArrowheads="1"/>
          </p:cNvSpPr>
          <p:nvPr/>
        </p:nvSpPr>
        <p:spPr bwMode="auto">
          <a:xfrm rot="5400000">
            <a:off x="943769" y="4842669"/>
            <a:ext cx="223838" cy="1651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5" name="Line 37"/>
          <p:cNvSpPr>
            <a:spLocks noChangeShapeType="1"/>
          </p:cNvSpPr>
          <p:nvPr/>
        </p:nvSpPr>
        <p:spPr bwMode="auto">
          <a:xfrm>
            <a:off x="973138" y="5373688"/>
            <a:ext cx="18240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" name="AutoShape 38"/>
          <p:cNvSpPr>
            <a:spLocks noChangeArrowheads="1"/>
          </p:cNvSpPr>
          <p:nvPr/>
        </p:nvSpPr>
        <p:spPr bwMode="auto">
          <a:xfrm rot="5400000">
            <a:off x="804863" y="5289550"/>
            <a:ext cx="223838" cy="166687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7" name="Line 39"/>
          <p:cNvSpPr>
            <a:spLocks noChangeShapeType="1"/>
          </p:cNvSpPr>
          <p:nvPr/>
        </p:nvSpPr>
        <p:spPr bwMode="auto">
          <a:xfrm>
            <a:off x="1144588" y="5429250"/>
            <a:ext cx="16525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8" name="Line 40"/>
          <p:cNvSpPr>
            <a:spLocks noChangeShapeType="1"/>
          </p:cNvSpPr>
          <p:nvPr/>
        </p:nvSpPr>
        <p:spPr bwMode="auto">
          <a:xfrm>
            <a:off x="1144588" y="5429250"/>
            <a:ext cx="0" cy="1127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9" name="Line 41"/>
          <p:cNvSpPr>
            <a:spLocks noChangeShapeType="1"/>
          </p:cNvSpPr>
          <p:nvPr/>
        </p:nvSpPr>
        <p:spPr bwMode="auto">
          <a:xfrm>
            <a:off x="766763" y="5373688"/>
            <a:ext cx="666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" name="Line 42"/>
          <p:cNvSpPr>
            <a:spLocks noChangeShapeType="1"/>
          </p:cNvSpPr>
          <p:nvPr/>
        </p:nvSpPr>
        <p:spPr bwMode="auto">
          <a:xfrm>
            <a:off x="696913" y="5541963"/>
            <a:ext cx="379412" cy="0"/>
          </a:xfrm>
          <a:prstGeom prst="line">
            <a:avLst/>
          </a:prstGeom>
          <a:noFill/>
          <a:ln w="28575">
            <a:solidFill>
              <a:srgbClr val="33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" name="Line 43"/>
          <p:cNvSpPr>
            <a:spLocks noChangeShapeType="1"/>
          </p:cNvSpPr>
          <p:nvPr/>
        </p:nvSpPr>
        <p:spPr bwMode="auto">
          <a:xfrm>
            <a:off x="3348038" y="5373688"/>
            <a:ext cx="34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2" name="Line 44"/>
          <p:cNvSpPr>
            <a:spLocks noChangeShapeType="1"/>
          </p:cNvSpPr>
          <p:nvPr/>
        </p:nvSpPr>
        <p:spPr bwMode="auto">
          <a:xfrm>
            <a:off x="3348038" y="5429250"/>
            <a:ext cx="34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" name="Line 45"/>
          <p:cNvSpPr>
            <a:spLocks noChangeShapeType="1"/>
          </p:cNvSpPr>
          <p:nvPr/>
        </p:nvSpPr>
        <p:spPr bwMode="auto">
          <a:xfrm>
            <a:off x="4208463" y="5373688"/>
            <a:ext cx="6889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" name="Line 46"/>
          <p:cNvSpPr>
            <a:spLocks noChangeShapeType="1"/>
          </p:cNvSpPr>
          <p:nvPr/>
        </p:nvSpPr>
        <p:spPr bwMode="auto">
          <a:xfrm>
            <a:off x="4208463" y="5429250"/>
            <a:ext cx="79216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" name="Line 47"/>
          <p:cNvSpPr>
            <a:spLocks noChangeShapeType="1"/>
          </p:cNvSpPr>
          <p:nvPr/>
        </p:nvSpPr>
        <p:spPr bwMode="auto">
          <a:xfrm>
            <a:off x="2797175" y="5373688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" name="Line 48"/>
          <p:cNvSpPr>
            <a:spLocks noChangeShapeType="1"/>
          </p:cNvSpPr>
          <p:nvPr/>
        </p:nvSpPr>
        <p:spPr bwMode="auto">
          <a:xfrm>
            <a:off x="2797175" y="542925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" name="Line 49"/>
          <p:cNvSpPr>
            <a:spLocks noChangeShapeType="1"/>
          </p:cNvSpPr>
          <p:nvPr/>
        </p:nvSpPr>
        <p:spPr bwMode="auto">
          <a:xfrm>
            <a:off x="3692525" y="5373688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" name="Line 50"/>
          <p:cNvSpPr>
            <a:spLocks noChangeShapeType="1"/>
          </p:cNvSpPr>
          <p:nvPr/>
        </p:nvSpPr>
        <p:spPr bwMode="auto">
          <a:xfrm>
            <a:off x="3692525" y="542925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 rot="5400000">
            <a:off x="943769" y="5458619"/>
            <a:ext cx="223838" cy="1651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" name="Line 52"/>
          <p:cNvSpPr>
            <a:spLocks noChangeShapeType="1"/>
          </p:cNvSpPr>
          <p:nvPr/>
        </p:nvSpPr>
        <p:spPr bwMode="auto">
          <a:xfrm>
            <a:off x="973138" y="3690938"/>
            <a:ext cx="18240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" name="AutoShape 53"/>
          <p:cNvSpPr>
            <a:spLocks noChangeArrowheads="1"/>
          </p:cNvSpPr>
          <p:nvPr/>
        </p:nvSpPr>
        <p:spPr bwMode="auto">
          <a:xfrm rot="5400000">
            <a:off x="804069" y="3607594"/>
            <a:ext cx="225425" cy="166687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" name="Line 54"/>
          <p:cNvSpPr>
            <a:spLocks noChangeShapeType="1"/>
          </p:cNvSpPr>
          <p:nvPr/>
        </p:nvSpPr>
        <p:spPr bwMode="auto">
          <a:xfrm>
            <a:off x="1144588" y="3746500"/>
            <a:ext cx="16525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" name="Line 55"/>
          <p:cNvSpPr>
            <a:spLocks noChangeShapeType="1"/>
          </p:cNvSpPr>
          <p:nvPr/>
        </p:nvSpPr>
        <p:spPr bwMode="auto">
          <a:xfrm>
            <a:off x="1144588" y="3746500"/>
            <a:ext cx="0" cy="1127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" name="Line 56"/>
          <p:cNvSpPr>
            <a:spLocks noChangeShapeType="1"/>
          </p:cNvSpPr>
          <p:nvPr/>
        </p:nvSpPr>
        <p:spPr bwMode="auto">
          <a:xfrm>
            <a:off x="766763" y="3690938"/>
            <a:ext cx="666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" name="Line 57"/>
          <p:cNvSpPr>
            <a:spLocks noChangeShapeType="1"/>
          </p:cNvSpPr>
          <p:nvPr/>
        </p:nvSpPr>
        <p:spPr bwMode="auto">
          <a:xfrm>
            <a:off x="696913" y="3859213"/>
            <a:ext cx="379412" cy="0"/>
          </a:xfrm>
          <a:prstGeom prst="line">
            <a:avLst/>
          </a:prstGeom>
          <a:noFill/>
          <a:ln w="28575">
            <a:solidFill>
              <a:srgbClr val="33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" name="Line 58"/>
          <p:cNvSpPr>
            <a:spLocks noChangeShapeType="1"/>
          </p:cNvSpPr>
          <p:nvPr/>
        </p:nvSpPr>
        <p:spPr bwMode="auto">
          <a:xfrm>
            <a:off x="3348038" y="3690938"/>
            <a:ext cx="34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" name="Line 59"/>
          <p:cNvSpPr>
            <a:spLocks noChangeShapeType="1"/>
          </p:cNvSpPr>
          <p:nvPr/>
        </p:nvSpPr>
        <p:spPr bwMode="auto">
          <a:xfrm>
            <a:off x="3348038" y="3746500"/>
            <a:ext cx="34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8" name="Line 60"/>
          <p:cNvSpPr>
            <a:spLocks noChangeShapeType="1"/>
          </p:cNvSpPr>
          <p:nvPr/>
        </p:nvSpPr>
        <p:spPr bwMode="auto">
          <a:xfrm>
            <a:off x="4208463" y="3690938"/>
            <a:ext cx="6889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" name="Line 61"/>
          <p:cNvSpPr>
            <a:spLocks noChangeShapeType="1"/>
          </p:cNvSpPr>
          <p:nvPr/>
        </p:nvSpPr>
        <p:spPr bwMode="auto">
          <a:xfrm>
            <a:off x="4208463" y="3746500"/>
            <a:ext cx="79216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0" name="Line 62"/>
          <p:cNvSpPr>
            <a:spLocks noChangeShapeType="1"/>
          </p:cNvSpPr>
          <p:nvPr/>
        </p:nvSpPr>
        <p:spPr bwMode="auto">
          <a:xfrm>
            <a:off x="2797175" y="3690938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" name="Line 63"/>
          <p:cNvSpPr>
            <a:spLocks noChangeShapeType="1"/>
          </p:cNvSpPr>
          <p:nvPr/>
        </p:nvSpPr>
        <p:spPr bwMode="auto">
          <a:xfrm>
            <a:off x="2797175" y="374650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" name="Line 64"/>
          <p:cNvSpPr>
            <a:spLocks noChangeShapeType="1"/>
          </p:cNvSpPr>
          <p:nvPr/>
        </p:nvSpPr>
        <p:spPr bwMode="auto">
          <a:xfrm>
            <a:off x="3692525" y="3690938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" name="Line 65"/>
          <p:cNvSpPr>
            <a:spLocks noChangeShapeType="1"/>
          </p:cNvSpPr>
          <p:nvPr/>
        </p:nvSpPr>
        <p:spPr bwMode="auto">
          <a:xfrm>
            <a:off x="3692525" y="3746500"/>
            <a:ext cx="550863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" name="AutoShape 66"/>
          <p:cNvSpPr>
            <a:spLocks noChangeArrowheads="1"/>
          </p:cNvSpPr>
          <p:nvPr/>
        </p:nvSpPr>
        <p:spPr bwMode="auto">
          <a:xfrm rot="5400000">
            <a:off x="942975" y="3776663"/>
            <a:ext cx="225425" cy="1651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Text Box 67"/>
          <p:cNvSpPr txBox="1">
            <a:spLocks noChangeArrowheads="1"/>
          </p:cNvSpPr>
          <p:nvPr/>
        </p:nvSpPr>
        <p:spPr bwMode="auto">
          <a:xfrm>
            <a:off x="1247775" y="3467100"/>
            <a:ext cx="241300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sz="1600"/>
          </a:p>
        </p:txBody>
      </p:sp>
      <p:sp>
        <p:nvSpPr>
          <p:cNvPr id="76" name="Line 68"/>
          <p:cNvSpPr>
            <a:spLocks noChangeShapeType="1"/>
          </p:cNvSpPr>
          <p:nvPr/>
        </p:nvSpPr>
        <p:spPr bwMode="auto">
          <a:xfrm flipH="1">
            <a:off x="1177925" y="5541963"/>
            <a:ext cx="349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" name="Line 69"/>
          <p:cNvSpPr>
            <a:spLocks noChangeShapeType="1"/>
          </p:cNvSpPr>
          <p:nvPr/>
        </p:nvSpPr>
        <p:spPr bwMode="auto">
          <a:xfrm>
            <a:off x="1489075" y="5989638"/>
            <a:ext cx="33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" name="Line 70"/>
          <p:cNvSpPr>
            <a:spLocks noChangeShapeType="1"/>
          </p:cNvSpPr>
          <p:nvPr/>
        </p:nvSpPr>
        <p:spPr bwMode="auto">
          <a:xfrm>
            <a:off x="1592263" y="5765800"/>
            <a:ext cx="0" cy="57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79" name="Group 71"/>
          <p:cNvGrpSpPr>
            <a:grpSpLocks/>
          </p:cNvGrpSpPr>
          <p:nvPr/>
        </p:nvGrpSpPr>
        <p:grpSpPr bwMode="auto">
          <a:xfrm>
            <a:off x="1522413" y="5765800"/>
            <a:ext cx="173037" cy="223838"/>
            <a:chOff x="3396" y="8174"/>
            <a:chExt cx="285" cy="364"/>
          </a:xfrm>
        </p:grpSpPr>
        <p:sp>
          <p:nvSpPr>
            <p:cNvPr id="80" name="Line 72"/>
            <p:cNvSpPr>
              <a:spLocks noChangeShapeType="1"/>
            </p:cNvSpPr>
            <p:nvPr/>
          </p:nvSpPr>
          <p:spPr bwMode="auto">
            <a:xfrm>
              <a:off x="3396" y="8174"/>
              <a:ext cx="0" cy="3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Line 73"/>
            <p:cNvSpPr>
              <a:spLocks noChangeShapeType="1"/>
            </p:cNvSpPr>
            <p:nvPr/>
          </p:nvSpPr>
          <p:spPr bwMode="auto">
            <a:xfrm>
              <a:off x="3510" y="8265"/>
              <a:ext cx="1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2" name="Line 74"/>
          <p:cNvSpPr>
            <a:spLocks noChangeShapeType="1"/>
          </p:cNvSpPr>
          <p:nvPr/>
        </p:nvSpPr>
        <p:spPr bwMode="auto">
          <a:xfrm>
            <a:off x="1728788" y="2792413"/>
            <a:ext cx="1730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3" name="Line 75"/>
          <p:cNvSpPr>
            <a:spLocks noChangeShapeType="1"/>
          </p:cNvSpPr>
          <p:nvPr/>
        </p:nvSpPr>
        <p:spPr bwMode="auto">
          <a:xfrm>
            <a:off x="1695450" y="28495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4" name="Line 76"/>
          <p:cNvSpPr>
            <a:spLocks noChangeShapeType="1"/>
          </p:cNvSpPr>
          <p:nvPr/>
        </p:nvSpPr>
        <p:spPr bwMode="auto">
          <a:xfrm>
            <a:off x="1695450" y="2849563"/>
            <a:ext cx="1381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5" name="Line 77"/>
          <p:cNvSpPr>
            <a:spLocks noChangeShapeType="1"/>
          </p:cNvSpPr>
          <p:nvPr/>
        </p:nvSpPr>
        <p:spPr bwMode="auto">
          <a:xfrm flipH="1">
            <a:off x="1557338" y="2792413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6" name="Line 78"/>
          <p:cNvSpPr>
            <a:spLocks noChangeShapeType="1"/>
          </p:cNvSpPr>
          <p:nvPr/>
        </p:nvSpPr>
        <p:spPr bwMode="auto">
          <a:xfrm>
            <a:off x="1557338" y="2792413"/>
            <a:ext cx="0" cy="4508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7" name="AutoShape 79"/>
          <p:cNvSpPr>
            <a:spLocks noChangeArrowheads="1"/>
          </p:cNvSpPr>
          <p:nvPr/>
        </p:nvSpPr>
        <p:spPr bwMode="auto">
          <a:xfrm rot="10800000" flipH="1">
            <a:off x="1592263" y="2738438"/>
            <a:ext cx="206375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88" name="Group 80"/>
          <p:cNvGrpSpPr>
            <a:grpSpLocks/>
          </p:cNvGrpSpPr>
          <p:nvPr/>
        </p:nvGrpSpPr>
        <p:grpSpPr bwMode="auto">
          <a:xfrm>
            <a:off x="1833563" y="2682875"/>
            <a:ext cx="239712" cy="447675"/>
            <a:chOff x="3909" y="3169"/>
            <a:chExt cx="399" cy="728"/>
          </a:xfrm>
        </p:grpSpPr>
        <p:sp>
          <p:nvSpPr>
            <p:cNvPr id="89" name="Rectangle 81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0" name="Line 82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91" name="Group 83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99" name="Line 84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" name="Line 85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Line 86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Line 87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92" name="Group 88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95" name="Line 89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" name="Line 90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Line 91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Line 92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93" name="Line 93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Line 94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3" name="Text Box 95"/>
          <p:cNvSpPr txBox="1">
            <a:spLocks noChangeArrowheads="1"/>
          </p:cNvSpPr>
          <p:nvPr/>
        </p:nvSpPr>
        <p:spPr bwMode="auto">
          <a:xfrm>
            <a:off x="1592263" y="2682875"/>
            <a:ext cx="20637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104" name="Line 96"/>
          <p:cNvSpPr>
            <a:spLocks noChangeShapeType="1"/>
          </p:cNvSpPr>
          <p:nvPr/>
        </p:nvSpPr>
        <p:spPr bwMode="auto">
          <a:xfrm>
            <a:off x="1728788" y="3411538"/>
            <a:ext cx="1730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" name="Line 97"/>
          <p:cNvSpPr>
            <a:spLocks noChangeShapeType="1"/>
          </p:cNvSpPr>
          <p:nvPr/>
        </p:nvSpPr>
        <p:spPr bwMode="auto">
          <a:xfrm>
            <a:off x="1695450" y="3467100"/>
            <a:ext cx="0" cy="392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6" name="Line 98"/>
          <p:cNvSpPr>
            <a:spLocks noChangeShapeType="1"/>
          </p:cNvSpPr>
          <p:nvPr/>
        </p:nvSpPr>
        <p:spPr bwMode="auto">
          <a:xfrm flipV="1">
            <a:off x="1695450" y="3243263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7" name="Line 99"/>
          <p:cNvSpPr>
            <a:spLocks noChangeShapeType="1"/>
          </p:cNvSpPr>
          <p:nvPr/>
        </p:nvSpPr>
        <p:spPr bwMode="auto">
          <a:xfrm>
            <a:off x="1695450" y="3467100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8" name="Line 100"/>
          <p:cNvSpPr>
            <a:spLocks noChangeShapeType="1"/>
          </p:cNvSpPr>
          <p:nvPr/>
        </p:nvSpPr>
        <p:spPr bwMode="auto">
          <a:xfrm flipH="1">
            <a:off x="1833563" y="3524250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9" name="Line 101"/>
          <p:cNvSpPr>
            <a:spLocks noChangeShapeType="1"/>
          </p:cNvSpPr>
          <p:nvPr/>
        </p:nvSpPr>
        <p:spPr bwMode="auto">
          <a:xfrm flipH="1">
            <a:off x="1557338" y="3411538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0" name="Line 102"/>
          <p:cNvSpPr>
            <a:spLocks noChangeShapeType="1"/>
          </p:cNvSpPr>
          <p:nvPr/>
        </p:nvSpPr>
        <p:spPr bwMode="auto">
          <a:xfrm>
            <a:off x="1557338" y="3243263"/>
            <a:ext cx="0" cy="6159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1" name="AutoShape 103"/>
          <p:cNvSpPr>
            <a:spLocks noChangeArrowheads="1"/>
          </p:cNvSpPr>
          <p:nvPr/>
        </p:nvSpPr>
        <p:spPr bwMode="auto">
          <a:xfrm rot="10800000" flipH="1">
            <a:off x="1592263" y="3354388"/>
            <a:ext cx="206375" cy="112712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2" name="Text Box 104"/>
          <p:cNvSpPr txBox="1">
            <a:spLocks noChangeArrowheads="1"/>
          </p:cNvSpPr>
          <p:nvPr/>
        </p:nvSpPr>
        <p:spPr bwMode="auto">
          <a:xfrm>
            <a:off x="1592263" y="3298825"/>
            <a:ext cx="2063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113" name="Line 105"/>
          <p:cNvSpPr>
            <a:spLocks noChangeShapeType="1"/>
          </p:cNvSpPr>
          <p:nvPr/>
        </p:nvSpPr>
        <p:spPr bwMode="auto">
          <a:xfrm flipH="1" flipV="1">
            <a:off x="1695450" y="2176463"/>
            <a:ext cx="1588" cy="560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4" name="Rectangle 106"/>
          <p:cNvSpPr>
            <a:spLocks noChangeArrowheads="1"/>
          </p:cNvSpPr>
          <p:nvPr/>
        </p:nvSpPr>
        <p:spPr bwMode="auto">
          <a:xfrm>
            <a:off x="1522413" y="2063750"/>
            <a:ext cx="139700" cy="225425"/>
          </a:xfrm>
          <a:prstGeom prst="rect">
            <a:avLst/>
          </a:prstGeom>
          <a:solidFill>
            <a:srgbClr val="00FF00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Line 107"/>
          <p:cNvSpPr>
            <a:spLocks noChangeShapeType="1"/>
          </p:cNvSpPr>
          <p:nvPr/>
        </p:nvSpPr>
        <p:spPr bwMode="auto">
          <a:xfrm>
            <a:off x="1662113" y="2176463"/>
            <a:ext cx="333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6" name="Line 108"/>
          <p:cNvSpPr>
            <a:spLocks noChangeShapeType="1"/>
          </p:cNvSpPr>
          <p:nvPr/>
        </p:nvSpPr>
        <p:spPr bwMode="auto">
          <a:xfrm>
            <a:off x="1592263" y="20097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7" name="Line 109"/>
          <p:cNvSpPr>
            <a:spLocks noChangeShapeType="1"/>
          </p:cNvSpPr>
          <p:nvPr/>
        </p:nvSpPr>
        <p:spPr bwMode="auto">
          <a:xfrm>
            <a:off x="1728788" y="4475163"/>
            <a:ext cx="1730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8" name="Line 110"/>
          <p:cNvSpPr>
            <a:spLocks noChangeShapeType="1"/>
          </p:cNvSpPr>
          <p:nvPr/>
        </p:nvSpPr>
        <p:spPr bwMode="auto">
          <a:xfrm>
            <a:off x="1695450" y="4532313"/>
            <a:ext cx="0" cy="392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9" name="Line 111"/>
          <p:cNvSpPr>
            <a:spLocks noChangeShapeType="1"/>
          </p:cNvSpPr>
          <p:nvPr/>
        </p:nvSpPr>
        <p:spPr bwMode="auto">
          <a:xfrm flipV="1">
            <a:off x="1695450" y="43084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" name="Line 112"/>
          <p:cNvSpPr>
            <a:spLocks noChangeShapeType="1"/>
          </p:cNvSpPr>
          <p:nvPr/>
        </p:nvSpPr>
        <p:spPr bwMode="auto">
          <a:xfrm>
            <a:off x="1695450" y="453231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1" name="Line 113"/>
          <p:cNvSpPr>
            <a:spLocks noChangeShapeType="1"/>
          </p:cNvSpPr>
          <p:nvPr/>
        </p:nvSpPr>
        <p:spPr bwMode="auto">
          <a:xfrm flipH="1">
            <a:off x="1833563" y="4587875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2" name="Line 114"/>
          <p:cNvSpPr>
            <a:spLocks noChangeShapeType="1"/>
          </p:cNvSpPr>
          <p:nvPr/>
        </p:nvSpPr>
        <p:spPr bwMode="auto">
          <a:xfrm flipH="1">
            <a:off x="1557338" y="4475163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3" name="Line 115"/>
          <p:cNvSpPr>
            <a:spLocks noChangeShapeType="1"/>
          </p:cNvSpPr>
          <p:nvPr/>
        </p:nvSpPr>
        <p:spPr bwMode="auto">
          <a:xfrm>
            <a:off x="1557338" y="4475163"/>
            <a:ext cx="0" cy="4492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4" name="AutoShape 116"/>
          <p:cNvSpPr>
            <a:spLocks noChangeArrowheads="1"/>
          </p:cNvSpPr>
          <p:nvPr/>
        </p:nvSpPr>
        <p:spPr bwMode="auto">
          <a:xfrm rot="10800000" flipH="1">
            <a:off x="1592263" y="4419600"/>
            <a:ext cx="206375" cy="112713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5" name="Text Box 117"/>
          <p:cNvSpPr txBox="1">
            <a:spLocks noChangeArrowheads="1"/>
          </p:cNvSpPr>
          <p:nvPr/>
        </p:nvSpPr>
        <p:spPr bwMode="auto">
          <a:xfrm>
            <a:off x="1592263" y="4362450"/>
            <a:ext cx="20637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126" name="Line 118"/>
          <p:cNvSpPr>
            <a:spLocks noChangeShapeType="1"/>
          </p:cNvSpPr>
          <p:nvPr/>
        </p:nvSpPr>
        <p:spPr bwMode="auto">
          <a:xfrm>
            <a:off x="1728788" y="5092700"/>
            <a:ext cx="1730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7" name="Line 119"/>
          <p:cNvSpPr>
            <a:spLocks noChangeShapeType="1"/>
          </p:cNvSpPr>
          <p:nvPr/>
        </p:nvSpPr>
        <p:spPr bwMode="auto">
          <a:xfrm>
            <a:off x="1695450" y="51482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8" name="Line 120"/>
          <p:cNvSpPr>
            <a:spLocks noChangeShapeType="1"/>
          </p:cNvSpPr>
          <p:nvPr/>
        </p:nvSpPr>
        <p:spPr bwMode="auto">
          <a:xfrm flipV="1">
            <a:off x="1695450" y="4924425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9" name="Line 121"/>
          <p:cNvSpPr>
            <a:spLocks noChangeShapeType="1"/>
          </p:cNvSpPr>
          <p:nvPr/>
        </p:nvSpPr>
        <p:spPr bwMode="auto">
          <a:xfrm>
            <a:off x="1695450" y="514826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0" name="Line 122"/>
          <p:cNvSpPr>
            <a:spLocks noChangeShapeType="1"/>
          </p:cNvSpPr>
          <p:nvPr/>
        </p:nvSpPr>
        <p:spPr bwMode="auto">
          <a:xfrm flipH="1">
            <a:off x="1833563" y="5203825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1" name="Line 123"/>
          <p:cNvSpPr>
            <a:spLocks noChangeShapeType="1"/>
          </p:cNvSpPr>
          <p:nvPr/>
        </p:nvSpPr>
        <p:spPr bwMode="auto">
          <a:xfrm flipH="1">
            <a:off x="1557338" y="5092700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2" name="Line 124"/>
          <p:cNvSpPr>
            <a:spLocks noChangeShapeType="1"/>
          </p:cNvSpPr>
          <p:nvPr/>
        </p:nvSpPr>
        <p:spPr bwMode="auto">
          <a:xfrm>
            <a:off x="1557338" y="4924425"/>
            <a:ext cx="0" cy="61753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" name="AutoShape 125"/>
          <p:cNvSpPr>
            <a:spLocks noChangeArrowheads="1"/>
          </p:cNvSpPr>
          <p:nvPr/>
        </p:nvSpPr>
        <p:spPr bwMode="auto">
          <a:xfrm rot="10800000" flipH="1">
            <a:off x="1592263" y="5037138"/>
            <a:ext cx="206375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4" name="Text Box 126"/>
          <p:cNvSpPr txBox="1">
            <a:spLocks noChangeArrowheads="1"/>
          </p:cNvSpPr>
          <p:nvPr/>
        </p:nvSpPr>
        <p:spPr bwMode="auto">
          <a:xfrm>
            <a:off x="1592263" y="4981575"/>
            <a:ext cx="20637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135" name="Line 127"/>
          <p:cNvSpPr>
            <a:spLocks noChangeShapeType="1"/>
          </p:cNvSpPr>
          <p:nvPr/>
        </p:nvSpPr>
        <p:spPr bwMode="auto">
          <a:xfrm>
            <a:off x="1557338" y="3859213"/>
            <a:ext cx="0" cy="449262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6" name="Line 128"/>
          <p:cNvSpPr>
            <a:spLocks noChangeShapeType="1"/>
          </p:cNvSpPr>
          <p:nvPr/>
        </p:nvSpPr>
        <p:spPr bwMode="auto">
          <a:xfrm>
            <a:off x="1695450" y="3859213"/>
            <a:ext cx="0" cy="449262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7" name="Line 129"/>
          <p:cNvSpPr>
            <a:spLocks noChangeShapeType="1"/>
          </p:cNvSpPr>
          <p:nvPr/>
        </p:nvSpPr>
        <p:spPr bwMode="auto">
          <a:xfrm>
            <a:off x="1557338" y="4308475"/>
            <a:ext cx="0" cy="1666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8" name="Rectangle 130"/>
          <p:cNvSpPr>
            <a:spLocks noChangeArrowheads="1"/>
          </p:cNvSpPr>
          <p:nvPr/>
        </p:nvSpPr>
        <p:spPr bwMode="auto">
          <a:xfrm flipV="1">
            <a:off x="1350963" y="5876925"/>
            <a:ext cx="138112" cy="225425"/>
          </a:xfrm>
          <a:prstGeom prst="rect">
            <a:avLst/>
          </a:prstGeom>
          <a:solidFill>
            <a:srgbClr val="FF99CC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Line 131"/>
          <p:cNvSpPr>
            <a:spLocks noChangeShapeType="1"/>
          </p:cNvSpPr>
          <p:nvPr/>
        </p:nvSpPr>
        <p:spPr bwMode="auto">
          <a:xfrm flipV="1">
            <a:off x="1419225" y="6045200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0" name="AutoShape 132"/>
          <p:cNvSpPr>
            <a:spLocks noChangeArrowheads="1"/>
          </p:cNvSpPr>
          <p:nvPr/>
        </p:nvSpPr>
        <p:spPr bwMode="auto">
          <a:xfrm rot="16200000">
            <a:off x="1446213" y="5549900"/>
            <a:ext cx="223837" cy="207963"/>
          </a:xfrm>
          <a:prstGeom prst="homePlate">
            <a:avLst>
              <a:gd name="adj" fmla="val 26908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1" name="Line 133"/>
          <p:cNvSpPr>
            <a:spLocks noChangeShapeType="1"/>
          </p:cNvSpPr>
          <p:nvPr/>
        </p:nvSpPr>
        <p:spPr bwMode="auto">
          <a:xfrm>
            <a:off x="1695450" y="5541963"/>
            <a:ext cx="0" cy="280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2" name="Text Box 134"/>
          <p:cNvSpPr txBox="1">
            <a:spLocks noChangeArrowheads="1"/>
          </p:cNvSpPr>
          <p:nvPr/>
        </p:nvSpPr>
        <p:spPr bwMode="auto">
          <a:xfrm>
            <a:off x="1522413" y="2120900"/>
            <a:ext cx="241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143" name="Text Box 135"/>
          <p:cNvSpPr txBox="1">
            <a:spLocks noChangeArrowheads="1"/>
          </p:cNvSpPr>
          <p:nvPr/>
        </p:nvSpPr>
        <p:spPr bwMode="auto">
          <a:xfrm>
            <a:off x="1350963" y="5932488"/>
            <a:ext cx="2413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144" name="Line 136"/>
          <p:cNvSpPr>
            <a:spLocks noChangeShapeType="1"/>
          </p:cNvSpPr>
          <p:nvPr/>
        </p:nvSpPr>
        <p:spPr bwMode="auto">
          <a:xfrm flipH="1">
            <a:off x="1489075" y="2176463"/>
            <a:ext cx="33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45" name="Group 137"/>
          <p:cNvGrpSpPr>
            <a:grpSpLocks/>
          </p:cNvGrpSpPr>
          <p:nvPr/>
        </p:nvGrpSpPr>
        <p:grpSpPr bwMode="auto">
          <a:xfrm>
            <a:off x="1833563" y="3298825"/>
            <a:ext cx="239712" cy="447675"/>
            <a:chOff x="3909" y="3169"/>
            <a:chExt cx="399" cy="728"/>
          </a:xfrm>
        </p:grpSpPr>
        <p:sp>
          <p:nvSpPr>
            <p:cNvPr id="146" name="Rectangle 138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7" name="Line 139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48" name="Group 140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156" name="Line 141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Line 142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8" name="Line 143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9" name="Line 144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9" name="Group 145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152" name="Line 146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Line 147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Line 148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5" name="Line 149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50" name="Line 150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1" name="Line 151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60" name="Group 152"/>
          <p:cNvGrpSpPr>
            <a:grpSpLocks/>
          </p:cNvGrpSpPr>
          <p:nvPr/>
        </p:nvGrpSpPr>
        <p:grpSpPr bwMode="auto">
          <a:xfrm>
            <a:off x="1866900" y="4362450"/>
            <a:ext cx="241300" cy="450850"/>
            <a:chOff x="3909" y="3169"/>
            <a:chExt cx="399" cy="728"/>
          </a:xfrm>
        </p:grpSpPr>
        <p:sp>
          <p:nvSpPr>
            <p:cNvPr id="161" name="Rectangle 153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" name="Line 154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63" name="Group 155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171" name="Line 156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2" name="Line 157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3" name="Line 158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" name="Line 159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64" name="Group 160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167" name="Line 161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Line 162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Line 163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0" name="Line 164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65" name="Line 165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Line 166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5" name="Group 167"/>
          <p:cNvGrpSpPr>
            <a:grpSpLocks/>
          </p:cNvGrpSpPr>
          <p:nvPr/>
        </p:nvGrpSpPr>
        <p:grpSpPr bwMode="auto">
          <a:xfrm>
            <a:off x="1866900" y="4981575"/>
            <a:ext cx="241300" cy="447675"/>
            <a:chOff x="3909" y="3169"/>
            <a:chExt cx="399" cy="728"/>
          </a:xfrm>
        </p:grpSpPr>
        <p:sp>
          <p:nvSpPr>
            <p:cNvPr id="176" name="Rectangle 168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7" name="Line 169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78" name="Group 170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186" name="Line 171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7" name="Line 172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8" name="Line 173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9" name="Line 174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79" name="Group 175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182" name="Line 176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3" name="Line 177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" name="Line 178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" name="Line 179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80" name="Line 180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1" name="Line 181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90" name="Line 182"/>
          <p:cNvSpPr>
            <a:spLocks noChangeShapeType="1"/>
          </p:cNvSpPr>
          <p:nvPr/>
        </p:nvSpPr>
        <p:spPr bwMode="auto">
          <a:xfrm>
            <a:off x="2073275" y="5989638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1" name="Line 183"/>
          <p:cNvSpPr>
            <a:spLocks noChangeShapeType="1"/>
          </p:cNvSpPr>
          <p:nvPr/>
        </p:nvSpPr>
        <p:spPr bwMode="auto">
          <a:xfrm>
            <a:off x="2178050" y="5765800"/>
            <a:ext cx="0" cy="57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2" name="Line 184"/>
          <p:cNvSpPr>
            <a:spLocks noChangeShapeType="1"/>
          </p:cNvSpPr>
          <p:nvPr/>
        </p:nvSpPr>
        <p:spPr bwMode="auto">
          <a:xfrm>
            <a:off x="2108200" y="5765800"/>
            <a:ext cx="0" cy="2238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3" name="Line 185"/>
          <p:cNvSpPr>
            <a:spLocks noChangeShapeType="1"/>
          </p:cNvSpPr>
          <p:nvPr/>
        </p:nvSpPr>
        <p:spPr bwMode="auto">
          <a:xfrm>
            <a:off x="2178050" y="5822950"/>
            <a:ext cx="1031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4" name="Line 186"/>
          <p:cNvSpPr>
            <a:spLocks noChangeShapeType="1"/>
          </p:cNvSpPr>
          <p:nvPr/>
        </p:nvSpPr>
        <p:spPr bwMode="auto">
          <a:xfrm>
            <a:off x="2316163" y="2792413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5" name="Line 187"/>
          <p:cNvSpPr>
            <a:spLocks noChangeShapeType="1"/>
          </p:cNvSpPr>
          <p:nvPr/>
        </p:nvSpPr>
        <p:spPr bwMode="auto">
          <a:xfrm>
            <a:off x="2281238" y="28495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6" name="Line 188"/>
          <p:cNvSpPr>
            <a:spLocks noChangeShapeType="1"/>
          </p:cNvSpPr>
          <p:nvPr/>
        </p:nvSpPr>
        <p:spPr bwMode="auto">
          <a:xfrm flipV="1">
            <a:off x="2281238" y="2625725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7" name="Line 189"/>
          <p:cNvSpPr>
            <a:spLocks noChangeShapeType="1"/>
          </p:cNvSpPr>
          <p:nvPr/>
        </p:nvSpPr>
        <p:spPr bwMode="auto">
          <a:xfrm>
            <a:off x="2281238" y="2849563"/>
            <a:ext cx="1365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8" name="Line 190"/>
          <p:cNvSpPr>
            <a:spLocks noChangeShapeType="1"/>
          </p:cNvSpPr>
          <p:nvPr/>
        </p:nvSpPr>
        <p:spPr bwMode="auto">
          <a:xfrm flipH="1">
            <a:off x="2143125" y="2792413"/>
            <a:ext cx="1031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9" name="Line 191"/>
          <p:cNvSpPr>
            <a:spLocks noChangeShapeType="1"/>
          </p:cNvSpPr>
          <p:nvPr/>
        </p:nvSpPr>
        <p:spPr bwMode="auto">
          <a:xfrm>
            <a:off x="2143125" y="2792413"/>
            <a:ext cx="0" cy="4508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0" name="AutoShape 192"/>
          <p:cNvSpPr>
            <a:spLocks noChangeArrowheads="1"/>
          </p:cNvSpPr>
          <p:nvPr/>
        </p:nvSpPr>
        <p:spPr bwMode="auto">
          <a:xfrm rot="10800000" flipH="1">
            <a:off x="2178050" y="2738438"/>
            <a:ext cx="204788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01" name="Group 193"/>
          <p:cNvGrpSpPr>
            <a:grpSpLocks/>
          </p:cNvGrpSpPr>
          <p:nvPr/>
        </p:nvGrpSpPr>
        <p:grpSpPr bwMode="auto">
          <a:xfrm>
            <a:off x="2417763" y="2682875"/>
            <a:ext cx="241300" cy="447675"/>
            <a:chOff x="3909" y="3169"/>
            <a:chExt cx="399" cy="728"/>
          </a:xfrm>
        </p:grpSpPr>
        <p:sp>
          <p:nvSpPr>
            <p:cNvPr id="202" name="Rectangle 194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3" name="Line 195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04" name="Group 196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212" name="Line 197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3" name="Line 198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4" name="Line 199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" name="Line 200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05" name="Group 201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208" name="Line 202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9" name="Line 203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0" name="Line 204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1" name="Line 205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06" name="Line 206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" name="Line 207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6" name="Text Box 208"/>
          <p:cNvSpPr txBox="1">
            <a:spLocks noChangeArrowheads="1"/>
          </p:cNvSpPr>
          <p:nvPr/>
        </p:nvSpPr>
        <p:spPr bwMode="auto">
          <a:xfrm>
            <a:off x="2178050" y="2682875"/>
            <a:ext cx="2047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217" name="Line 209"/>
          <p:cNvSpPr>
            <a:spLocks noChangeShapeType="1"/>
          </p:cNvSpPr>
          <p:nvPr/>
        </p:nvSpPr>
        <p:spPr bwMode="auto">
          <a:xfrm>
            <a:off x="2316163" y="3411538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8" name="Line 210"/>
          <p:cNvSpPr>
            <a:spLocks noChangeShapeType="1"/>
          </p:cNvSpPr>
          <p:nvPr/>
        </p:nvSpPr>
        <p:spPr bwMode="auto">
          <a:xfrm>
            <a:off x="2281238" y="3467100"/>
            <a:ext cx="0" cy="392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9" name="Line 211"/>
          <p:cNvSpPr>
            <a:spLocks noChangeShapeType="1"/>
          </p:cNvSpPr>
          <p:nvPr/>
        </p:nvSpPr>
        <p:spPr bwMode="auto">
          <a:xfrm flipV="1">
            <a:off x="2281238" y="3243263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0" name="Line 212"/>
          <p:cNvSpPr>
            <a:spLocks noChangeShapeType="1"/>
          </p:cNvSpPr>
          <p:nvPr/>
        </p:nvSpPr>
        <p:spPr bwMode="auto">
          <a:xfrm>
            <a:off x="2281238" y="3467100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1" name="Line 213"/>
          <p:cNvSpPr>
            <a:spLocks noChangeShapeType="1"/>
          </p:cNvSpPr>
          <p:nvPr/>
        </p:nvSpPr>
        <p:spPr bwMode="auto">
          <a:xfrm flipH="1">
            <a:off x="2417763" y="3524250"/>
            <a:ext cx="698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2" name="Line 214"/>
          <p:cNvSpPr>
            <a:spLocks noChangeShapeType="1"/>
          </p:cNvSpPr>
          <p:nvPr/>
        </p:nvSpPr>
        <p:spPr bwMode="auto">
          <a:xfrm flipH="1">
            <a:off x="2143125" y="3411538"/>
            <a:ext cx="1031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3" name="Line 215"/>
          <p:cNvSpPr>
            <a:spLocks noChangeShapeType="1"/>
          </p:cNvSpPr>
          <p:nvPr/>
        </p:nvSpPr>
        <p:spPr bwMode="auto">
          <a:xfrm>
            <a:off x="2143125" y="3243263"/>
            <a:ext cx="0" cy="6159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4" name="AutoShape 216"/>
          <p:cNvSpPr>
            <a:spLocks noChangeArrowheads="1"/>
          </p:cNvSpPr>
          <p:nvPr/>
        </p:nvSpPr>
        <p:spPr bwMode="auto">
          <a:xfrm rot="10800000" flipH="1">
            <a:off x="2178050" y="3354388"/>
            <a:ext cx="204788" cy="112712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25" name="Text Box 217"/>
          <p:cNvSpPr txBox="1">
            <a:spLocks noChangeArrowheads="1"/>
          </p:cNvSpPr>
          <p:nvPr/>
        </p:nvSpPr>
        <p:spPr bwMode="auto">
          <a:xfrm>
            <a:off x="2178050" y="3298825"/>
            <a:ext cx="204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226" name="Line 218"/>
          <p:cNvSpPr>
            <a:spLocks noChangeShapeType="1"/>
          </p:cNvSpPr>
          <p:nvPr/>
        </p:nvSpPr>
        <p:spPr bwMode="auto">
          <a:xfrm flipH="1" flipV="1">
            <a:off x="2281238" y="2176463"/>
            <a:ext cx="1587" cy="4714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7" name="Rectangle 219"/>
          <p:cNvSpPr>
            <a:spLocks noChangeArrowheads="1"/>
          </p:cNvSpPr>
          <p:nvPr/>
        </p:nvSpPr>
        <p:spPr bwMode="auto">
          <a:xfrm>
            <a:off x="2108200" y="2063750"/>
            <a:ext cx="138113" cy="225425"/>
          </a:xfrm>
          <a:prstGeom prst="rect">
            <a:avLst/>
          </a:prstGeom>
          <a:solidFill>
            <a:srgbClr val="FF99CC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8" name="Line 220"/>
          <p:cNvSpPr>
            <a:spLocks noChangeShapeType="1"/>
          </p:cNvSpPr>
          <p:nvPr/>
        </p:nvSpPr>
        <p:spPr bwMode="auto">
          <a:xfrm>
            <a:off x="2246313" y="2176463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9" name="Line 221"/>
          <p:cNvSpPr>
            <a:spLocks noChangeShapeType="1"/>
          </p:cNvSpPr>
          <p:nvPr/>
        </p:nvSpPr>
        <p:spPr bwMode="auto">
          <a:xfrm>
            <a:off x="2178050" y="20097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0" name="Line 222"/>
          <p:cNvSpPr>
            <a:spLocks noChangeShapeType="1"/>
          </p:cNvSpPr>
          <p:nvPr/>
        </p:nvSpPr>
        <p:spPr bwMode="auto">
          <a:xfrm>
            <a:off x="2316163" y="4475163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1" name="Line 223"/>
          <p:cNvSpPr>
            <a:spLocks noChangeShapeType="1"/>
          </p:cNvSpPr>
          <p:nvPr/>
        </p:nvSpPr>
        <p:spPr bwMode="auto">
          <a:xfrm>
            <a:off x="2281238" y="4532313"/>
            <a:ext cx="0" cy="392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2" name="Line 224"/>
          <p:cNvSpPr>
            <a:spLocks noChangeShapeType="1"/>
          </p:cNvSpPr>
          <p:nvPr/>
        </p:nvSpPr>
        <p:spPr bwMode="auto">
          <a:xfrm flipV="1">
            <a:off x="2281238" y="43084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3" name="Line 225"/>
          <p:cNvSpPr>
            <a:spLocks noChangeShapeType="1"/>
          </p:cNvSpPr>
          <p:nvPr/>
        </p:nvSpPr>
        <p:spPr bwMode="auto">
          <a:xfrm>
            <a:off x="2281238" y="453231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4" name="Line 226"/>
          <p:cNvSpPr>
            <a:spLocks noChangeShapeType="1"/>
          </p:cNvSpPr>
          <p:nvPr/>
        </p:nvSpPr>
        <p:spPr bwMode="auto">
          <a:xfrm flipH="1">
            <a:off x="2417763" y="4587875"/>
            <a:ext cx="698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" name="Line 227"/>
          <p:cNvSpPr>
            <a:spLocks noChangeShapeType="1"/>
          </p:cNvSpPr>
          <p:nvPr/>
        </p:nvSpPr>
        <p:spPr bwMode="auto">
          <a:xfrm flipH="1">
            <a:off x="2143125" y="4475163"/>
            <a:ext cx="1031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6" name="Line 228"/>
          <p:cNvSpPr>
            <a:spLocks noChangeShapeType="1"/>
          </p:cNvSpPr>
          <p:nvPr/>
        </p:nvSpPr>
        <p:spPr bwMode="auto">
          <a:xfrm>
            <a:off x="2143125" y="4475163"/>
            <a:ext cx="0" cy="4492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7" name="AutoShape 229"/>
          <p:cNvSpPr>
            <a:spLocks noChangeArrowheads="1"/>
          </p:cNvSpPr>
          <p:nvPr/>
        </p:nvSpPr>
        <p:spPr bwMode="auto">
          <a:xfrm rot="10800000" flipH="1">
            <a:off x="2178050" y="4419600"/>
            <a:ext cx="204788" cy="112713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8" name="Text Box 230"/>
          <p:cNvSpPr txBox="1">
            <a:spLocks noChangeArrowheads="1"/>
          </p:cNvSpPr>
          <p:nvPr/>
        </p:nvSpPr>
        <p:spPr bwMode="auto">
          <a:xfrm>
            <a:off x="2178050" y="4362450"/>
            <a:ext cx="2047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239" name="Line 231"/>
          <p:cNvSpPr>
            <a:spLocks noChangeShapeType="1"/>
          </p:cNvSpPr>
          <p:nvPr/>
        </p:nvSpPr>
        <p:spPr bwMode="auto">
          <a:xfrm>
            <a:off x="2316163" y="5092700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0" name="Line 232"/>
          <p:cNvSpPr>
            <a:spLocks noChangeShapeType="1"/>
          </p:cNvSpPr>
          <p:nvPr/>
        </p:nvSpPr>
        <p:spPr bwMode="auto">
          <a:xfrm>
            <a:off x="2281238" y="51482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1" name="Line 233"/>
          <p:cNvSpPr>
            <a:spLocks noChangeShapeType="1"/>
          </p:cNvSpPr>
          <p:nvPr/>
        </p:nvSpPr>
        <p:spPr bwMode="auto">
          <a:xfrm flipV="1">
            <a:off x="2281238" y="4924425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2" name="Line 234"/>
          <p:cNvSpPr>
            <a:spLocks noChangeShapeType="1"/>
          </p:cNvSpPr>
          <p:nvPr/>
        </p:nvSpPr>
        <p:spPr bwMode="auto">
          <a:xfrm>
            <a:off x="2281238" y="514826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3" name="Line 235"/>
          <p:cNvSpPr>
            <a:spLocks noChangeShapeType="1"/>
          </p:cNvSpPr>
          <p:nvPr/>
        </p:nvSpPr>
        <p:spPr bwMode="auto">
          <a:xfrm flipH="1">
            <a:off x="2417763" y="5203825"/>
            <a:ext cx="698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4" name="Line 236"/>
          <p:cNvSpPr>
            <a:spLocks noChangeShapeType="1"/>
          </p:cNvSpPr>
          <p:nvPr/>
        </p:nvSpPr>
        <p:spPr bwMode="auto">
          <a:xfrm flipH="1">
            <a:off x="2143125" y="5092700"/>
            <a:ext cx="1031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" name="Line 237"/>
          <p:cNvSpPr>
            <a:spLocks noChangeShapeType="1"/>
          </p:cNvSpPr>
          <p:nvPr/>
        </p:nvSpPr>
        <p:spPr bwMode="auto">
          <a:xfrm>
            <a:off x="2143125" y="4924425"/>
            <a:ext cx="0" cy="61753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6" name="AutoShape 238"/>
          <p:cNvSpPr>
            <a:spLocks noChangeArrowheads="1"/>
          </p:cNvSpPr>
          <p:nvPr/>
        </p:nvSpPr>
        <p:spPr bwMode="auto">
          <a:xfrm rot="10800000" flipH="1">
            <a:off x="2178050" y="5037138"/>
            <a:ext cx="204788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7" name="Text Box 239"/>
          <p:cNvSpPr txBox="1">
            <a:spLocks noChangeArrowheads="1"/>
          </p:cNvSpPr>
          <p:nvPr/>
        </p:nvSpPr>
        <p:spPr bwMode="auto">
          <a:xfrm>
            <a:off x="2178050" y="4981575"/>
            <a:ext cx="2047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248" name="Line 240"/>
          <p:cNvSpPr>
            <a:spLocks noChangeShapeType="1"/>
          </p:cNvSpPr>
          <p:nvPr/>
        </p:nvSpPr>
        <p:spPr bwMode="auto">
          <a:xfrm>
            <a:off x="2143125" y="3859213"/>
            <a:ext cx="0" cy="449262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9" name="Line 241"/>
          <p:cNvSpPr>
            <a:spLocks noChangeShapeType="1"/>
          </p:cNvSpPr>
          <p:nvPr/>
        </p:nvSpPr>
        <p:spPr bwMode="auto">
          <a:xfrm>
            <a:off x="2281238" y="3859213"/>
            <a:ext cx="0" cy="449262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0" name="Line 242"/>
          <p:cNvSpPr>
            <a:spLocks noChangeShapeType="1"/>
          </p:cNvSpPr>
          <p:nvPr/>
        </p:nvSpPr>
        <p:spPr bwMode="auto">
          <a:xfrm>
            <a:off x="2143125" y="4308475"/>
            <a:ext cx="0" cy="1666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1" name="Rectangle 243"/>
          <p:cNvSpPr>
            <a:spLocks noChangeArrowheads="1"/>
          </p:cNvSpPr>
          <p:nvPr/>
        </p:nvSpPr>
        <p:spPr bwMode="auto">
          <a:xfrm flipV="1">
            <a:off x="1936750" y="5876925"/>
            <a:ext cx="136525" cy="225425"/>
          </a:xfrm>
          <a:prstGeom prst="rect">
            <a:avLst/>
          </a:prstGeom>
          <a:solidFill>
            <a:srgbClr val="FF99CC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2" name="Line 244"/>
          <p:cNvSpPr>
            <a:spLocks noChangeShapeType="1"/>
          </p:cNvSpPr>
          <p:nvPr/>
        </p:nvSpPr>
        <p:spPr bwMode="auto">
          <a:xfrm flipV="1">
            <a:off x="2006600" y="6045200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3" name="AutoShape 245"/>
          <p:cNvSpPr>
            <a:spLocks noChangeArrowheads="1"/>
          </p:cNvSpPr>
          <p:nvPr/>
        </p:nvSpPr>
        <p:spPr bwMode="auto">
          <a:xfrm rot="16200000">
            <a:off x="2030413" y="5549900"/>
            <a:ext cx="223837" cy="207963"/>
          </a:xfrm>
          <a:prstGeom prst="homePlate">
            <a:avLst>
              <a:gd name="adj" fmla="val 26908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4" name="Line 246"/>
          <p:cNvSpPr>
            <a:spLocks noChangeShapeType="1"/>
          </p:cNvSpPr>
          <p:nvPr/>
        </p:nvSpPr>
        <p:spPr bwMode="auto">
          <a:xfrm>
            <a:off x="2281238" y="5541963"/>
            <a:ext cx="0" cy="280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5" name="Text Box 247"/>
          <p:cNvSpPr txBox="1">
            <a:spLocks noChangeArrowheads="1"/>
          </p:cNvSpPr>
          <p:nvPr/>
        </p:nvSpPr>
        <p:spPr bwMode="auto">
          <a:xfrm>
            <a:off x="2108200" y="2120900"/>
            <a:ext cx="241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256" name="Text Box 248"/>
          <p:cNvSpPr txBox="1">
            <a:spLocks noChangeArrowheads="1"/>
          </p:cNvSpPr>
          <p:nvPr/>
        </p:nvSpPr>
        <p:spPr bwMode="auto">
          <a:xfrm>
            <a:off x="1936750" y="5932488"/>
            <a:ext cx="2413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257" name="Line 249"/>
          <p:cNvSpPr>
            <a:spLocks noChangeShapeType="1"/>
          </p:cNvSpPr>
          <p:nvPr/>
        </p:nvSpPr>
        <p:spPr bwMode="auto">
          <a:xfrm flipH="1">
            <a:off x="2073275" y="2176463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258" name="Group 250"/>
          <p:cNvGrpSpPr>
            <a:grpSpLocks/>
          </p:cNvGrpSpPr>
          <p:nvPr/>
        </p:nvGrpSpPr>
        <p:grpSpPr bwMode="auto">
          <a:xfrm>
            <a:off x="2417763" y="3298825"/>
            <a:ext cx="241300" cy="447675"/>
            <a:chOff x="3909" y="3169"/>
            <a:chExt cx="399" cy="728"/>
          </a:xfrm>
        </p:grpSpPr>
        <p:sp>
          <p:nvSpPr>
            <p:cNvPr id="259" name="Rectangle 251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0" name="Line 252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61" name="Group 253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269" name="Line 254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" name="Line 255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1" name="Line 256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2" name="Line 257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2" name="Group 258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265" name="Line 259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6" name="Line 260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7" name="Line 261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8" name="Line 262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63" name="Line 263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4" name="Line 264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73" name="Group 265"/>
          <p:cNvGrpSpPr>
            <a:grpSpLocks/>
          </p:cNvGrpSpPr>
          <p:nvPr/>
        </p:nvGrpSpPr>
        <p:grpSpPr bwMode="auto">
          <a:xfrm>
            <a:off x="2452688" y="4362450"/>
            <a:ext cx="241300" cy="450850"/>
            <a:chOff x="3909" y="3169"/>
            <a:chExt cx="399" cy="728"/>
          </a:xfrm>
        </p:grpSpPr>
        <p:sp>
          <p:nvSpPr>
            <p:cNvPr id="274" name="Rectangle 266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5" name="Line 267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76" name="Group 268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284" name="Line 269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5" name="Line 270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6" name="Line 271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7" name="Line 272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77" name="Group 273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280" name="Line 274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1" name="Line 275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2" name="Line 276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3" name="Line 277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78" name="Line 278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9" name="Line 279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88" name="Group 280"/>
          <p:cNvGrpSpPr>
            <a:grpSpLocks/>
          </p:cNvGrpSpPr>
          <p:nvPr/>
        </p:nvGrpSpPr>
        <p:grpSpPr bwMode="auto">
          <a:xfrm>
            <a:off x="2452688" y="4981575"/>
            <a:ext cx="241300" cy="447675"/>
            <a:chOff x="3909" y="3169"/>
            <a:chExt cx="399" cy="728"/>
          </a:xfrm>
        </p:grpSpPr>
        <p:sp>
          <p:nvSpPr>
            <p:cNvPr id="289" name="Rectangle 281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0" name="Line 282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91" name="Group 283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299" name="Line 284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0" name="Line 285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1" name="Line 286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2" name="Line 287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92" name="Group 288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295" name="Line 289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6" name="Line 290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" name="Line 291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8" name="Line 292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3" name="Line 293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4" name="Line 294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03" name="Line 295"/>
          <p:cNvSpPr>
            <a:spLocks noChangeShapeType="1"/>
          </p:cNvSpPr>
          <p:nvPr/>
        </p:nvSpPr>
        <p:spPr bwMode="auto">
          <a:xfrm>
            <a:off x="3038475" y="5989638"/>
            <a:ext cx="33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4" name="Line 296"/>
          <p:cNvSpPr>
            <a:spLocks noChangeShapeType="1"/>
          </p:cNvSpPr>
          <p:nvPr/>
        </p:nvSpPr>
        <p:spPr bwMode="auto">
          <a:xfrm>
            <a:off x="3141663" y="5765800"/>
            <a:ext cx="0" cy="57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305" name="Group 297"/>
          <p:cNvGrpSpPr>
            <a:grpSpLocks/>
          </p:cNvGrpSpPr>
          <p:nvPr/>
        </p:nvGrpSpPr>
        <p:grpSpPr bwMode="auto">
          <a:xfrm>
            <a:off x="3071813" y="5765800"/>
            <a:ext cx="173037" cy="223838"/>
            <a:chOff x="3396" y="8174"/>
            <a:chExt cx="285" cy="364"/>
          </a:xfrm>
        </p:grpSpPr>
        <p:sp>
          <p:nvSpPr>
            <p:cNvPr id="306" name="Line 298"/>
            <p:cNvSpPr>
              <a:spLocks noChangeShapeType="1"/>
            </p:cNvSpPr>
            <p:nvPr/>
          </p:nvSpPr>
          <p:spPr bwMode="auto">
            <a:xfrm>
              <a:off x="3396" y="8174"/>
              <a:ext cx="0" cy="3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7" name="Line 299"/>
            <p:cNvSpPr>
              <a:spLocks noChangeShapeType="1"/>
            </p:cNvSpPr>
            <p:nvPr/>
          </p:nvSpPr>
          <p:spPr bwMode="auto">
            <a:xfrm>
              <a:off x="3510" y="8265"/>
              <a:ext cx="1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08" name="Line 300"/>
          <p:cNvSpPr>
            <a:spLocks noChangeShapeType="1"/>
          </p:cNvSpPr>
          <p:nvPr/>
        </p:nvSpPr>
        <p:spPr bwMode="auto">
          <a:xfrm>
            <a:off x="3278188" y="2794000"/>
            <a:ext cx="1730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9" name="Line 301"/>
          <p:cNvSpPr>
            <a:spLocks noChangeShapeType="1"/>
          </p:cNvSpPr>
          <p:nvPr/>
        </p:nvSpPr>
        <p:spPr bwMode="auto">
          <a:xfrm>
            <a:off x="3244850" y="28495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0" name="Line 302"/>
          <p:cNvSpPr>
            <a:spLocks noChangeShapeType="1"/>
          </p:cNvSpPr>
          <p:nvPr/>
        </p:nvSpPr>
        <p:spPr bwMode="auto">
          <a:xfrm flipV="1">
            <a:off x="3244850" y="2627313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1" name="Line 303"/>
          <p:cNvSpPr>
            <a:spLocks noChangeShapeType="1"/>
          </p:cNvSpPr>
          <p:nvPr/>
        </p:nvSpPr>
        <p:spPr bwMode="auto">
          <a:xfrm>
            <a:off x="3244850" y="2849563"/>
            <a:ext cx="1381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2" name="Line 304"/>
          <p:cNvSpPr>
            <a:spLocks noChangeShapeType="1"/>
          </p:cNvSpPr>
          <p:nvPr/>
        </p:nvSpPr>
        <p:spPr bwMode="auto">
          <a:xfrm flipH="1">
            <a:off x="3106738" y="2794000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3" name="Line 305"/>
          <p:cNvSpPr>
            <a:spLocks noChangeShapeType="1"/>
          </p:cNvSpPr>
          <p:nvPr/>
        </p:nvSpPr>
        <p:spPr bwMode="auto">
          <a:xfrm>
            <a:off x="3106738" y="2794000"/>
            <a:ext cx="0" cy="4492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4" name="AutoShape 306"/>
          <p:cNvSpPr>
            <a:spLocks noChangeArrowheads="1"/>
          </p:cNvSpPr>
          <p:nvPr/>
        </p:nvSpPr>
        <p:spPr bwMode="auto">
          <a:xfrm rot="10800000" flipH="1">
            <a:off x="3141663" y="2738438"/>
            <a:ext cx="206375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15" name="Group 307"/>
          <p:cNvGrpSpPr>
            <a:grpSpLocks/>
          </p:cNvGrpSpPr>
          <p:nvPr/>
        </p:nvGrpSpPr>
        <p:grpSpPr bwMode="auto">
          <a:xfrm>
            <a:off x="3382963" y="2682875"/>
            <a:ext cx="239712" cy="447675"/>
            <a:chOff x="3909" y="3169"/>
            <a:chExt cx="399" cy="728"/>
          </a:xfrm>
        </p:grpSpPr>
        <p:sp>
          <p:nvSpPr>
            <p:cNvPr id="316" name="Rectangle 308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7" name="Line 309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318" name="Group 310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326" name="Line 311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7" name="Line 312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8" name="Line 313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9" name="Line 314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19" name="Group 315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322" name="Line 316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3" name="Line 317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4" name="Line 318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5" name="Line 319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20" name="Line 320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1" name="Line 321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30" name="Text Box 322"/>
          <p:cNvSpPr txBox="1">
            <a:spLocks noChangeArrowheads="1"/>
          </p:cNvSpPr>
          <p:nvPr/>
        </p:nvSpPr>
        <p:spPr bwMode="auto">
          <a:xfrm>
            <a:off x="3141663" y="2682875"/>
            <a:ext cx="20637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331" name="Line 323"/>
          <p:cNvSpPr>
            <a:spLocks noChangeShapeType="1"/>
          </p:cNvSpPr>
          <p:nvPr/>
        </p:nvSpPr>
        <p:spPr bwMode="auto">
          <a:xfrm>
            <a:off x="3278188" y="3411538"/>
            <a:ext cx="1730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2" name="Line 324"/>
          <p:cNvSpPr>
            <a:spLocks noChangeShapeType="1"/>
          </p:cNvSpPr>
          <p:nvPr/>
        </p:nvSpPr>
        <p:spPr bwMode="auto">
          <a:xfrm>
            <a:off x="3244850" y="3467100"/>
            <a:ext cx="0" cy="392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3" name="Line 325"/>
          <p:cNvSpPr>
            <a:spLocks noChangeShapeType="1"/>
          </p:cNvSpPr>
          <p:nvPr/>
        </p:nvSpPr>
        <p:spPr bwMode="auto">
          <a:xfrm flipV="1">
            <a:off x="3244850" y="3243263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4" name="Line 326"/>
          <p:cNvSpPr>
            <a:spLocks noChangeShapeType="1"/>
          </p:cNvSpPr>
          <p:nvPr/>
        </p:nvSpPr>
        <p:spPr bwMode="auto">
          <a:xfrm>
            <a:off x="3244850" y="3467100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5" name="Line 327"/>
          <p:cNvSpPr>
            <a:spLocks noChangeShapeType="1"/>
          </p:cNvSpPr>
          <p:nvPr/>
        </p:nvSpPr>
        <p:spPr bwMode="auto">
          <a:xfrm flipH="1">
            <a:off x="3382963" y="3524250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6" name="Line 328"/>
          <p:cNvSpPr>
            <a:spLocks noChangeShapeType="1"/>
          </p:cNvSpPr>
          <p:nvPr/>
        </p:nvSpPr>
        <p:spPr bwMode="auto">
          <a:xfrm flipH="1">
            <a:off x="3106738" y="3411538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7" name="Line 329"/>
          <p:cNvSpPr>
            <a:spLocks noChangeShapeType="1"/>
          </p:cNvSpPr>
          <p:nvPr/>
        </p:nvSpPr>
        <p:spPr bwMode="auto">
          <a:xfrm>
            <a:off x="3106738" y="3243263"/>
            <a:ext cx="0" cy="6159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" name="AutoShape 330"/>
          <p:cNvSpPr>
            <a:spLocks noChangeArrowheads="1"/>
          </p:cNvSpPr>
          <p:nvPr/>
        </p:nvSpPr>
        <p:spPr bwMode="auto">
          <a:xfrm rot="10800000" flipH="1">
            <a:off x="3141663" y="3354388"/>
            <a:ext cx="206375" cy="112712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9" name="Text Box 331"/>
          <p:cNvSpPr txBox="1">
            <a:spLocks noChangeArrowheads="1"/>
          </p:cNvSpPr>
          <p:nvPr/>
        </p:nvSpPr>
        <p:spPr bwMode="auto">
          <a:xfrm>
            <a:off x="3141663" y="3298825"/>
            <a:ext cx="2063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340" name="Line 332"/>
          <p:cNvSpPr>
            <a:spLocks noChangeShapeType="1"/>
          </p:cNvSpPr>
          <p:nvPr/>
        </p:nvSpPr>
        <p:spPr bwMode="auto">
          <a:xfrm flipV="1">
            <a:off x="3244850" y="2178050"/>
            <a:ext cx="0" cy="279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1" name="Rectangle 333"/>
          <p:cNvSpPr>
            <a:spLocks noChangeArrowheads="1"/>
          </p:cNvSpPr>
          <p:nvPr/>
        </p:nvSpPr>
        <p:spPr bwMode="auto">
          <a:xfrm>
            <a:off x="3071813" y="2063750"/>
            <a:ext cx="139700" cy="225425"/>
          </a:xfrm>
          <a:prstGeom prst="rect">
            <a:avLst/>
          </a:prstGeom>
          <a:solidFill>
            <a:srgbClr val="FF99CC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2" name="Line 334"/>
          <p:cNvSpPr>
            <a:spLocks noChangeShapeType="1"/>
          </p:cNvSpPr>
          <p:nvPr/>
        </p:nvSpPr>
        <p:spPr bwMode="auto">
          <a:xfrm>
            <a:off x="3211513" y="2178050"/>
            <a:ext cx="333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3" name="Line 335"/>
          <p:cNvSpPr>
            <a:spLocks noChangeShapeType="1"/>
          </p:cNvSpPr>
          <p:nvPr/>
        </p:nvSpPr>
        <p:spPr bwMode="auto">
          <a:xfrm>
            <a:off x="3141663" y="20097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4" name="Line 336"/>
          <p:cNvSpPr>
            <a:spLocks noChangeShapeType="1"/>
          </p:cNvSpPr>
          <p:nvPr/>
        </p:nvSpPr>
        <p:spPr bwMode="auto">
          <a:xfrm>
            <a:off x="3278188" y="4475163"/>
            <a:ext cx="1730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5" name="Line 337"/>
          <p:cNvSpPr>
            <a:spLocks noChangeShapeType="1"/>
          </p:cNvSpPr>
          <p:nvPr/>
        </p:nvSpPr>
        <p:spPr bwMode="auto">
          <a:xfrm>
            <a:off x="3244850" y="4532313"/>
            <a:ext cx="0" cy="392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6" name="Line 338"/>
          <p:cNvSpPr>
            <a:spLocks noChangeShapeType="1"/>
          </p:cNvSpPr>
          <p:nvPr/>
        </p:nvSpPr>
        <p:spPr bwMode="auto">
          <a:xfrm flipV="1">
            <a:off x="3244850" y="43084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7" name="Line 339"/>
          <p:cNvSpPr>
            <a:spLocks noChangeShapeType="1"/>
          </p:cNvSpPr>
          <p:nvPr/>
        </p:nvSpPr>
        <p:spPr bwMode="auto">
          <a:xfrm>
            <a:off x="3244850" y="453231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" name="Line 340"/>
          <p:cNvSpPr>
            <a:spLocks noChangeShapeType="1"/>
          </p:cNvSpPr>
          <p:nvPr/>
        </p:nvSpPr>
        <p:spPr bwMode="auto">
          <a:xfrm flipH="1">
            <a:off x="3382963" y="4587875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9" name="Line 341"/>
          <p:cNvSpPr>
            <a:spLocks noChangeShapeType="1"/>
          </p:cNvSpPr>
          <p:nvPr/>
        </p:nvSpPr>
        <p:spPr bwMode="auto">
          <a:xfrm flipH="1">
            <a:off x="3106738" y="4475163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0" name="Line 342"/>
          <p:cNvSpPr>
            <a:spLocks noChangeShapeType="1"/>
          </p:cNvSpPr>
          <p:nvPr/>
        </p:nvSpPr>
        <p:spPr bwMode="auto">
          <a:xfrm>
            <a:off x="3106738" y="4475163"/>
            <a:ext cx="0" cy="4492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1" name="AutoShape 343"/>
          <p:cNvSpPr>
            <a:spLocks noChangeArrowheads="1"/>
          </p:cNvSpPr>
          <p:nvPr/>
        </p:nvSpPr>
        <p:spPr bwMode="auto">
          <a:xfrm rot="10800000" flipH="1">
            <a:off x="3141663" y="4419600"/>
            <a:ext cx="206375" cy="112713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52" name="Text Box 344"/>
          <p:cNvSpPr txBox="1">
            <a:spLocks noChangeArrowheads="1"/>
          </p:cNvSpPr>
          <p:nvPr/>
        </p:nvSpPr>
        <p:spPr bwMode="auto">
          <a:xfrm>
            <a:off x="3141663" y="4362450"/>
            <a:ext cx="20637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353" name="Line 345"/>
          <p:cNvSpPr>
            <a:spLocks noChangeShapeType="1"/>
          </p:cNvSpPr>
          <p:nvPr/>
        </p:nvSpPr>
        <p:spPr bwMode="auto">
          <a:xfrm>
            <a:off x="3278188" y="5092700"/>
            <a:ext cx="1730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4" name="Line 346"/>
          <p:cNvSpPr>
            <a:spLocks noChangeShapeType="1"/>
          </p:cNvSpPr>
          <p:nvPr/>
        </p:nvSpPr>
        <p:spPr bwMode="auto">
          <a:xfrm>
            <a:off x="3244850" y="51482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5" name="Line 347"/>
          <p:cNvSpPr>
            <a:spLocks noChangeShapeType="1"/>
          </p:cNvSpPr>
          <p:nvPr/>
        </p:nvSpPr>
        <p:spPr bwMode="auto">
          <a:xfrm flipV="1">
            <a:off x="3244850" y="4924425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6" name="Line 348"/>
          <p:cNvSpPr>
            <a:spLocks noChangeShapeType="1"/>
          </p:cNvSpPr>
          <p:nvPr/>
        </p:nvSpPr>
        <p:spPr bwMode="auto">
          <a:xfrm>
            <a:off x="3244850" y="514826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7" name="Line 349"/>
          <p:cNvSpPr>
            <a:spLocks noChangeShapeType="1"/>
          </p:cNvSpPr>
          <p:nvPr/>
        </p:nvSpPr>
        <p:spPr bwMode="auto">
          <a:xfrm flipH="1">
            <a:off x="3382963" y="5203825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" name="Line 350"/>
          <p:cNvSpPr>
            <a:spLocks noChangeShapeType="1"/>
          </p:cNvSpPr>
          <p:nvPr/>
        </p:nvSpPr>
        <p:spPr bwMode="auto">
          <a:xfrm flipH="1">
            <a:off x="3106738" y="5092700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9" name="Line 351"/>
          <p:cNvSpPr>
            <a:spLocks noChangeShapeType="1"/>
          </p:cNvSpPr>
          <p:nvPr/>
        </p:nvSpPr>
        <p:spPr bwMode="auto">
          <a:xfrm>
            <a:off x="3106738" y="4924425"/>
            <a:ext cx="0" cy="61753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0" name="AutoShape 352"/>
          <p:cNvSpPr>
            <a:spLocks noChangeArrowheads="1"/>
          </p:cNvSpPr>
          <p:nvPr/>
        </p:nvSpPr>
        <p:spPr bwMode="auto">
          <a:xfrm rot="10800000" flipH="1">
            <a:off x="3141663" y="5037138"/>
            <a:ext cx="206375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61" name="Text Box 353"/>
          <p:cNvSpPr txBox="1">
            <a:spLocks noChangeArrowheads="1"/>
          </p:cNvSpPr>
          <p:nvPr/>
        </p:nvSpPr>
        <p:spPr bwMode="auto">
          <a:xfrm>
            <a:off x="3141663" y="4981575"/>
            <a:ext cx="20637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362" name="Line 354"/>
          <p:cNvSpPr>
            <a:spLocks noChangeShapeType="1"/>
          </p:cNvSpPr>
          <p:nvPr/>
        </p:nvSpPr>
        <p:spPr bwMode="auto">
          <a:xfrm>
            <a:off x="3106738" y="3859213"/>
            <a:ext cx="0" cy="449262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3" name="Line 355"/>
          <p:cNvSpPr>
            <a:spLocks noChangeShapeType="1"/>
          </p:cNvSpPr>
          <p:nvPr/>
        </p:nvSpPr>
        <p:spPr bwMode="auto">
          <a:xfrm>
            <a:off x="3244850" y="3859213"/>
            <a:ext cx="0" cy="449262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4" name="Line 356"/>
          <p:cNvSpPr>
            <a:spLocks noChangeShapeType="1"/>
          </p:cNvSpPr>
          <p:nvPr/>
        </p:nvSpPr>
        <p:spPr bwMode="auto">
          <a:xfrm>
            <a:off x="3106738" y="4308475"/>
            <a:ext cx="0" cy="1666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5" name="Rectangle 357"/>
          <p:cNvSpPr>
            <a:spLocks noChangeArrowheads="1"/>
          </p:cNvSpPr>
          <p:nvPr/>
        </p:nvSpPr>
        <p:spPr bwMode="auto">
          <a:xfrm flipV="1">
            <a:off x="2900363" y="5876925"/>
            <a:ext cx="138112" cy="225425"/>
          </a:xfrm>
          <a:prstGeom prst="rect">
            <a:avLst/>
          </a:prstGeom>
          <a:solidFill>
            <a:srgbClr val="FF99CC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" name="Line 358"/>
          <p:cNvSpPr>
            <a:spLocks noChangeShapeType="1"/>
          </p:cNvSpPr>
          <p:nvPr/>
        </p:nvSpPr>
        <p:spPr bwMode="auto">
          <a:xfrm flipV="1">
            <a:off x="2968625" y="6045200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7" name="AutoShape 359"/>
          <p:cNvSpPr>
            <a:spLocks noChangeArrowheads="1"/>
          </p:cNvSpPr>
          <p:nvPr/>
        </p:nvSpPr>
        <p:spPr bwMode="auto">
          <a:xfrm rot="16200000">
            <a:off x="2995613" y="5549900"/>
            <a:ext cx="223837" cy="207963"/>
          </a:xfrm>
          <a:prstGeom prst="homePlate">
            <a:avLst>
              <a:gd name="adj" fmla="val 26908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" name="Line 360"/>
          <p:cNvSpPr>
            <a:spLocks noChangeShapeType="1"/>
          </p:cNvSpPr>
          <p:nvPr/>
        </p:nvSpPr>
        <p:spPr bwMode="auto">
          <a:xfrm>
            <a:off x="3244850" y="5541963"/>
            <a:ext cx="0" cy="280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9" name="Text Box 361"/>
          <p:cNvSpPr txBox="1">
            <a:spLocks noChangeArrowheads="1"/>
          </p:cNvSpPr>
          <p:nvPr/>
        </p:nvSpPr>
        <p:spPr bwMode="auto">
          <a:xfrm>
            <a:off x="3071813" y="2120900"/>
            <a:ext cx="241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370" name="Text Box 362"/>
          <p:cNvSpPr txBox="1">
            <a:spLocks noChangeArrowheads="1"/>
          </p:cNvSpPr>
          <p:nvPr/>
        </p:nvSpPr>
        <p:spPr bwMode="auto">
          <a:xfrm>
            <a:off x="2900363" y="5932488"/>
            <a:ext cx="2413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371" name="Line 363"/>
          <p:cNvSpPr>
            <a:spLocks noChangeShapeType="1"/>
          </p:cNvSpPr>
          <p:nvPr/>
        </p:nvSpPr>
        <p:spPr bwMode="auto">
          <a:xfrm flipH="1">
            <a:off x="3038475" y="2178050"/>
            <a:ext cx="33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372" name="Group 364"/>
          <p:cNvGrpSpPr>
            <a:grpSpLocks/>
          </p:cNvGrpSpPr>
          <p:nvPr/>
        </p:nvGrpSpPr>
        <p:grpSpPr bwMode="auto">
          <a:xfrm>
            <a:off x="3382963" y="3298825"/>
            <a:ext cx="239712" cy="447675"/>
            <a:chOff x="3909" y="3169"/>
            <a:chExt cx="399" cy="728"/>
          </a:xfrm>
        </p:grpSpPr>
        <p:sp>
          <p:nvSpPr>
            <p:cNvPr id="373" name="Rectangle 365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4" name="Line 366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375" name="Group 367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383" name="Line 368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4" name="Line 369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5" name="Line 370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6" name="Line 371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76" name="Group 372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379" name="Line 373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" name="Line 374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" name="Line 375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2" name="Line 376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77" name="Line 377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8" name="Line 378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87" name="Group 379"/>
          <p:cNvGrpSpPr>
            <a:grpSpLocks/>
          </p:cNvGrpSpPr>
          <p:nvPr/>
        </p:nvGrpSpPr>
        <p:grpSpPr bwMode="auto">
          <a:xfrm>
            <a:off x="3416300" y="4362450"/>
            <a:ext cx="241300" cy="450850"/>
            <a:chOff x="3909" y="3169"/>
            <a:chExt cx="399" cy="728"/>
          </a:xfrm>
        </p:grpSpPr>
        <p:sp>
          <p:nvSpPr>
            <p:cNvPr id="388" name="Rectangle 380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89" name="Line 381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390" name="Group 382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398" name="Line 383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9" name="Line 384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" name="Line 385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1" name="Line 386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91" name="Group 387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394" name="Line 388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5" name="Line 389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6" name="Line 390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7" name="Line 391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92" name="Line 392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3" name="Line 393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02" name="Group 394"/>
          <p:cNvGrpSpPr>
            <a:grpSpLocks/>
          </p:cNvGrpSpPr>
          <p:nvPr/>
        </p:nvGrpSpPr>
        <p:grpSpPr bwMode="auto">
          <a:xfrm>
            <a:off x="3416300" y="4981575"/>
            <a:ext cx="241300" cy="447675"/>
            <a:chOff x="3909" y="3169"/>
            <a:chExt cx="399" cy="728"/>
          </a:xfrm>
        </p:grpSpPr>
        <p:sp>
          <p:nvSpPr>
            <p:cNvPr id="403" name="Rectangle 395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04" name="Line 396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405" name="Group 397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413" name="Line 398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" name="Line 399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5" name="Line 400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" name="Line 401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06" name="Group 402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409" name="Line 403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0" name="Line 404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1" name="Line 405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" name="Line 406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07" name="Line 407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8" name="Line 408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17" name="Line 409"/>
          <p:cNvSpPr>
            <a:spLocks noChangeShapeType="1"/>
          </p:cNvSpPr>
          <p:nvPr/>
        </p:nvSpPr>
        <p:spPr bwMode="auto">
          <a:xfrm>
            <a:off x="3898900" y="5989638"/>
            <a:ext cx="33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8" name="Line 410"/>
          <p:cNvSpPr>
            <a:spLocks noChangeShapeType="1"/>
          </p:cNvSpPr>
          <p:nvPr/>
        </p:nvSpPr>
        <p:spPr bwMode="auto">
          <a:xfrm>
            <a:off x="4002088" y="5765800"/>
            <a:ext cx="0" cy="57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419" name="Group 411"/>
          <p:cNvGrpSpPr>
            <a:grpSpLocks/>
          </p:cNvGrpSpPr>
          <p:nvPr/>
        </p:nvGrpSpPr>
        <p:grpSpPr bwMode="auto">
          <a:xfrm>
            <a:off x="3932238" y="5765800"/>
            <a:ext cx="173037" cy="223838"/>
            <a:chOff x="3396" y="8174"/>
            <a:chExt cx="285" cy="364"/>
          </a:xfrm>
        </p:grpSpPr>
        <p:sp>
          <p:nvSpPr>
            <p:cNvPr id="420" name="Line 412"/>
            <p:cNvSpPr>
              <a:spLocks noChangeShapeType="1"/>
            </p:cNvSpPr>
            <p:nvPr/>
          </p:nvSpPr>
          <p:spPr bwMode="auto">
            <a:xfrm>
              <a:off x="3396" y="8174"/>
              <a:ext cx="0" cy="3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" name="Line 413"/>
            <p:cNvSpPr>
              <a:spLocks noChangeShapeType="1"/>
            </p:cNvSpPr>
            <p:nvPr/>
          </p:nvSpPr>
          <p:spPr bwMode="auto">
            <a:xfrm>
              <a:off x="3510" y="8265"/>
              <a:ext cx="1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22" name="Line 414"/>
          <p:cNvSpPr>
            <a:spLocks noChangeShapeType="1"/>
          </p:cNvSpPr>
          <p:nvPr/>
        </p:nvSpPr>
        <p:spPr bwMode="auto">
          <a:xfrm>
            <a:off x="4140200" y="2794000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3" name="Line 415"/>
          <p:cNvSpPr>
            <a:spLocks noChangeShapeType="1"/>
          </p:cNvSpPr>
          <p:nvPr/>
        </p:nvSpPr>
        <p:spPr bwMode="auto">
          <a:xfrm>
            <a:off x="4105275" y="28495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4" name="Line 416"/>
          <p:cNvSpPr>
            <a:spLocks noChangeShapeType="1"/>
          </p:cNvSpPr>
          <p:nvPr/>
        </p:nvSpPr>
        <p:spPr bwMode="auto">
          <a:xfrm flipV="1">
            <a:off x="4105275" y="2627313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5" name="Line 417"/>
          <p:cNvSpPr>
            <a:spLocks noChangeShapeType="1"/>
          </p:cNvSpPr>
          <p:nvPr/>
        </p:nvSpPr>
        <p:spPr bwMode="auto">
          <a:xfrm>
            <a:off x="4105275" y="2849563"/>
            <a:ext cx="1381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6" name="Line 418"/>
          <p:cNvSpPr>
            <a:spLocks noChangeShapeType="1"/>
          </p:cNvSpPr>
          <p:nvPr/>
        </p:nvSpPr>
        <p:spPr bwMode="auto">
          <a:xfrm flipH="1">
            <a:off x="3967163" y="2794000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7" name="Line 419"/>
          <p:cNvSpPr>
            <a:spLocks noChangeShapeType="1"/>
          </p:cNvSpPr>
          <p:nvPr/>
        </p:nvSpPr>
        <p:spPr bwMode="auto">
          <a:xfrm>
            <a:off x="3967163" y="2794000"/>
            <a:ext cx="0" cy="4492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8" name="AutoShape 420"/>
          <p:cNvSpPr>
            <a:spLocks noChangeArrowheads="1"/>
          </p:cNvSpPr>
          <p:nvPr/>
        </p:nvSpPr>
        <p:spPr bwMode="auto">
          <a:xfrm rot="10800000" flipH="1">
            <a:off x="4002088" y="2738438"/>
            <a:ext cx="206375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429" name="Group 421"/>
          <p:cNvGrpSpPr>
            <a:grpSpLocks/>
          </p:cNvGrpSpPr>
          <p:nvPr/>
        </p:nvGrpSpPr>
        <p:grpSpPr bwMode="auto">
          <a:xfrm>
            <a:off x="4243388" y="2682875"/>
            <a:ext cx="239712" cy="447675"/>
            <a:chOff x="3909" y="3169"/>
            <a:chExt cx="399" cy="728"/>
          </a:xfrm>
        </p:grpSpPr>
        <p:sp>
          <p:nvSpPr>
            <p:cNvPr id="430" name="Rectangle 422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31" name="Line 423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432" name="Group 424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440" name="Line 425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1" name="Line 426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2" name="Line 427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3" name="Line 428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33" name="Group 429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436" name="Line 430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7" name="Line 431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8" name="Line 432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9" name="Line 433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34" name="Line 434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5" name="Line 435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44" name="Text Box 436"/>
          <p:cNvSpPr txBox="1">
            <a:spLocks noChangeArrowheads="1"/>
          </p:cNvSpPr>
          <p:nvPr/>
        </p:nvSpPr>
        <p:spPr bwMode="auto">
          <a:xfrm>
            <a:off x="4002088" y="2682875"/>
            <a:ext cx="20637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445" name="Line 437"/>
          <p:cNvSpPr>
            <a:spLocks noChangeShapeType="1"/>
          </p:cNvSpPr>
          <p:nvPr/>
        </p:nvSpPr>
        <p:spPr bwMode="auto">
          <a:xfrm>
            <a:off x="4140200" y="3411538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6" name="Line 438"/>
          <p:cNvSpPr>
            <a:spLocks noChangeShapeType="1"/>
          </p:cNvSpPr>
          <p:nvPr/>
        </p:nvSpPr>
        <p:spPr bwMode="auto">
          <a:xfrm>
            <a:off x="4105275" y="3467100"/>
            <a:ext cx="0" cy="392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7" name="Line 439"/>
          <p:cNvSpPr>
            <a:spLocks noChangeShapeType="1"/>
          </p:cNvSpPr>
          <p:nvPr/>
        </p:nvSpPr>
        <p:spPr bwMode="auto">
          <a:xfrm flipV="1">
            <a:off x="4105275" y="3243263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8" name="Line 440"/>
          <p:cNvSpPr>
            <a:spLocks noChangeShapeType="1"/>
          </p:cNvSpPr>
          <p:nvPr/>
        </p:nvSpPr>
        <p:spPr bwMode="auto">
          <a:xfrm>
            <a:off x="4105275" y="3467100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9" name="Line 441"/>
          <p:cNvSpPr>
            <a:spLocks noChangeShapeType="1"/>
          </p:cNvSpPr>
          <p:nvPr/>
        </p:nvSpPr>
        <p:spPr bwMode="auto">
          <a:xfrm flipH="1">
            <a:off x="4243388" y="3524250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0" name="Line 442"/>
          <p:cNvSpPr>
            <a:spLocks noChangeShapeType="1"/>
          </p:cNvSpPr>
          <p:nvPr/>
        </p:nvSpPr>
        <p:spPr bwMode="auto">
          <a:xfrm flipH="1">
            <a:off x="3967163" y="3411538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1" name="Line 443"/>
          <p:cNvSpPr>
            <a:spLocks noChangeShapeType="1"/>
          </p:cNvSpPr>
          <p:nvPr/>
        </p:nvSpPr>
        <p:spPr bwMode="auto">
          <a:xfrm>
            <a:off x="3967163" y="3243263"/>
            <a:ext cx="0" cy="6159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2" name="AutoShape 444"/>
          <p:cNvSpPr>
            <a:spLocks noChangeArrowheads="1"/>
          </p:cNvSpPr>
          <p:nvPr/>
        </p:nvSpPr>
        <p:spPr bwMode="auto">
          <a:xfrm rot="10800000" flipH="1">
            <a:off x="4002088" y="3354388"/>
            <a:ext cx="206375" cy="112712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3" name="Text Box 445"/>
          <p:cNvSpPr txBox="1">
            <a:spLocks noChangeArrowheads="1"/>
          </p:cNvSpPr>
          <p:nvPr/>
        </p:nvSpPr>
        <p:spPr bwMode="auto">
          <a:xfrm>
            <a:off x="4002088" y="3298825"/>
            <a:ext cx="2063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454" name="Line 446"/>
          <p:cNvSpPr>
            <a:spLocks noChangeShapeType="1"/>
          </p:cNvSpPr>
          <p:nvPr/>
        </p:nvSpPr>
        <p:spPr bwMode="auto">
          <a:xfrm flipV="1">
            <a:off x="4105275" y="2178050"/>
            <a:ext cx="0" cy="279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5" name="Rectangle 447"/>
          <p:cNvSpPr>
            <a:spLocks noChangeArrowheads="1"/>
          </p:cNvSpPr>
          <p:nvPr/>
        </p:nvSpPr>
        <p:spPr bwMode="auto">
          <a:xfrm>
            <a:off x="3932238" y="2063750"/>
            <a:ext cx="139700" cy="225425"/>
          </a:xfrm>
          <a:prstGeom prst="rect">
            <a:avLst/>
          </a:prstGeom>
          <a:solidFill>
            <a:srgbClr val="FF99CC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56" name="Line 448"/>
          <p:cNvSpPr>
            <a:spLocks noChangeShapeType="1"/>
          </p:cNvSpPr>
          <p:nvPr/>
        </p:nvSpPr>
        <p:spPr bwMode="auto">
          <a:xfrm>
            <a:off x="4071938" y="2178050"/>
            <a:ext cx="333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7" name="Line 449"/>
          <p:cNvSpPr>
            <a:spLocks noChangeShapeType="1"/>
          </p:cNvSpPr>
          <p:nvPr/>
        </p:nvSpPr>
        <p:spPr bwMode="auto">
          <a:xfrm>
            <a:off x="4002088" y="20097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8" name="Line 450"/>
          <p:cNvSpPr>
            <a:spLocks noChangeShapeType="1"/>
          </p:cNvSpPr>
          <p:nvPr/>
        </p:nvSpPr>
        <p:spPr bwMode="auto">
          <a:xfrm>
            <a:off x="4140200" y="4475163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9" name="Line 451"/>
          <p:cNvSpPr>
            <a:spLocks noChangeShapeType="1"/>
          </p:cNvSpPr>
          <p:nvPr/>
        </p:nvSpPr>
        <p:spPr bwMode="auto">
          <a:xfrm>
            <a:off x="4105275" y="4532313"/>
            <a:ext cx="0" cy="392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" name="Line 452"/>
          <p:cNvSpPr>
            <a:spLocks noChangeShapeType="1"/>
          </p:cNvSpPr>
          <p:nvPr/>
        </p:nvSpPr>
        <p:spPr bwMode="auto">
          <a:xfrm flipV="1">
            <a:off x="4105275" y="43084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1" name="Line 453"/>
          <p:cNvSpPr>
            <a:spLocks noChangeShapeType="1"/>
          </p:cNvSpPr>
          <p:nvPr/>
        </p:nvSpPr>
        <p:spPr bwMode="auto">
          <a:xfrm>
            <a:off x="4105275" y="453231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2" name="Line 454"/>
          <p:cNvSpPr>
            <a:spLocks noChangeShapeType="1"/>
          </p:cNvSpPr>
          <p:nvPr/>
        </p:nvSpPr>
        <p:spPr bwMode="auto">
          <a:xfrm flipH="1">
            <a:off x="4243388" y="4587875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3" name="Line 455"/>
          <p:cNvSpPr>
            <a:spLocks noChangeShapeType="1"/>
          </p:cNvSpPr>
          <p:nvPr/>
        </p:nvSpPr>
        <p:spPr bwMode="auto">
          <a:xfrm flipH="1">
            <a:off x="3967163" y="4475163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4" name="Line 456"/>
          <p:cNvSpPr>
            <a:spLocks noChangeShapeType="1"/>
          </p:cNvSpPr>
          <p:nvPr/>
        </p:nvSpPr>
        <p:spPr bwMode="auto">
          <a:xfrm>
            <a:off x="3967163" y="4475163"/>
            <a:ext cx="0" cy="4492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5" name="AutoShape 457"/>
          <p:cNvSpPr>
            <a:spLocks noChangeArrowheads="1"/>
          </p:cNvSpPr>
          <p:nvPr/>
        </p:nvSpPr>
        <p:spPr bwMode="auto">
          <a:xfrm rot="10800000" flipH="1">
            <a:off x="4002088" y="4419600"/>
            <a:ext cx="206375" cy="112713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66" name="Text Box 458"/>
          <p:cNvSpPr txBox="1">
            <a:spLocks noChangeArrowheads="1"/>
          </p:cNvSpPr>
          <p:nvPr/>
        </p:nvSpPr>
        <p:spPr bwMode="auto">
          <a:xfrm>
            <a:off x="4002088" y="4362450"/>
            <a:ext cx="20637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467" name="Line 459"/>
          <p:cNvSpPr>
            <a:spLocks noChangeShapeType="1"/>
          </p:cNvSpPr>
          <p:nvPr/>
        </p:nvSpPr>
        <p:spPr bwMode="auto">
          <a:xfrm>
            <a:off x="4140200" y="5092700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8" name="Line 460"/>
          <p:cNvSpPr>
            <a:spLocks noChangeShapeType="1"/>
          </p:cNvSpPr>
          <p:nvPr/>
        </p:nvSpPr>
        <p:spPr bwMode="auto">
          <a:xfrm>
            <a:off x="4105275" y="51482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9" name="Line 461"/>
          <p:cNvSpPr>
            <a:spLocks noChangeShapeType="1"/>
          </p:cNvSpPr>
          <p:nvPr/>
        </p:nvSpPr>
        <p:spPr bwMode="auto">
          <a:xfrm flipV="1">
            <a:off x="4105275" y="4924425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0" name="Line 462"/>
          <p:cNvSpPr>
            <a:spLocks noChangeShapeType="1"/>
          </p:cNvSpPr>
          <p:nvPr/>
        </p:nvSpPr>
        <p:spPr bwMode="auto">
          <a:xfrm>
            <a:off x="4105275" y="514826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" name="Line 463"/>
          <p:cNvSpPr>
            <a:spLocks noChangeShapeType="1"/>
          </p:cNvSpPr>
          <p:nvPr/>
        </p:nvSpPr>
        <p:spPr bwMode="auto">
          <a:xfrm flipH="1">
            <a:off x="4243388" y="5203825"/>
            <a:ext cx="68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2" name="Line 464"/>
          <p:cNvSpPr>
            <a:spLocks noChangeShapeType="1"/>
          </p:cNvSpPr>
          <p:nvPr/>
        </p:nvSpPr>
        <p:spPr bwMode="auto">
          <a:xfrm flipH="1">
            <a:off x="3967163" y="5092700"/>
            <a:ext cx="1047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3" name="Line 465"/>
          <p:cNvSpPr>
            <a:spLocks noChangeShapeType="1"/>
          </p:cNvSpPr>
          <p:nvPr/>
        </p:nvSpPr>
        <p:spPr bwMode="auto">
          <a:xfrm>
            <a:off x="3967163" y="4924425"/>
            <a:ext cx="0" cy="61753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4" name="AutoShape 466"/>
          <p:cNvSpPr>
            <a:spLocks noChangeArrowheads="1"/>
          </p:cNvSpPr>
          <p:nvPr/>
        </p:nvSpPr>
        <p:spPr bwMode="auto">
          <a:xfrm rot="10800000" flipH="1">
            <a:off x="4002088" y="5037138"/>
            <a:ext cx="206375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75" name="Text Box 467"/>
          <p:cNvSpPr txBox="1">
            <a:spLocks noChangeArrowheads="1"/>
          </p:cNvSpPr>
          <p:nvPr/>
        </p:nvSpPr>
        <p:spPr bwMode="auto">
          <a:xfrm>
            <a:off x="4002088" y="4981575"/>
            <a:ext cx="20637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476" name="Line 468"/>
          <p:cNvSpPr>
            <a:spLocks noChangeShapeType="1"/>
          </p:cNvSpPr>
          <p:nvPr/>
        </p:nvSpPr>
        <p:spPr bwMode="auto">
          <a:xfrm>
            <a:off x="3967163" y="3859213"/>
            <a:ext cx="0" cy="449262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7" name="Line 469"/>
          <p:cNvSpPr>
            <a:spLocks noChangeShapeType="1"/>
          </p:cNvSpPr>
          <p:nvPr/>
        </p:nvSpPr>
        <p:spPr bwMode="auto">
          <a:xfrm>
            <a:off x="4105275" y="3859213"/>
            <a:ext cx="0" cy="449262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8" name="Line 470"/>
          <p:cNvSpPr>
            <a:spLocks noChangeShapeType="1"/>
          </p:cNvSpPr>
          <p:nvPr/>
        </p:nvSpPr>
        <p:spPr bwMode="auto">
          <a:xfrm>
            <a:off x="3967163" y="4308475"/>
            <a:ext cx="0" cy="1666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9" name="Rectangle 471"/>
          <p:cNvSpPr>
            <a:spLocks noChangeArrowheads="1"/>
          </p:cNvSpPr>
          <p:nvPr/>
        </p:nvSpPr>
        <p:spPr bwMode="auto">
          <a:xfrm flipV="1">
            <a:off x="3760788" y="5876925"/>
            <a:ext cx="138112" cy="225425"/>
          </a:xfrm>
          <a:prstGeom prst="rect">
            <a:avLst/>
          </a:prstGeom>
          <a:solidFill>
            <a:srgbClr val="FF99CC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0" name="Line 472"/>
          <p:cNvSpPr>
            <a:spLocks noChangeShapeType="1"/>
          </p:cNvSpPr>
          <p:nvPr/>
        </p:nvSpPr>
        <p:spPr bwMode="auto">
          <a:xfrm flipV="1">
            <a:off x="3830638" y="6045200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81" name="AutoShape 473"/>
          <p:cNvSpPr>
            <a:spLocks noChangeArrowheads="1"/>
          </p:cNvSpPr>
          <p:nvPr/>
        </p:nvSpPr>
        <p:spPr bwMode="auto">
          <a:xfrm rot="16200000">
            <a:off x="3856038" y="5549900"/>
            <a:ext cx="223837" cy="207963"/>
          </a:xfrm>
          <a:prstGeom prst="homePlate">
            <a:avLst>
              <a:gd name="adj" fmla="val 26908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" name="Line 474"/>
          <p:cNvSpPr>
            <a:spLocks noChangeShapeType="1"/>
          </p:cNvSpPr>
          <p:nvPr/>
        </p:nvSpPr>
        <p:spPr bwMode="auto">
          <a:xfrm>
            <a:off x="4105275" y="5541963"/>
            <a:ext cx="0" cy="280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83" name="Text Box 475"/>
          <p:cNvSpPr txBox="1">
            <a:spLocks noChangeArrowheads="1"/>
          </p:cNvSpPr>
          <p:nvPr/>
        </p:nvSpPr>
        <p:spPr bwMode="auto">
          <a:xfrm>
            <a:off x="3932238" y="2120900"/>
            <a:ext cx="241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484" name="Text Box 476"/>
          <p:cNvSpPr txBox="1">
            <a:spLocks noChangeArrowheads="1"/>
          </p:cNvSpPr>
          <p:nvPr/>
        </p:nvSpPr>
        <p:spPr bwMode="auto">
          <a:xfrm>
            <a:off x="3760788" y="5932488"/>
            <a:ext cx="2413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485" name="Line 477"/>
          <p:cNvSpPr>
            <a:spLocks noChangeShapeType="1"/>
          </p:cNvSpPr>
          <p:nvPr/>
        </p:nvSpPr>
        <p:spPr bwMode="auto">
          <a:xfrm flipH="1">
            <a:off x="3898900" y="2178050"/>
            <a:ext cx="33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486" name="Group 478"/>
          <p:cNvGrpSpPr>
            <a:grpSpLocks/>
          </p:cNvGrpSpPr>
          <p:nvPr/>
        </p:nvGrpSpPr>
        <p:grpSpPr bwMode="auto">
          <a:xfrm>
            <a:off x="4243388" y="3298825"/>
            <a:ext cx="239712" cy="447675"/>
            <a:chOff x="3909" y="3169"/>
            <a:chExt cx="399" cy="728"/>
          </a:xfrm>
        </p:grpSpPr>
        <p:sp>
          <p:nvSpPr>
            <p:cNvPr id="487" name="Rectangle 479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88" name="Line 480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489" name="Group 481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497" name="Line 482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8" name="Line 483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9" name="Line 484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0" name="Line 485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90" name="Group 486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493" name="Line 487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4" name="Line 488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5" name="Line 489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6" name="Line 490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91" name="Line 491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2" name="Line 492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01" name="Group 493"/>
          <p:cNvGrpSpPr>
            <a:grpSpLocks/>
          </p:cNvGrpSpPr>
          <p:nvPr/>
        </p:nvGrpSpPr>
        <p:grpSpPr bwMode="auto">
          <a:xfrm>
            <a:off x="4276725" y="4362450"/>
            <a:ext cx="241300" cy="450850"/>
            <a:chOff x="3909" y="3169"/>
            <a:chExt cx="399" cy="728"/>
          </a:xfrm>
        </p:grpSpPr>
        <p:sp>
          <p:nvSpPr>
            <p:cNvPr id="502" name="Rectangle 494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03" name="Line 495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504" name="Group 496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512" name="Line 497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3" name="Line 498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4" name="Line 499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5" name="Line 500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05" name="Group 501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508" name="Line 502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9" name="Line 503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0" name="Line 504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1" name="Line 505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06" name="Line 506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7" name="Line 507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16" name="Group 508"/>
          <p:cNvGrpSpPr>
            <a:grpSpLocks/>
          </p:cNvGrpSpPr>
          <p:nvPr/>
        </p:nvGrpSpPr>
        <p:grpSpPr bwMode="auto">
          <a:xfrm>
            <a:off x="4276725" y="4981575"/>
            <a:ext cx="241300" cy="447675"/>
            <a:chOff x="3909" y="3169"/>
            <a:chExt cx="399" cy="728"/>
          </a:xfrm>
        </p:grpSpPr>
        <p:sp>
          <p:nvSpPr>
            <p:cNvPr id="517" name="Rectangle 509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8" name="Line 510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519" name="Group 511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527" name="Line 512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8" name="Line 513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9" name="Line 514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0" name="Line 515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20" name="Group 516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523" name="Line 517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4" name="Line 518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" name="Line 519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6" name="Line 520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21" name="Line 521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2" name="Line 522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31" name="Line 523"/>
          <p:cNvSpPr>
            <a:spLocks noChangeShapeType="1"/>
          </p:cNvSpPr>
          <p:nvPr/>
        </p:nvSpPr>
        <p:spPr bwMode="auto">
          <a:xfrm>
            <a:off x="4483100" y="5989638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" name="Line 524"/>
          <p:cNvSpPr>
            <a:spLocks noChangeShapeType="1"/>
          </p:cNvSpPr>
          <p:nvPr/>
        </p:nvSpPr>
        <p:spPr bwMode="auto">
          <a:xfrm>
            <a:off x="4587875" y="5765800"/>
            <a:ext cx="0" cy="57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533" name="Group 525"/>
          <p:cNvGrpSpPr>
            <a:grpSpLocks/>
          </p:cNvGrpSpPr>
          <p:nvPr/>
        </p:nvGrpSpPr>
        <p:grpSpPr bwMode="auto">
          <a:xfrm>
            <a:off x="4518025" y="5765800"/>
            <a:ext cx="173038" cy="223838"/>
            <a:chOff x="3396" y="8174"/>
            <a:chExt cx="285" cy="364"/>
          </a:xfrm>
        </p:grpSpPr>
        <p:sp>
          <p:nvSpPr>
            <p:cNvPr id="534" name="Line 526"/>
            <p:cNvSpPr>
              <a:spLocks noChangeShapeType="1"/>
            </p:cNvSpPr>
            <p:nvPr/>
          </p:nvSpPr>
          <p:spPr bwMode="auto">
            <a:xfrm>
              <a:off x="3396" y="8174"/>
              <a:ext cx="0" cy="3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5" name="Line 527"/>
            <p:cNvSpPr>
              <a:spLocks noChangeShapeType="1"/>
            </p:cNvSpPr>
            <p:nvPr/>
          </p:nvSpPr>
          <p:spPr bwMode="auto">
            <a:xfrm>
              <a:off x="3510" y="8265"/>
              <a:ext cx="1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36" name="Line 528"/>
          <p:cNvSpPr>
            <a:spLocks noChangeShapeType="1"/>
          </p:cNvSpPr>
          <p:nvPr/>
        </p:nvSpPr>
        <p:spPr bwMode="auto">
          <a:xfrm>
            <a:off x="4725988" y="2794000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7" name="Line 529"/>
          <p:cNvSpPr>
            <a:spLocks noChangeShapeType="1"/>
          </p:cNvSpPr>
          <p:nvPr/>
        </p:nvSpPr>
        <p:spPr bwMode="auto">
          <a:xfrm>
            <a:off x="4691063" y="28495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8" name="Line 530"/>
          <p:cNvSpPr>
            <a:spLocks noChangeShapeType="1"/>
          </p:cNvSpPr>
          <p:nvPr/>
        </p:nvSpPr>
        <p:spPr bwMode="auto">
          <a:xfrm flipV="1">
            <a:off x="4691063" y="2627313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9" name="Line 531"/>
          <p:cNvSpPr>
            <a:spLocks noChangeShapeType="1"/>
          </p:cNvSpPr>
          <p:nvPr/>
        </p:nvSpPr>
        <p:spPr bwMode="auto">
          <a:xfrm>
            <a:off x="4691063" y="2849563"/>
            <a:ext cx="1365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0" name="Line 532"/>
          <p:cNvSpPr>
            <a:spLocks noChangeShapeType="1"/>
          </p:cNvSpPr>
          <p:nvPr/>
        </p:nvSpPr>
        <p:spPr bwMode="auto">
          <a:xfrm flipH="1">
            <a:off x="4552950" y="2794000"/>
            <a:ext cx="1031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1" name="Line 533"/>
          <p:cNvSpPr>
            <a:spLocks noChangeShapeType="1"/>
          </p:cNvSpPr>
          <p:nvPr/>
        </p:nvSpPr>
        <p:spPr bwMode="auto">
          <a:xfrm>
            <a:off x="4552950" y="2794000"/>
            <a:ext cx="0" cy="4492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" name="AutoShape 534"/>
          <p:cNvSpPr>
            <a:spLocks noChangeArrowheads="1"/>
          </p:cNvSpPr>
          <p:nvPr/>
        </p:nvSpPr>
        <p:spPr bwMode="auto">
          <a:xfrm rot="10800000" flipH="1">
            <a:off x="4587875" y="2738438"/>
            <a:ext cx="204788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43" name="Group 535"/>
          <p:cNvGrpSpPr>
            <a:grpSpLocks/>
          </p:cNvGrpSpPr>
          <p:nvPr/>
        </p:nvGrpSpPr>
        <p:grpSpPr bwMode="auto">
          <a:xfrm>
            <a:off x="4827588" y="2682875"/>
            <a:ext cx="242887" cy="447675"/>
            <a:chOff x="3909" y="3169"/>
            <a:chExt cx="399" cy="728"/>
          </a:xfrm>
        </p:grpSpPr>
        <p:sp>
          <p:nvSpPr>
            <p:cNvPr id="544" name="Rectangle 536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45" name="Line 537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546" name="Group 538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554" name="Line 539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5" name="Line 540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6" name="Line 541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7" name="Line 542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47" name="Group 543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550" name="Line 544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1" name="Line 545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2" name="Line 546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" name="Line 547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48" name="Line 548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9" name="Line 549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58" name="Text Box 550"/>
          <p:cNvSpPr txBox="1">
            <a:spLocks noChangeArrowheads="1"/>
          </p:cNvSpPr>
          <p:nvPr/>
        </p:nvSpPr>
        <p:spPr bwMode="auto">
          <a:xfrm>
            <a:off x="4587875" y="2682875"/>
            <a:ext cx="2047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559" name="Line 551"/>
          <p:cNvSpPr>
            <a:spLocks noChangeShapeType="1"/>
          </p:cNvSpPr>
          <p:nvPr/>
        </p:nvSpPr>
        <p:spPr bwMode="auto">
          <a:xfrm>
            <a:off x="4725988" y="3411538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0" name="Line 552"/>
          <p:cNvSpPr>
            <a:spLocks noChangeShapeType="1"/>
          </p:cNvSpPr>
          <p:nvPr/>
        </p:nvSpPr>
        <p:spPr bwMode="auto">
          <a:xfrm>
            <a:off x="4691063" y="3467100"/>
            <a:ext cx="0" cy="392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1" name="Line 553"/>
          <p:cNvSpPr>
            <a:spLocks noChangeShapeType="1"/>
          </p:cNvSpPr>
          <p:nvPr/>
        </p:nvSpPr>
        <p:spPr bwMode="auto">
          <a:xfrm flipV="1">
            <a:off x="4691063" y="3243263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2" name="Line 554"/>
          <p:cNvSpPr>
            <a:spLocks noChangeShapeType="1"/>
          </p:cNvSpPr>
          <p:nvPr/>
        </p:nvSpPr>
        <p:spPr bwMode="auto">
          <a:xfrm>
            <a:off x="4691063" y="3467100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3" name="Line 555"/>
          <p:cNvSpPr>
            <a:spLocks noChangeShapeType="1"/>
          </p:cNvSpPr>
          <p:nvPr/>
        </p:nvSpPr>
        <p:spPr bwMode="auto">
          <a:xfrm flipH="1">
            <a:off x="4827588" y="3524250"/>
            <a:ext cx="698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4" name="Line 556"/>
          <p:cNvSpPr>
            <a:spLocks noChangeShapeType="1"/>
          </p:cNvSpPr>
          <p:nvPr/>
        </p:nvSpPr>
        <p:spPr bwMode="auto">
          <a:xfrm flipH="1">
            <a:off x="4552950" y="3411538"/>
            <a:ext cx="1031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5" name="Line 557"/>
          <p:cNvSpPr>
            <a:spLocks noChangeShapeType="1"/>
          </p:cNvSpPr>
          <p:nvPr/>
        </p:nvSpPr>
        <p:spPr bwMode="auto">
          <a:xfrm>
            <a:off x="4552950" y="3243263"/>
            <a:ext cx="0" cy="6159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6" name="AutoShape 558"/>
          <p:cNvSpPr>
            <a:spLocks noChangeArrowheads="1"/>
          </p:cNvSpPr>
          <p:nvPr/>
        </p:nvSpPr>
        <p:spPr bwMode="auto">
          <a:xfrm rot="10800000" flipH="1">
            <a:off x="4587875" y="3354388"/>
            <a:ext cx="204788" cy="112712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67" name="Text Box 559"/>
          <p:cNvSpPr txBox="1">
            <a:spLocks noChangeArrowheads="1"/>
          </p:cNvSpPr>
          <p:nvPr/>
        </p:nvSpPr>
        <p:spPr bwMode="auto">
          <a:xfrm>
            <a:off x="4587875" y="3298825"/>
            <a:ext cx="204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568" name="Line 560"/>
          <p:cNvSpPr>
            <a:spLocks noChangeShapeType="1"/>
          </p:cNvSpPr>
          <p:nvPr/>
        </p:nvSpPr>
        <p:spPr bwMode="auto">
          <a:xfrm flipV="1">
            <a:off x="4691063" y="2178050"/>
            <a:ext cx="0" cy="279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9" name="Rectangle 561"/>
          <p:cNvSpPr>
            <a:spLocks noChangeArrowheads="1"/>
          </p:cNvSpPr>
          <p:nvPr/>
        </p:nvSpPr>
        <p:spPr bwMode="auto">
          <a:xfrm>
            <a:off x="4518025" y="2063750"/>
            <a:ext cx="138113" cy="225425"/>
          </a:xfrm>
          <a:prstGeom prst="rect">
            <a:avLst/>
          </a:prstGeom>
          <a:solidFill>
            <a:srgbClr val="FF99CC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0" name="Line 562"/>
          <p:cNvSpPr>
            <a:spLocks noChangeShapeType="1"/>
          </p:cNvSpPr>
          <p:nvPr/>
        </p:nvSpPr>
        <p:spPr bwMode="auto">
          <a:xfrm>
            <a:off x="4656138" y="2178050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1" name="Line 563"/>
          <p:cNvSpPr>
            <a:spLocks noChangeShapeType="1"/>
          </p:cNvSpPr>
          <p:nvPr/>
        </p:nvSpPr>
        <p:spPr bwMode="auto">
          <a:xfrm>
            <a:off x="4587875" y="20097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2" name="Line 564"/>
          <p:cNvSpPr>
            <a:spLocks noChangeShapeType="1"/>
          </p:cNvSpPr>
          <p:nvPr/>
        </p:nvSpPr>
        <p:spPr bwMode="auto">
          <a:xfrm>
            <a:off x="4725988" y="4475163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3" name="Line 565"/>
          <p:cNvSpPr>
            <a:spLocks noChangeShapeType="1"/>
          </p:cNvSpPr>
          <p:nvPr/>
        </p:nvSpPr>
        <p:spPr bwMode="auto">
          <a:xfrm>
            <a:off x="4691063" y="4532313"/>
            <a:ext cx="0" cy="392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4" name="Line 566"/>
          <p:cNvSpPr>
            <a:spLocks noChangeShapeType="1"/>
          </p:cNvSpPr>
          <p:nvPr/>
        </p:nvSpPr>
        <p:spPr bwMode="auto">
          <a:xfrm flipV="1">
            <a:off x="4691063" y="4308475"/>
            <a:ext cx="0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5" name="Line 567"/>
          <p:cNvSpPr>
            <a:spLocks noChangeShapeType="1"/>
          </p:cNvSpPr>
          <p:nvPr/>
        </p:nvSpPr>
        <p:spPr bwMode="auto">
          <a:xfrm>
            <a:off x="4691063" y="453231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6" name="Line 568"/>
          <p:cNvSpPr>
            <a:spLocks noChangeShapeType="1"/>
          </p:cNvSpPr>
          <p:nvPr/>
        </p:nvSpPr>
        <p:spPr bwMode="auto">
          <a:xfrm flipH="1">
            <a:off x="4827588" y="4587875"/>
            <a:ext cx="698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7" name="Line 569"/>
          <p:cNvSpPr>
            <a:spLocks noChangeShapeType="1"/>
          </p:cNvSpPr>
          <p:nvPr/>
        </p:nvSpPr>
        <p:spPr bwMode="auto">
          <a:xfrm flipH="1">
            <a:off x="4552950" y="4475163"/>
            <a:ext cx="1031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8" name="Line 570"/>
          <p:cNvSpPr>
            <a:spLocks noChangeShapeType="1"/>
          </p:cNvSpPr>
          <p:nvPr/>
        </p:nvSpPr>
        <p:spPr bwMode="auto">
          <a:xfrm>
            <a:off x="4552950" y="4475163"/>
            <a:ext cx="0" cy="4492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9" name="AutoShape 571"/>
          <p:cNvSpPr>
            <a:spLocks noChangeArrowheads="1"/>
          </p:cNvSpPr>
          <p:nvPr/>
        </p:nvSpPr>
        <p:spPr bwMode="auto">
          <a:xfrm rot="10800000" flipH="1">
            <a:off x="4587875" y="4419600"/>
            <a:ext cx="204788" cy="112713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80" name="Text Box 572"/>
          <p:cNvSpPr txBox="1">
            <a:spLocks noChangeArrowheads="1"/>
          </p:cNvSpPr>
          <p:nvPr/>
        </p:nvSpPr>
        <p:spPr bwMode="auto">
          <a:xfrm>
            <a:off x="4587875" y="4362450"/>
            <a:ext cx="2047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581" name="Line 573"/>
          <p:cNvSpPr>
            <a:spLocks noChangeShapeType="1"/>
          </p:cNvSpPr>
          <p:nvPr/>
        </p:nvSpPr>
        <p:spPr bwMode="auto">
          <a:xfrm>
            <a:off x="4725988" y="5092700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2" name="Line 574"/>
          <p:cNvSpPr>
            <a:spLocks noChangeShapeType="1"/>
          </p:cNvSpPr>
          <p:nvPr/>
        </p:nvSpPr>
        <p:spPr bwMode="auto">
          <a:xfrm>
            <a:off x="4691063" y="5148263"/>
            <a:ext cx="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" name="Line 575"/>
          <p:cNvSpPr>
            <a:spLocks noChangeShapeType="1"/>
          </p:cNvSpPr>
          <p:nvPr/>
        </p:nvSpPr>
        <p:spPr bwMode="auto">
          <a:xfrm flipV="1">
            <a:off x="4691063" y="4924425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4" name="Line 576"/>
          <p:cNvSpPr>
            <a:spLocks noChangeShapeType="1"/>
          </p:cNvSpPr>
          <p:nvPr/>
        </p:nvSpPr>
        <p:spPr bwMode="auto">
          <a:xfrm>
            <a:off x="4691063" y="5148263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5" name="Line 577"/>
          <p:cNvSpPr>
            <a:spLocks noChangeShapeType="1"/>
          </p:cNvSpPr>
          <p:nvPr/>
        </p:nvSpPr>
        <p:spPr bwMode="auto">
          <a:xfrm flipH="1">
            <a:off x="4827588" y="5203825"/>
            <a:ext cx="698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6" name="Line 578"/>
          <p:cNvSpPr>
            <a:spLocks noChangeShapeType="1"/>
          </p:cNvSpPr>
          <p:nvPr/>
        </p:nvSpPr>
        <p:spPr bwMode="auto">
          <a:xfrm flipH="1">
            <a:off x="4552950" y="5092700"/>
            <a:ext cx="10318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7" name="Line 579"/>
          <p:cNvSpPr>
            <a:spLocks noChangeShapeType="1"/>
          </p:cNvSpPr>
          <p:nvPr/>
        </p:nvSpPr>
        <p:spPr bwMode="auto">
          <a:xfrm>
            <a:off x="4552950" y="4924425"/>
            <a:ext cx="0" cy="61753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8" name="AutoShape 580"/>
          <p:cNvSpPr>
            <a:spLocks noChangeArrowheads="1"/>
          </p:cNvSpPr>
          <p:nvPr/>
        </p:nvSpPr>
        <p:spPr bwMode="auto">
          <a:xfrm rot="10800000" flipH="1">
            <a:off x="4587875" y="5037138"/>
            <a:ext cx="204788" cy="111125"/>
          </a:xfrm>
          <a:prstGeom prst="triangle">
            <a:avLst>
              <a:gd name="adj" fmla="val 49986"/>
            </a:avLst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89" name="Text Box 581"/>
          <p:cNvSpPr txBox="1">
            <a:spLocks noChangeArrowheads="1"/>
          </p:cNvSpPr>
          <p:nvPr/>
        </p:nvSpPr>
        <p:spPr bwMode="auto">
          <a:xfrm>
            <a:off x="4587875" y="4981575"/>
            <a:ext cx="2047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600">
                <a:ea typeface="ＭＳ Ｐゴシック" charset="-128"/>
              </a:rPr>
              <a:t>d</a:t>
            </a:r>
            <a:endParaRPr lang="fr-FR" sz="1600"/>
          </a:p>
        </p:txBody>
      </p:sp>
      <p:sp>
        <p:nvSpPr>
          <p:cNvPr id="590" name="Line 582"/>
          <p:cNvSpPr>
            <a:spLocks noChangeShapeType="1"/>
          </p:cNvSpPr>
          <p:nvPr/>
        </p:nvSpPr>
        <p:spPr bwMode="auto">
          <a:xfrm>
            <a:off x="4552950" y="3859213"/>
            <a:ext cx="0" cy="449262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1" name="Line 583"/>
          <p:cNvSpPr>
            <a:spLocks noChangeShapeType="1"/>
          </p:cNvSpPr>
          <p:nvPr/>
        </p:nvSpPr>
        <p:spPr bwMode="auto">
          <a:xfrm>
            <a:off x="4691063" y="3859213"/>
            <a:ext cx="0" cy="449262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2" name="Line 584"/>
          <p:cNvSpPr>
            <a:spLocks noChangeShapeType="1"/>
          </p:cNvSpPr>
          <p:nvPr/>
        </p:nvSpPr>
        <p:spPr bwMode="auto">
          <a:xfrm>
            <a:off x="4552950" y="4308475"/>
            <a:ext cx="0" cy="1666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3" name="Rectangle 585"/>
          <p:cNvSpPr>
            <a:spLocks noChangeArrowheads="1"/>
          </p:cNvSpPr>
          <p:nvPr/>
        </p:nvSpPr>
        <p:spPr bwMode="auto">
          <a:xfrm flipV="1">
            <a:off x="4346575" y="5876925"/>
            <a:ext cx="136525" cy="225425"/>
          </a:xfrm>
          <a:prstGeom prst="rect">
            <a:avLst/>
          </a:prstGeom>
          <a:solidFill>
            <a:srgbClr val="00FF00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94" name="Line 586"/>
          <p:cNvSpPr>
            <a:spLocks noChangeShapeType="1"/>
          </p:cNvSpPr>
          <p:nvPr/>
        </p:nvSpPr>
        <p:spPr bwMode="auto">
          <a:xfrm flipV="1">
            <a:off x="4416425" y="6045200"/>
            <a:ext cx="0" cy="112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5" name="AutoShape 587"/>
          <p:cNvSpPr>
            <a:spLocks noChangeArrowheads="1"/>
          </p:cNvSpPr>
          <p:nvPr/>
        </p:nvSpPr>
        <p:spPr bwMode="auto">
          <a:xfrm rot="16200000">
            <a:off x="4441032" y="5550694"/>
            <a:ext cx="223837" cy="206375"/>
          </a:xfrm>
          <a:prstGeom prst="homePlate">
            <a:avLst>
              <a:gd name="adj" fmla="val 27115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96" name="Line 588"/>
          <p:cNvSpPr>
            <a:spLocks noChangeShapeType="1"/>
          </p:cNvSpPr>
          <p:nvPr/>
        </p:nvSpPr>
        <p:spPr bwMode="auto">
          <a:xfrm>
            <a:off x="4691063" y="5541963"/>
            <a:ext cx="0" cy="280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7" name="Text Box 589"/>
          <p:cNvSpPr txBox="1">
            <a:spLocks noChangeArrowheads="1"/>
          </p:cNvSpPr>
          <p:nvPr/>
        </p:nvSpPr>
        <p:spPr bwMode="auto">
          <a:xfrm>
            <a:off x="4518025" y="2120900"/>
            <a:ext cx="2428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598" name="Text Box 590"/>
          <p:cNvSpPr txBox="1">
            <a:spLocks noChangeArrowheads="1"/>
          </p:cNvSpPr>
          <p:nvPr/>
        </p:nvSpPr>
        <p:spPr bwMode="auto">
          <a:xfrm>
            <a:off x="4346575" y="5932488"/>
            <a:ext cx="2413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400">
                <a:ea typeface="ＭＳ Ｐゴシック" charset="-128"/>
              </a:rPr>
              <a:t>q</a:t>
            </a:r>
            <a:endParaRPr lang="fr-FR" sz="1600"/>
          </a:p>
        </p:txBody>
      </p:sp>
      <p:sp>
        <p:nvSpPr>
          <p:cNvPr id="599" name="Line 591"/>
          <p:cNvSpPr>
            <a:spLocks noChangeShapeType="1"/>
          </p:cNvSpPr>
          <p:nvPr/>
        </p:nvSpPr>
        <p:spPr bwMode="auto">
          <a:xfrm flipH="1">
            <a:off x="4483100" y="2178050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600" name="Group 592"/>
          <p:cNvGrpSpPr>
            <a:grpSpLocks/>
          </p:cNvGrpSpPr>
          <p:nvPr/>
        </p:nvGrpSpPr>
        <p:grpSpPr bwMode="auto">
          <a:xfrm>
            <a:off x="4827588" y="3298825"/>
            <a:ext cx="242887" cy="447675"/>
            <a:chOff x="3909" y="3169"/>
            <a:chExt cx="399" cy="728"/>
          </a:xfrm>
        </p:grpSpPr>
        <p:sp>
          <p:nvSpPr>
            <p:cNvPr id="601" name="Rectangle 593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2" name="Line 594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03" name="Group 595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611" name="Line 596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2" name="Line 597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3" name="Line 598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4" name="Line 599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04" name="Group 600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607" name="Line 601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8" name="Line 602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9" name="Line 603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0" name="Line 604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05" name="Line 605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6" name="Line 606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15" name="Group 607"/>
          <p:cNvGrpSpPr>
            <a:grpSpLocks/>
          </p:cNvGrpSpPr>
          <p:nvPr/>
        </p:nvGrpSpPr>
        <p:grpSpPr bwMode="auto">
          <a:xfrm>
            <a:off x="4827588" y="4362450"/>
            <a:ext cx="242887" cy="450850"/>
            <a:chOff x="3909" y="3169"/>
            <a:chExt cx="399" cy="728"/>
          </a:xfrm>
        </p:grpSpPr>
        <p:sp>
          <p:nvSpPr>
            <p:cNvPr id="616" name="Rectangle 608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7" name="Line 609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18" name="Group 610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626" name="Line 611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7" name="Line 612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8" name="Line 613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9" name="Line 614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19" name="Group 615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622" name="Line 616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3" name="Line 617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4" name="Line 618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5" name="Line 619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20" name="Line 620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1" name="Line 621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30" name="Group 622"/>
          <p:cNvGrpSpPr>
            <a:grpSpLocks/>
          </p:cNvGrpSpPr>
          <p:nvPr/>
        </p:nvGrpSpPr>
        <p:grpSpPr bwMode="auto">
          <a:xfrm>
            <a:off x="4827588" y="4981575"/>
            <a:ext cx="242887" cy="447675"/>
            <a:chOff x="3909" y="3169"/>
            <a:chExt cx="399" cy="728"/>
          </a:xfrm>
        </p:grpSpPr>
        <p:sp>
          <p:nvSpPr>
            <p:cNvPr id="631" name="Rectangle 623"/>
            <p:cNvSpPr>
              <a:spLocks noChangeArrowheads="1"/>
            </p:cNvSpPr>
            <p:nvPr/>
          </p:nvSpPr>
          <p:spPr bwMode="auto">
            <a:xfrm>
              <a:off x="3909" y="3169"/>
              <a:ext cx="399" cy="54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2" name="Line 624"/>
            <p:cNvSpPr>
              <a:spLocks noChangeShapeType="1"/>
            </p:cNvSpPr>
            <p:nvPr/>
          </p:nvSpPr>
          <p:spPr bwMode="auto">
            <a:xfrm flipH="1">
              <a:off x="3909" y="3533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33" name="Group 625"/>
            <p:cNvGrpSpPr>
              <a:grpSpLocks/>
            </p:cNvGrpSpPr>
            <p:nvPr/>
          </p:nvGrpSpPr>
          <p:grpSpPr bwMode="auto">
            <a:xfrm>
              <a:off x="3966" y="3260"/>
              <a:ext cx="114" cy="273"/>
              <a:chOff x="3453" y="2623"/>
              <a:chExt cx="114" cy="273"/>
            </a:xfrm>
          </p:grpSpPr>
          <p:sp>
            <p:nvSpPr>
              <p:cNvPr id="641" name="Line 626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2" name="Line 627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3" name="Line 628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4" name="Line 629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34" name="Group 630"/>
            <p:cNvGrpSpPr>
              <a:grpSpLocks/>
            </p:cNvGrpSpPr>
            <p:nvPr/>
          </p:nvGrpSpPr>
          <p:grpSpPr bwMode="auto">
            <a:xfrm>
              <a:off x="4137" y="3260"/>
              <a:ext cx="114" cy="273"/>
              <a:chOff x="3453" y="2623"/>
              <a:chExt cx="114" cy="273"/>
            </a:xfrm>
          </p:grpSpPr>
          <p:sp>
            <p:nvSpPr>
              <p:cNvPr id="637" name="Line 631"/>
              <p:cNvSpPr>
                <a:spLocks noChangeShapeType="1"/>
              </p:cNvSpPr>
              <p:nvPr/>
            </p:nvSpPr>
            <p:spPr bwMode="auto">
              <a:xfrm>
                <a:off x="3510" y="2623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8" name="Line 632"/>
              <p:cNvSpPr>
                <a:spLocks noChangeShapeType="1"/>
              </p:cNvSpPr>
              <p:nvPr/>
            </p:nvSpPr>
            <p:spPr bwMode="auto">
              <a:xfrm>
                <a:off x="3510" y="280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9" name="Line 633"/>
              <p:cNvSpPr>
                <a:spLocks noChangeShapeType="1"/>
              </p:cNvSpPr>
              <p:nvPr/>
            </p:nvSpPr>
            <p:spPr bwMode="auto">
              <a:xfrm>
                <a:off x="3453" y="2714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0" name="Line 634"/>
              <p:cNvSpPr>
                <a:spLocks noChangeShapeType="1"/>
              </p:cNvSpPr>
              <p:nvPr/>
            </p:nvSpPr>
            <p:spPr bwMode="auto">
              <a:xfrm>
                <a:off x="3453" y="2805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35" name="Line 635"/>
            <p:cNvSpPr>
              <a:spLocks noChangeShapeType="1"/>
            </p:cNvSpPr>
            <p:nvPr/>
          </p:nvSpPr>
          <p:spPr bwMode="auto">
            <a:xfrm>
              <a:off x="4023" y="3715"/>
              <a:ext cx="0" cy="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" name="Line 636"/>
            <p:cNvSpPr>
              <a:spLocks noChangeShapeType="1"/>
            </p:cNvSpPr>
            <p:nvPr/>
          </p:nvSpPr>
          <p:spPr bwMode="auto">
            <a:xfrm>
              <a:off x="4194" y="371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45" name="Line 637"/>
          <p:cNvSpPr>
            <a:spLocks noChangeShapeType="1"/>
          </p:cNvSpPr>
          <p:nvPr/>
        </p:nvSpPr>
        <p:spPr bwMode="auto">
          <a:xfrm>
            <a:off x="1006475" y="2009775"/>
            <a:ext cx="3581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6" name="Line 638"/>
          <p:cNvSpPr>
            <a:spLocks noChangeShapeType="1"/>
          </p:cNvSpPr>
          <p:nvPr/>
        </p:nvSpPr>
        <p:spPr bwMode="auto">
          <a:xfrm>
            <a:off x="1006475" y="6157913"/>
            <a:ext cx="34099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7" name="Line 639"/>
          <p:cNvSpPr>
            <a:spLocks noChangeShapeType="1"/>
          </p:cNvSpPr>
          <p:nvPr/>
        </p:nvSpPr>
        <p:spPr bwMode="auto">
          <a:xfrm>
            <a:off x="2281238" y="2178050"/>
            <a:ext cx="4460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" name="Line 640"/>
          <p:cNvSpPr>
            <a:spLocks noChangeShapeType="1"/>
          </p:cNvSpPr>
          <p:nvPr/>
        </p:nvSpPr>
        <p:spPr bwMode="auto">
          <a:xfrm>
            <a:off x="2727325" y="2178050"/>
            <a:ext cx="31115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9" name="Line 641"/>
          <p:cNvSpPr>
            <a:spLocks noChangeShapeType="1"/>
          </p:cNvSpPr>
          <p:nvPr/>
        </p:nvSpPr>
        <p:spPr bwMode="auto">
          <a:xfrm>
            <a:off x="3278188" y="2178050"/>
            <a:ext cx="620712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0" name="Line 642"/>
          <p:cNvSpPr>
            <a:spLocks noChangeShapeType="1"/>
          </p:cNvSpPr>
          <p:nvPr/>
        </p:nvSpPr>
        <p:spPr bwMode="auto">
          <a:xfrm>
            <a:off x="4105275" y="2178050"/>
            <a:ext cx="3778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1" name="Line 643"/>
          <p:cNvSpPr>
            <a:spLocks noChangeShapeType="1"/>
          </p:cNvSpPr>
          <p:nvPr/>
        </p:nvSpPr>
        <p:spPr bwMode="auto">
          <a:xfrm>
            <a:off x="1489075" y="1897063"/>
            <a:ext cx="0" cy="27940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2" name="Line 644"/>
          <p:cNvSpPr>
            <a:spLocks noChangeShapeType="1"/>
          </p:cNvSpPr>
          <p:nvPr/>
        </p:nvSpPr>
        <p:spPr bwMode="auto">
          <a:xfrm>
            <a:off x="1489075" y="1897063"/>
            <a:ext cx="3201988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3" name="Line 645"/>
          <p:cNvSpPr>
            <a:spLocks noChangeShapeType="1"/>
          </p:cNvSpPr>
          <p:nvPr/>
        </p:nvSpPr>
        <p:spPr bwMode="auto">
          <a:xfrm>
            <a:off x="1695450" y="2178050"/>
            <a:ext cx="3778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4" name="Line 646"/>
          <p:cNvSpPr>
            <a:spLocks noChangeShapeType="1"/>
          </p:cNvSpPr>
          <p:nvPr/>
        </p:nvSpPr>
        <p:spPr bwMode="auto">
          <a:xfrm>
            <a:off x="4691063" y="1897063"/>
            <a:ext cx="0" cy="27940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5" name="Line 647"/>
          <p:cNvSpPr>
            <a:spLocks noChangeShapeType="1"/>
          </p:cNvSpPr>
          <p:nvPr/>
        </p:nvSpPr>
        <p:spPr bwMode="auto">
          <a:xfrm>
            <a:off x="3244850" y="2178050"/>
            <a:ext cx="0" cy="2238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6" name="Line 648"/>
          <p:cNvSpPr>
            <a:spLocks noChangeShapeType="1"/>
          </p:cNvSpPr>
          <p:nvPr/>
        </p:nvSpPr>
        <p:spPr bwMode="auto">
          <a:xfrm>
            <a:off x="1695450" y="2178050"/>
            <a:ext cx="0" cy="168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7" name="Line 649"/>
          <p:cNvSpPr>
            <a:spLocks noChangeShapeType="1"/>
          </p:cNvSpPr>
          <p:nvPr/>
        </p:nvSpPr>
        <p:spPr bwMode="auto">
          <a:xfrm>
            <a:off x="766763" y="3074988"/>
            <a:ext cx="0" cy="9525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8" name="Line 650"/>
          <p:cNvSpPr>
            <a:spLocks noChangeShapeType="1"/>
          </p:cNvSpPr>
          <p:nvPr/>
        </p:nvSpPr>
        <p:spPr bwMode="auto">
          <a:xfrm flipV="1">
            <a:off x="696913" y="4308475"/>
            <a:ext cx="0" cy="12334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9" name="Line 651"/>
          <p:cNvSpPr>
            <a:spLocks noChangeShapeType="1"/>
          </p:cNvSpPr>
          <p:nvPr/>
        </p:nvSpPr>
        <p:spPr bwMode="auto">
          <a:xfrm>
            <a:off x="696913" y="3243263"/>
            <a:ext cx="0" cy="7842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0" name="Line 652"/>
          <p:cNvSpPr>
            <a:spLocks noChangeShapeType="1"/>
          </p:cNvSpPr>
          <p:nvPr/>
        </p:nvSpPr>
        <p:spPr bwMode="auto">
          <a:xfrm>
            <a:off x="766763" y="4308475"/>
            <a:ext cx="0" cy="10652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1" name="Line 653"/>
          <p:cNvSpPr>
            <a:spLocks noChangeShapeType="1"/>
          </p:cNvSpPr>
          <p:nvPr/>
        </p:nvSpPr>
        <p:spPr bwMode="auto">
          <a:xfrm>
            <a:off x="696913" y="4027488"/>
            <a:ext cx="0" cy="280987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2" name="Line 654"/>
          <p:cNvSpPr>
            <a:spLocks noChangeShapeType="1"/>
          </p:cNvSpPr>
          <p:nvPr/>
        </p:nvSpPr>
        <p:spPr bwMode="auto">
          <a:xfrm>
            <a:off x="766763" y="4027488"/>
            <a:ext cx="0" cy="280987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3" name="Line 655"/>
          <p:cNvSpPr>
            <a:spLocks noChangeShapeType="1"/>
          </p:cNvSpPr>
          <p:nvPr/>
        </p:nvSpPr>
        <p:spPr bwMode="auto">
          <a:xfrm>
            <a:off x="558800" y="3243263"/>
            <a:ext cx="13811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4" name="Line 656"/>
          <p:cNvSpPr>
            <a:spLocks noChangeShapeType="1"/>
          </p:cNvSpPr>
          <p:nvPr/>
        </p:nvSpPr>
        <p:spPr bwMode="auto">
          <a:xfrm flipH="1">
            <a:off x="558800" y="3074988"/>
            <a:ext cx="20796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" name="Line 657"/>
          <p:cNvSpPr>
            <a:spLocks noChangeShapeType="1"/>
          </p:cNvSpPr>
          <p:nvPr/>
        </p:nvSpPr>
        <p:spPr bwMode="auto">
          <a:xfrm>
            <a:off x="3932238" y="5989638"/>
            <a:ext cx="4143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6" name="Line 658"/>
          <p:cNvSpPr>
            <a:spLocks noChangeShapeType="1"/>
          </p:cNvSpPr>
          <p:nvPr/>
        </p:nvSpPr>
        <p:spPr bwMode="auto">
          <a:xfrm flipH="1">
            <a:off x="1282700" y="5989638"/>
            <a:ext cx="682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7" name="Line 659"/>
          <p:cNvSpPr>
            <a:spLocks noChangeShapeType="1"/>
          </p:cNvSpPr>
          <p:nvPr/>
        </p:nvSpPr>
        <p:spPr bwMode="auto">
          <a:xfrm>
            <a:off x="1282700" y="5989638"/>
            <a:ext cx="0" cy="223837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8" name="Line 660"/>
          <p:cNvSpPr>
            <a:spLocks noChangeShapeType="1"/>
          </p:cNvSpPr>
          <p:nvPr/>
        </p:nvSpPr>
        <p:spPr bwMode="auto">
          <a:xfrm>
            <a:off x="1282700" y="6213475"/>
            <a:ext cx="3235325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9" name="Line 661"/>
          <p:cNvSpPr>
            <a:spLocks noChangeShapeType="1"/>
          </p:cNvSpPr>
          <p:nvPr/>
        </p:nvSpPr>
        <p:spPr bwMode="auto">
          <a:xfrm>
            <a:off x="4518025" y="5989638"/>
            <a:ext cx="0" cy="223837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0" name="Line 662"/>
          <p:cNvSpPr>
            <a:spLocks noChangeShapeType="1"/>
          </p:cNvSpPr>
          <p:nvPr/>
        </p:nvSpPr>
        <p:spPr bwMode="auto">
          <a:xfrm>
            <a:off x="1522413" y="5989638"/>
            <a:ext cx="4143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1" name="Line 663"/>
          <p:cNvSpPr>
            <a:spLocks noChangeShapeType="1"/>
          </p:cNvSpPr>
          <p:nvPr/>
        </p:nvSpPr>
        <p:spPr bwMode="auto">
          <a:xfrm>
            <a:off x="2108200" y="5989638"/>
            <a:ext cx="4476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2" name="Line 664"/>
          <p:cNvSpPr>
            <a:spLocks noChangeShapeType="1"/>
          </p:cNvSpPr>
          <p:nvPr/>
        </p:nvSpPr>
        <p:spPr bwMode="auto">
          <a:xfrm>
            <a:off x="2832100" y="5989638"/>
            <a:ext cx="682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3" name="Line 665"/>
          <p:cNvSpPr>
            <a:spLocks noChangeShapeType="1"/>
          </p:cNvSpPr>
          <p:nvPr/>
        </p:nvSpPr>
        <p:spPr bwMode="auto">
          <a:xfrm>
            <a:off x="2555875" y="5989638"/>
            <a:ext cx="27622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4" name="Line 666"/>
          <p:cNvSpPr>
            <a:spLocks noChangeShapeType="1"/>
          </p:cNvSpPr>
          <p:nvPr/>
        </p:nvSpPr>
        <p:spPr bwMode="auto">
          <a:xfrm>
            <a:off x="3278188" y="5989638"/>
            <a:ext cx="27622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5" name="Line 667"/>
          <p:cNvSpPr>
            <a:spLocks noChangeShapeType="1"/>
          </p:cNvSpPr>
          <p:nvPr/>
        </p:nvSpPr>
        <p:spPr bwMode="auto">
          <a:xfrm>
            <a:off x="3071813" y="5989638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6" name="Line 668"/>
          <p:cNvSpPr>
            <a:spLocks noChangeShapeType="1"/>
          </p:cNvSpPr>
          <p:nvPr/>
        </p:nvSpPr>
        <p:spPr bwMode="auto">
          <a:xfrm>
            <a:off x="3554413" y="5989638"/>
            <a:ext cx="206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7" name="Text Box 669"/>
          <p:cNvSpPr txBox="1">
            <a:spLocks noChangeArrowheads="1"/>
          </p:cNvSpPr>
          <p:nvPr/>
        </p:nvSpPr>
        <p:spPr bwMode="auto">
          <a:xfrm>
            <a:off x="5256213" y="5907088"/>
            <a:ext cx="6096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sz="1600"/>
          </a:p>
        </p:txBody>
      </p:sp>
      <p:sp>
        <p:nvSpPr>
          <p:cNvPr id="678" name="Text Box 670"/>
          <p:cNvSpPr txBox="1">
            <a:spLocks noChangeArrowheads="1"/>
          </p:cNvSpPr>
          <p:nvPr/>
        </p:nvSpPr>
        <p:spPr bwMode="auto">
          <a:xfrm>
            <a:off x="5338763" y="1939925"/>
            <a:ext cx="611187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sz="1600"/>
          </a:p>
        </p:txBody>
      </p:sp>
      <p:sp>
        <p:nvSpPr>
          <p:cNvPr id="679" name="Text Box 671"/>
          <p:cNvSpPr txBox="1">
            <a:spLocks noChangeArrowheads="1"/>
          </p:cNvSpPr>
          <p:nvPr/>
        </p:nvSpPr>
        <p:spPr bwMode="auto">
          <a:xfrm>
            <a:off x="4959350" y="5332413"/>
            <a:ext cx="13001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ja-JP" sz="1200" b="1">
                <a:ea typeface="ＭＳ Ｐゴシック" charset="-128"/>
              </a:rPr>
              <a:t>Phase comparator</a:t>
            </a:r>
            <a:endParaRPr lang="fr-FR" sz="1400" b="1">
              <a:solidFill>
                <a:srgbClr val="0000FF"/>
              </a:solidFill>
            </a:endParaRPr>
          </a:p>
          <a:p>
            <a:r>
              <a:rPr lang="fr-FR" altLang="ja-JP" sz="1200" b="1">
                <a:ea typeface="ＭＳ Ｐゴシック" charset="-128"/>
              </a:rPr>
              <a:t>+ Charge Pump</a:t>
            </a:r>
            <a:endParaRPr lang="fr-FR" sz="1600"/>
          </a:p>
        </p:txBody>
      </p:sp>
      <p:sp>
        <p:nvSpPr>
          <p:cNvPr id="680" name="Text Box 672"/>
          <p:cNvSpPr txBox="1">
            <a:spLocks noChangeArrowheads="1"/>
          </p:cNvSpPr>
          <p:nvPr/>
        </p:nvSpPr>
        <p:spPr bwMode="auto">
          <a:xfrm>
            <a:off x="-114300" y="3783013"/>
            <a:ext cx="7985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1200" b="1">
                <a:ea typeface="ＭＳ Ｐゴシック" charset="-128"/>
              </a:rPr>
              <a:t>Buffers</a:t>
            </a:r>
            <a:endParaRPr lang="fr-FR" sz="1600"/>
          </a:p>
        </p:txBody>
      </p:sp>
      <p:sp>
        <p:nvSpPr>
          <p:cNvPr id="681" name="Text Box 673"/>
          <p:cNvSpPr txBox="1">
            <a:spLocks noChangeArrowheads="1"/>
          </p:cNvSpPr>
          <p:nvPr/>
        </p:nvSpPr>
        <p:spPr bwMode="auto">
          <a:xfrm>
            <a:off x="142875" y="2860675"/>
            <a:ext cx="38893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1200" b="1">
                <a:ea typeface="ＭＳ Ｐゴシック" charset="-128"/>
              </a:rPr>
              <a:t>In +</a:t>
            </a:r>
            <a:endParaRPr lang="fr-FR" sz="1600"/>
          </a:p>
        </p:txBody>
      </p:sp>
      <p:sp>
        <p:nvSpPr>
          <p:cNvPr id="682" name="Text Box 674"/>
          <p:cNvSpPr txBox="1">
            <a:spLocks noChangeArrowheads="1"/>
          </p:cNvSpPr>
          <p:nvPr/>
        </p:nvSpPr>
        <p:spPr bwMode="auto">
          <a:xfrm>
            <a:off x="155575" y="3128963"/>
            <a:ext cx="39052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1200" b="1">
                <a:ea typeface="ＭＳ Ｐゴシック" charset="-128"/>
              </a:rPr>
              <a:t>In -</a:t>
            </a:r>
            <a:endParaRPr lang="fr-FR" sz="1600"/>
          </a:p>
        </p:txBody>
      </p:sp>
      <p:sp>
        <p:nvSpPr>
          <p:cNvPr id="683" name="Text Box 675"/>
          <p:cNvSpPr txBox="1">
            <a:spLocks noChangeArrowheads="1"/>
          </p:cNvSpPr>
          <p:nvPr/>
        </p:nvSpPr>
        <p:spPr bwMode="auto">
          <a:xfrm>
            <a:off x="2322513" y="1670050"/>
            <a:ext cx="1001712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1200" b="1">
                <a:ea typeface="ＭＳ Ｐゴシック" charset="-128"/>
              </a:rPr>
              <a:t>16 columns</a:t>
            </a:r>
            <a:endParaRPr lang="fr-FR" sz="1600"/>
          </a:p>
        </p:txBody>
      </p:sp>
      <p:sp>
        <p:nvSpPr>
          <p:cNvPr id="684" name="Text Box 676"/>
          <p:cNvSpPr txBox="1">
            <a:spLocks noChangeArrowheads="1"/>
          </p:cNvSpPr>
          <p:nvPr/>
        </p:nvSpPr>
        <p:spPr bwMode="auto">
          <a:xfrm>
            <a:off x="295275" y="1741488"/>
            <a:ext cx="100012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1200" b="1">
                <a:ea typeface="ＭＳ Ｐゴシック" charset="-128"/>
              </a:rPr>
              <a:t>wck</a:t>
            </a:r>
            <a:endParaRPr lang="fr-FR" sz="1600"/>
          </a:p>
        </p:txBody>
      </p:sp>
      <p:sp>
        <p:nvSpPr>
          <p:cNvPr id="685" name="Text Box 677"/>
          <p:cNvSpPr txBox="1">
            <a:spLocks noChangeArrowheads="1"/>
          </p:cNvSpPr>
          <p:nvPr/>
        </p:nvSpPr>
        <p:spPr bwMode="auto">
          <a:xfrm>
            <a:off x="350838" y="6007100"/>
            <a:ext cx="5000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fr-FR" altLang="ja-JP" sz="1200" b="1">
                <a:ea typeface="ＭＳ Ｐゴシック" charset="-128"/>
              </a:rPr>
              <a:t>wck</a:t>
            </a:r>
            <a:endParaRPr lang="fr-FR" sz="1600"/>
          </a:p>
        </p:txBody>
      </p:sp>
      <p:sp>
        <p:nvSpPr>
          <p:cNvPr id="686" name="Line 678"/>
          <p:cNvSpPr>
            <a:spLocks noChangeShapeType="1"/>
          </p:cNvSpPr>
          <p:nvPr/>
        </p:nvSpPr>
        <p:spPr bwMode="auto">
          <a:xfrm flipH="1" flipV="1">
            <a:off x="3244850" y="2173288"/>
            <a:ext cx="0" cy="560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87" name="Line 679"/>
          <p:cNvSpPr>
            <a:spLocks noChangeShapeType="1"/>
          </p:cNvSpPr>
          <p:nvPr/>
        </p:nvSpPr>
        <p:spPr bwMode="auto">
          <a:xfrm flipH="1" flipV="1">
            <a:off x="4102100" y="2176463"/>
            <a:ext cx="3175" cy="560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88" name="Line 680"/>
          <p:cNvSpPr>
            <a:spLocks noChangeShapeType="1"/>
          </p:cNvSpPr>
          <p:nvPr/>
        </p:nvSpPr>
        <p:spPr bwMode="auto">
          <a:xfrm flipH="1" flipV="1">
            <a:off x="4687888" y="2181225"/>
            <a:ext cx="1587" cy="5603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689" name="Picture 681" descr="SAM_TOP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4379913"/>
            <a:ext cx="2078037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0" name="Picture 682" descr="sam_dira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955675"/>
            <a:ext cx="3729037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1" name="Text Box 683"/>
          <p:cNvSpPr txBox="1">
            <a:spLocks noChangeArrowheads="1"/>
          </p:cNvSpPr>
          <p:nvPr/>
        </p:nvSpPr>
        <p:spPr bwMode="auto">
          <a:xfrm>
            <a:off x="6626225" y="3895725"/>
            <a:ext cx="1871663" cy="31750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fr-FR" sz="1400">
                <a:solidFill>
                  <a:srgbClr val="FF0000"/>
                </a:solidFill>
                <a:latin typeface="Arial" charset="0"/>
              </a:rPr>
              <a:t>2 ns pulse in SAM0</a:t>
            </a:r>
            <a:endParaRPr lang="en-US" sz="1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92" name="Text Box 684"/>
          <p:cNvSpPr txBox="1">
            <a:spLocks noChangeArrowheads="1"/>
          </p:cNvSpPr>
          <p:nvPr/>
        </p:nvSpPr>
        <p:spPr bwMode="auto">
          <a:xfrm>
            <a:off x="6435725" y="6375400"/>
            <a:ext cx="2378075" cy="31750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fr-FR" sz="1400">
                <a:solidFill>
                  <a:srgbClr val="FF0000"/>
                </a:solidFill>
                <a:latin typeface="Arial" charset="0"/>
              </a:rPr>
              <a:t>chip layout in 0.35µ CMOS</a:t>
            </a:r>
            <a:endParaRPr lang="en-US" sz="1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93" name="Text Box 685"/>
          <p:cNvSpPr txBox="1">
            <a:spLocks noChangeArrowheads="1"/>
          </p:cNvSpPr>
          <p:nvPr/>
        </p:nvSpPr>
        <p:spPr bwMode="auto">
          <a:xfrm>
            <a:off x="7808913" y="228600"/>
            <a:ext cx="1038225" cy="2746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200">
                <a:cs typeface="Times New Roman" pitchFamily="18" charset="0"/>
              </a:rPr>
              <a:t>©E. Delagnes</a:t>
            </a:r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405586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Multi gain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Impossibilité de trouver ou faire des ADC avec la résolution et la vitesse nécessaires</a:t>
            </a:r>
          </a:p>
          <a:p>
            <a:r>
              <a:rPr lang="fr-FR" dirty="0" smtClean="0"/>
              <a:t>Impossibilité de faire des mémoires analogiques avec la dynamique requise</a:t>
            </a:r>
          </a:p>
          <a:p>
            <a:endParaRPr lang="fr-FR" dirty="0" smtClean="0"/>
          </a:p>
          <a:p>
            <a:r>
              <a:rPr lang="fr-FR" dirty="0" smtClean="0">
                <a:sym typeface="Wingdings" pitchFamily="2" charset="2"/>
              </a:rPr>
              <a:t> découpage de la dynamique en 2 ou 3 secteurs avec recouvrement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0758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Multi gain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47</a:t>
            </a:fld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179513" y="1268760"/>
            <a:ext cx="43211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Le préampli supporte toute la dynamique</a:t>
            </a:r>
          </a:p>
          <a:p>
            <a:endParaRPr lang="fr-FR" sz="2000" dirty="0"/>
          </a:p>
          <a:p>
            <a:r>
              <a:rPr lang="fr-FR" sz="2000" dirty="0" smtClean="0"/>
              <a:t>Implémentation de gains différents dans la chaîne</a:t>
            </a:r>
          </a:p>
          <a:p>
            <a:endParaRPr lang="fr-FR" sz="2000" dirty="0"/>
          </a:p>
          <a:p>
            <a:r>
              <a:rPr lang="fr-FR" sz="2000" dirty="0" smtClean="0"/>
              <a:t>Couvrir la dynamique globale</a:t>
            </a:r>
          </a:p>
          <a:p>
            <a:endParaRPr lang="fr-FR" sz="2000" dirty="0"/>
          </a:p>
          <a:p>
            <a:r>
              <a:rPr lang="fr-FR" sz="2000" dirty="0" smtClean="0"/>
              <a:t>Conserver une résolution suffisante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79513" y="4482986"/>
            <a:ext cx="69525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Recouvrement </a:t>
            </a:r>
            <a:r>
              <a:rPr lang="fr-FR" sz="2000" dirty="0"/>
              <a:t>des gammes, possibilité </a:t>
            </a:r>
            <a:r>
              <a:rPr lang="fr-FR" sz="2000" dirty="0" smtClean="0"/>
              <a:t>d’inter-calibrer</a:t>
            </a:r>
          </a:p>
          <a:p>
            <a:endParaRPr lang="fr-FR" sz="2000" dirty="0"/>
          </a:p>
          <a:p>
            <a:r>
              <a:rPr lang="fr-FR" sz="2000" dirty="0" smtClean="0"/>
              <a:t>La voie qui sature ne doit pas perturber la chaîne globale</a:t>
            </a:r>
          </a:p>
          <a:p>
            <a:endParaRPr lang="fr-FR" sz="2000" dirty="0"/>
          </a:p>
          <a:p>
            <a:r>
              <a:rPr lang="fr-FR" sz="2000" dirty="0" smtClean="0"/>
              <a:t>Choix de gain automatique ou lecture de tous les gains</a:t>
            </a:r>
            <a:endParaRPr lang="fr-FR" sz="2000" dirty="0"/>
          </a:p>
          <a:p>
            <a:endParaRPr lang="fr-FR" sz="2000" dirty="0"/>
          </a:p>
        </p:txBody>
      </p:sp>
      <p:pic>
        <p:nvPicPr>
          <p:cNvPr id="24579" name="Picture 3" descr="C:\Users\rv\000work\ecole detecteur mesure\multi g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2776"/>
            <a:ext cx="4913710" cy="30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96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Choix de gain automatique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48</a:t>
            </a:fld>
            <a:endParaRPr lang="fr-BE"/>
          </a:p>
        </p:txBody>
      </p:sp>
      <p:grpSp>
        <p:nvGrpSpPr>
          <p:cNvPr id="21" name="Groupe 20"/>
          <p:cNvGrpSpPr/>
          <p:nvPr/>
        </p:nvGrpSpPr>
        <p:grpSpPr>
          <a:xfrm>
            <a:off x="683460" y="1430051"/>
            <a:ext cx="7894575" cy="4519299"/>
            <a:chOff x="683460" y="1286031"/>
            <a:chExt cx="7894575" cy="451929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60" y="1286031"/>
              <a:ext cx="7894575" cy="4519299"/>
            </a:xfrm>
            <a:prstGeom prst="rect">
              <a:avLst/>
            </a:prstGeom>
          </p:spPr>
        </p:pic>
        <p:cxnSp>
          <p:nvCxnSpPr>
            <p:cNvPr id="11" name="Connecteur droit 10"/>
            <p:cNvCxnSpPr/>
            <p:nvPr/>
          </p:nvCxnSpPr>
          <p:spPr>
            <a:xfrm>
              <a:off x="8316520" y="3501010"/>
              <a:ext cx="0" cy="108015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H="1">
              <a:off x="4355970" y="4581160"/>
              <a:ext cx="3960550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V="1">
              <a:off x="4283960" y="3284980"/>
              <a:ext cx="0" cy="129618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ZoneTexte 19"/>
          <p:cNvSpPr txBox="1"/>
          <p:nvPr/>
        </p:nvSpPr>
        <p:spPr>
          <a:xfrm>
            <a:off x="457200" y="5805330"/>
            <a:ext cx="325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« Redistribution de charge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31348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fr-FR" dirty="0" smtClean="0"/>
              <a:t>Déclenchement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Impossibilité (et inutilité) de </a:t>
            </a:r>
            <a:r>
              <a:rPr lang="fr-FR" dirty="0"/>
              <a:t>c</a:t>
            </a:r>
            <a:r>
              <a:rPr lang="fr-FR" dirty="0" smtClean="0"/>
              <a:t>onvertir les données et de les transférer au rythme de la machine.</a:t>
            </a:r>
          </a:p>
          <a:p>
            <a:pPr marL="0" indent="0">
              <a:buNone/>
            </a:pPr>
            <a:r>
              <a:rPr lang="fr-FR" dirty="0" smtClean="0"/>
              <a:t>L’électronique de trigger effectue des opérations simples et rapides.</a:t>
            </a:r>
          </a:p>
          <a:p>
            <a:pPr marL="0" indent="0">
              <a:buNone/>
            </a:pPr>
            <a:r>
              <a:rPr lang="fr-FR" dirty="0" smtClean="0"/>
              <a:t>Prise de décision : </a:t>
            </a:r>
          </a:p>
          <a:p>
            <a:pPr marL="400050" lvl="1" indent="0">
              <a:buNone/>
            </a:pPr>
            <a:r>
              <a:rPr lang="fr-FR" dirty="0" smtClean="0"/>
              <a:t>Non : les données sont rejetées</a:t>
            </a:r>
          </a:p>
          <a:p>
            <a:pPr marL="400050" lvl="1" indent="0">
              <a:buNone/>
            </a:pPr>
            <a:r>
              <a:rPr lang="fr-FR" dirty="0" smtClean="0"/>
              <a:t>Oui : les données sont converties et transférées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960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>
            <a:normAutofit/>
          </a:bodyPr>
          <a:lstStyle/>
          <a:p>
            <a:r>
              <a:rPr lang="fr-FR" sz="3600" dirty="0"/>
              <a:t>L’Électronique dans les expériences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Amplification : charge, courant, tension</a:t>
            </a:r>
          </a:p>
          <a:p>
            <a:r>
              <a:rPr lang="fr-FR" dirty="0" smtClean="0"/>
              <a:t>Discrimination</a:t>
            </a:r>
          </a:p>
          <a:p>
            <a:r>
              <a:rPr lang="fr-FR" dirty="0" smtClean="0"/>
              <a:t>Mesure de temps</a:t>
            </a:r>
          </a:p>
          <a:p>
            <a:r>
              <a:rPr lang="fr-FR" dirty="0" smtClean="0"/>
              <a:t>Filtrage : optimisation du rapport signal/bruit</a:t>
            </a:r>
          </a:p>
          <a:p>
            <a:r>
              <a:rPr lang="fr-FR" dirty="0" smtClean="0"/>
              <a:t>Stockage pendant la latence du trigger</a:t>
            </a:r>
          </a:p>
          <a:p>
            <a:r>
              <a:rPr lang="fr-FR" dirty="0" smtClean="0"/>
              <a:t>Conversion analogique / numérique</a:t>
            </a:r>
          </a:p>
          <a:p>
            <a:r>
              <a:rPr lang="fr-FR" dirty="0" smtClean="0"/>
              <a:t>Traitement numérique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5798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Spacal</a:t>
            </a:r>
            <a:r>
              <a:rPr lang="fr-FR" dirty="0" smtClean="0"/>
              <a:t>  H1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50</a:t>
            </a:fld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1619590" y="1988800"/>
            <a:ext cx="720100" cy="720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PM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203810" y="1988800"/>
            <a:ext cx="1440200" cy="720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Préampli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5868180" y="1988800"/>
            <a:ext cx="1440200" cy="720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CFD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755470" y="4005080"/>
            <a:ext cx="1440200" cy="720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Horloge</a:t>
            </a:r>
          </a:p>
          <a:p>
            <a:pPr algn="ctr"/>
            <a:r>
              <a:rPr lang="fr-FR" dirty="0" smtClean="0"/>
              <a:t>Machine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3203810" y="4005080"/>
            <a:ext cx="1440200" cy="720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Gate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5868180" y="4005080"/>
            <a:ext cx="1440200" cy="720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Coïncidence</a:t>
            </a:r>
            <a:endParaRPr lang="fr-FR" dirty="0"/>
          </a:p>
        </p:txBody>
      </p:sp>
      <p:cxnSp>
        <p:nvCxnSpPr>
          <p:cNvPr id="15" name="Connecteur droit avec flèche 14"/>
          <p:cNvCxnSpPr>
            <a:stCxn id="8" idx="3"/>
            <a:endCxn id="9" idx="1"/>
          </p:cNvCxnSpPr>
          <p:nvPr/>
        </p:nvCxnSpPr>
        <p:spPr>
          <a:xfrm>
            <a:off x="2339690" y="2348850"/>
            <a:ext cx="8641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9" idx="3"/>
            <a:endCxn id="10" idx="1"/>
          </p:cNvCxnSpPr>
          <p:nvPr/>
        </p:nvCxnSpPr>
        <p:spPr>
          <a:xfrm>
            <a:off x="4644010" y="2348850"/>
            <a:ext cx="122417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11" idx="3"/>
            <a:endCxn id="12" idx="1"/>
          </p:cNvCxnSpPr>
          <p:nvPr/>
        </p:nvCxnSpPr>
        <p:spPr>
          <a:xfrm>
            <a:off x="2195670" y="4365130"/>
            <a:ext cx="10081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12" idx="3"/>
            <a:endCxn id="13" idx="1"/>
          </p:cNvCxnSpPr>
          <p:nvPr/>
        </p:nvCxnSpPr>
        <p:spPr>
          <a:xfrm>
            <a:off x="4644010" y="4365130"/>
            <a:ext cx="122417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475570" y="515724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delay</a:t>
            </a:r>
            <a:endParaRPr lang="fr-FR" dirty="0"/>
          </a:p>
        </p:txBody>
      </p:sp>
      <p:cxnSp>
        <p:nvCxnSpPr>
          <p:cNvPr id="24" name="Connecteur en angle 23"/>
          <p:cNvCxnSpPr>
            <a:stCxn id="22" idx="3"/>
            <a:endCxn id="12" idx="2"/>
          </p:cNvCxnSpPr>
          <p:nvPr/>
        </p:nvCxnSpPr>
        <p:spPr>
          <a:xfrm flipV="1">
            <a:off x="2224493" y="4725180"/>
            <a:ext cx="1699417" cy="61672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475570" y="5580018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width</a:t>
            </a:r>
            <a:endParaRPr lang="fr-FR" dirty="0"/>
          </a:p>
        </p:txBody>
      </p:sp>
      <p:cxnSp>
        <p:nvCxnSpPr>
          <p:cNvPr id="27" name="Connecteur en angle 26"/>
          <p:cNvCxnSpPr>
            <a:stCxn id="25" idx="3"/>
            <a:endCxn id="12" idx="2"/>
          </p:cNvCxnSpPr>
          <p:nvPr/>
        </p:nvCxnSpPr>
        <p:spPr>
          <a:xfrm flipV="1">
            <a:off x="2261363" y="4725180"/>
            <a:ext cx="1662547" cy="103950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7956470" y="4180464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YES !</a:t>
            </a:r>
            <a:endParaRPr lang="fr-FR" dirty="0"/>
          </a:p>
        </p:txBody>
      </p:sp>
      <p:cxnSp>
        <p:nvCxnSpPr>
          <p:cNvPr id="30" name="Connecteur droit avec flèche 29"/>
          <p:cNvCxnSpPr>
            <a:stCxn id="13" idx="3"/>
            <a:endCxn id="28" idx="1"/>
          </p:cNvCxnSpPr>
          <p:nvPr/>
        </p:nvCxnSpPr>
        <p:spPr>
          <a:xfrm>
            <a:off x="7308380" y="4365130"/>
            <a:ext cx="64809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10" idx="2"/>
            <a:endCxn id="13" idx="0"/>
          </p:cNvCxnSpPr>
          <p:nvPr/>
        </p:nvCxnSpPr>
        <p:spPr>
          <a:xfrm>
            <a:off x="6588280" y="2708900"/>
            <a:ext cx="0" cy="1296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755470" y="3563738"/>
            <a:ext cx="20162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H="1">
            <a:off x="2771750" y="3563738"/>
            <a:ext cx="187226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52509" y="3172324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Protons 920GeV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3128396" y="3172324"/>
            <a:ext cx="220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Electrons 27,5GeV</a:t>
            </a:r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>
            <a:off x="539440" y="1628750"/>
            <a:ext cx="1080150" cy="13681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SPACAL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323410" y="2204830"/>
            <a:ext cx="2448340" cy="13668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7421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ADC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51</a:t>
            </a:fld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0" y="908650"/>
            <a:ext cx="53641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Conversion analogique </a:t>
            </a:r>
            <a:r>
              <a:rPr lang="fr-FR" dirty="0" smtClean="0">
                <a:sym typeface="Wingdings" pitchFamily="2" charset="2"/>
              </a:rPr>
              <a:t> numérique</a:t>
            </a:r>
          </a:p>
          <a:p>
            <a:pPr lvl="1"/>
            <a:r>
              <a:rPr lang="fr-FR" dirty="0" smtClean="0">
                <a:sym typeface="Wingdings" pitchFamily="2" charset="2"/>
              </a:rPr>
              <a:t>Plus rapides</a:t>
            </a:r>
          </a:p>
          <a:p>
            <a:pPr lvl="1"/>
            <a:r>
              <a:rPr lang="fr-FR" dirty="0" smtClean="0">
                <a:sym typeface="Wingdings" pitchFamily="2" charset="2"/>
              </a:rPr>
              <a:t>Plus précis</a:t>
            </a:r>
          </a:p>
          <a:p>
            <a:pPr lvl="1"/>
            <a:r>
              <a:rPr lang="fr-FR" dirty="0" smtClean="0">
                <a:sym typeface="Wingdings" pitchFamily="2" charset="2"/>
              </a:rPr>
              <a:t>Consommation décroissante</a:t>
            </a:r>
          </a:p>
          <a:p>
            <a:r>
              <a:rPr lang="fr-FR" dirty="0" smtClean="0">
                <a:sym typeface="Wingdings" pitchFamily="2" charset="2"/>
              </a:rPr>
              <a:t>Évolution poussée par les besoins en télécom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5568366" y="4941168"/>
            <a:ext cx="123588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0" y="2407352"/>
            <a:ext cx="8857230" cy="397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fr-FR" dirty="0" smtClean="0"/>
              <a:t>ADC : zoologie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52</a:t>
            </a:fld>
            <a:endParaRPr lang="fr-BE"/>
          </a:p>
        </p:txBody>
      </p:sp>
      <p:pic>
        <p:nvPicPr>
          <p:cNvPr id="6" name="Picture 5" descr="C:\Users\rv\000work\ecole detecteur mesure\figures\can_sigma_del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974184" cy="22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v\000work\ecole detecteur mesure\figures\flash ad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64" y="3460800"/>
            <a:ext cx="2865492" cy="313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6012160" y="1345988"/>
                <a:ext cx="273630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 smtClean="0"/>
                  <a:t>Flash ADC</a:t>
                </a:r>
                <a:endParaRPr lang="fr-FR" sz="2400" dirty="0"/>
              </a:p>
              <a:p>
                <a:r>
                  <a:rPr lang="fr-FR" sz="2400" dirty="0" smtClean="0"/>
                  <a:t>Rapide </a:t>
                </a:r>
                <a:endParaRPr lang="fr-FR" sz="2400" dirty="0"/>
              </a:p>
              <a:p>
                <a:r>
                  <a:rPr lang="fr-FR" sz="2400" dirty="0" smtClean="0"/>
                  <a:t>Limité à un faible nombre de bits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FR" sz="2400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fr-FR" sz="2400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fr-FR" sz="2400" dirty="0" smtClean="0"/>
                  <a:t> comparateurs</a:t>
                </a:r>
                <a:endParaRPr lang="fr-FR" sz="2400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1345988"/>
                <a:ext cx="2736304" cy="1938992"/>
              </a:xfrm>
              <a:prstGeom prst="rect">
                <a:avLst/>
              </a:prstGeom>
              <a:blipFill rotWithShape="1">
                <a:blip r:embed="rId4"/>
                <a:stretch>
                  <a:fillRect l="-3341" t="-2516" r="-3341" b="-62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611560" y="3569016"/>
            <a:ext cx="32403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ADC sigma delta</a:t>
            </a:r>
          </a:p>
          <a:p>
            <a:endParaRPr lang="fr-FR" sz="2400" dirty="0" smtClean="0"/>
          </a:p>
          <a:p>
            <a:r>
              <a:rPr lang="fr-FR" sz="2400" dirty="0" smtClean="0"/>
              <a:t>Signaux lents</a:t>
            </a:r>
          </a:p>
          <a:p>
            <a:endParaRPr lang="fr-FR" sz="2400" dirty="0" smtClean="0"/>
          </a:p>
          <a:p>
            <a:r>
              <a:rPr lang="fr-FR" sz="2400" dirty="0" smtClean="0"/>
              <a:t>Limité aux basses fréquences</a:t>
            </a:r>
          </a:p>
          <a:p>
            <a:r>
              <a:rPr lang="fr-FR" sz="2400" dirty="0" smtClean="0"/>
              <a:t>24 bit  ~400kHz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0686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ADC : zoologie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53</a:t>
            </a:fld>
            <a:endParaRPr lang="fr-BE"/>
          </a:p>
        </p:txBody>
      </p:sp>
      <p:pic>
        <p:nvPicPr>
          <p:cNvPr id="26627" name="Picture 3" descr="C:\Users\rv\000work\ecole detecteur mesure\figures\sa ad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0" y="1556740"/>
            <a:ext cx="3286126" cy="26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rv\000work\ecole detecteur mesure\figures\sar c ad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58" y="4365104"/>
            <a:ext cx="6251898" cy="222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24300" y="1156102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Successive approximation ADC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04700" y="5014539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S.A. ADC</a:t>
            </a:r>
          </a:p>
          <a:p>
            <a:r>
              <a:rPr lang="fr-FR" dirty="0" smtClean="0"/>
              <a:t>Redistribution</a:t>
            </a:r>
          </a:p>
          <a:p>
            <a:r>
              <a:rPr lang="fr-FR" dirty="0"/>
              <a:t>d</a:t>
            </a:r>
            <a:r>
              <a:rPr lang="fr-FR" dirty="0" smtClean="0"/>
              <a:t>e charges</a:t>
            </a:r>
          </a:p>
        </p:txBody>
      </p:sp>
      <p:pic>
        <p:nvPicPr>
          <p:cNvPr id="31746" name="Picture 2" descr="C:\Users\rv\000work\écoles\2015 école détecteur mesure\pipeline adc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464" y="1787721"/>
            <a:ext cx="3657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6063503" y="1308502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Pipeline  ADC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148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Filtrage numérique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Combinaisons linéaires des échantillons</a:t>
            </a:r>
          </a:p>
          <a:p>
            <a:pPr lvl="1"/>
            <a:r>
              <a:rPr lang="fr-FR" dirty="0" smtClean="0"/>
              <a:t>IIR, FIR</a:t>
            </a:r>
          </a:p>
          <a:p>
            <a:r>
              <a:rPr lang="fr-FR" dirty="0" smtClean="0"/>
              <a:t>Rendu possible grâce aux ADC rapides et à l’évolution des DSP et FPGA</a:t>
            </a:r>
          </a:p>
          <a:p>
            <a:pPr lvl="1"/>
            <a:r>
              <a:rPr lang="fr-FR" dirty="0" smtClean="0"/>
              <a:t>Réalisation de fonctions plus complexes qu’en analogique</a:t>
            </a:r>
          </a:p>
          <a:p>
            <a:pPr lvl="1"/>
            <a:r>
              <a:rPr lang="fr-FR" dirty="0" smtClean="0"/>
              <a:t>Reconfigurable</a:t>
            </a:r>
          </a:p>
          <a:p>
            <a:pPr marL="57150" indent="0">
              <a:buNone/>
            </a:pPr>
            <a:r>
              <a:rPr lang="fr-FR" dirty="0" smtClean="0"/>
              <a:t>Disparition des </a:t>
            </a:r>
            <a:r>
              <a:rPr lang="fr-FR" dirty="0" err="1" smtClean="0"/>
              <a:t>shapers</a:t>
            </a:r>
            <a:r>
              <a:rPr lang="fr-FR" dirty="0" smtClean="0"/>
              <a:t> et du traitement du signal analogique ?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0189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Électronique numérique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Évolution : </a:t>
            </a:r>
          </a:p>
          <a:p>
            <a:pPr lvl="1"/>
            <a:r>
              <a:rPr lang="fr-FR" dirty="0" smtClean="0"/>
              <a:t>portes TTL ou CMOS</a:t>
            </a:r>
          </a:p>
          <a:p>
            <a:pPr lvl="1"/>
            <a:r>
              <a:rPr lang="fr-FR" dirty="0" smtClean="0"/>
              <a:t>composants programmables PLD puis reprogrammables</a:t>
            </a:r>
          </a:p>
          <a:p>
            <a:pPr lvl="1"/>
            <a:r>
              <a:rPr lang="fr-FR" dirty="0" smtClean="0"/>
              <a:t>FPGA</a:t>
            </a:r>
          </a:p>
          <a:p>
            <a:pPr lvl="2"/>
            <a:r>
              <a:rPr lang="fr-FR" dirty="0" smtClean="0"/>
              <a:t>Équivalent à plusieurs millions de portes</a:t>
            </a:r>
          </a:p>
          <a:p>
            <a:pPr lvl="2"/>
            <a:r>
              <a:rPr lang="fr-FR" dirty="0" smtClean="0"/>
              <a:t>Implémentation de DSP, µProcesseurs, PLL …</a:t>
            </a:r>
          </a:p>
          <a:p>
            <a:pPr lvl="2"/>
            <a:r>
              <a:rPr lang="fr-FR" dirty="0" smtClean="0"/>
              <a:t>Reconfigurables</a:t>
            </a:r>
          </a:p>
          <a:p>
            <a:pPr lvl="1"/>
            <a:r>
              <a:rPr lang="fr-FR" dirty="0" smtClean="0"/>
              <a:t>Cartes d’évaluation FPGA</a:t>
            </a:r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Hervé </a:t>
            </a:r>
            <a:r>
              <a:rPr lang="fr-FR" dirty="0" err="1" smtClean="0"/>
              <a:t>Lebbolo</a:t>
            </a:r>
            <a:r>
              <a:rPr lang="fr-FR" dirty="0" smtClean="0"/>
              <a:t>        Du détecteur à la mesure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6852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Électronique numérique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Écriture du </a:t>
            </a:r>
            <a:r>
              <a:rPr lang="fr-FR" dirty="0" err="1" smtClean="0"/>
              <a:t>Firmware</a:t>
            </a:r>
            <a:endParaRPr lang="fr-FR" dirty="0" smtClean="0"/>
          </a:p>
          <a:p>
            <a:pPr lvl="1"/>
            <a:r>
              <a:rPr lang="fr-FR" dirty="0" err="1" smtClean="0"/>
              <a:t>Verilog</a:t>
            </a:r>
            <a:endParaRPr lang="fr-FR" dirty="0" smtClean="0"/>
          </a:p>
          <a:p>
            <a:pPr lvl="1"/>
            <a:r>
              <a:rPr lang="fr-FR" dirty="0" smtClean="0"/>
              <a:t>VHDL</a:t>
            </a:r>
          </a:p>
          <a:p>
            <a:r>
              <a:rPr lang="fr-FR" dirty="0" smtClean="0"/>
              <a:t>Simulations comportementales</a:t>
            </a:r>
          </a:p>
          <a:p>
            <a:endParaRPr lang="fr-FR" dirty="0"/>
          </a:p>
          <a:p>
            <a:r>
              <a:rPr lang="fr-FR" dirty="0" smtClean="0"/>
              <a:t>Synthèse sur le FPGA cible ou synthèse sur une techno pour un </a:t>
            </a:r>
            <a:r>
              <a:rPr lang="fr-FR" dirty="0" err="1" smtClean="0"/>
              <a:t>asic</a:t>
            </a:r>
            <a:r>
              <a:rPr lang="fr-FR" dirty="0" smtClean="0"/>
              <a:t> numérique ou mixte, placement routage </a:t>
            </a:r>
          </a:p>
          <a:p>
            <a:endParaRPr lang="fr-FR" dirty="0"/>
          </a:p>
          <a:p>
            <a:r>
              <a:rPr lang="fr-FR" dirty="0" smtClean="0"/>
              <a:t>Simulations après synthèse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4083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fr-FR" dirty="0" smtClean="0"/>
              <a:t>Évolution du numérique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TTL  0-5V</a:t>
            </a:r>
          </a:p>
          <a:p>
            <a:r>
              <a:rPr lang="fr-FR" dirty="0" smtClean="0"/>
              <a:t>ECL -0,8 - -1,8V  plus rapide mais besoin de plus de puissance, pas de fonctions complexes</a:t>
            </a:r>
          </a:p>
          <a:p>
            <a:r>
              <a:rPr lang="fr-FR" dirty="0" smtClean="0"/>
              <a:t>LVDS : signaux différentiels -&gt; meilleure immunité aux bruits </a:t>
            </a:r>
          </a:p>
          <a:p>
            <a:r>
              <a:rPr lang="fr-FR" dirty="0" smtClean="0"/>
              <a:t>Diminution des alimentations 5V </a:t>
            </a:r>
            <a:r>
              <a:rPr lang="fr-FR" dirty="0" smtClean="0">
                <a:sym typeface="Wingdings" pitchFamily="2" charset="2"/>
              </a:rPr>
              <a:t> 1,2V</a:t>
            </a:r>
          </a:p>
          <a:p>
            <a:pPr lvl="1"/>
            <a:r>
              <a:rPr lang="fr-FR" dirty="0" smtClean="0">
                <a:sym typeface="Wingdings" pitchFamily="2" charset="2"/>
              </a:rPr>
              <a:t>Plus rapide</a:t>
            </a:r>
          </a:p>
          <a:p>
            <a:pPr lvl="1"/>
            <a:r>
              <a:rPr lang="fr-FR" dirty="0" smtClean="0">
                <a:sym typeface="Wingdings" pitchFamily="2" charset="2"/>
              </a:rPr>
              <a:t>Moins de puissance</a:t>
            </a:r>
          </a:p>
          <a:p>
            <a:pPr lvl="1"/>
            <a:r>
              <a:rPr lang="fr-FR" dirty="0" smtClean="0">
                <a:sym typeface="Wingdings" pitchFamily="2" charset="2"/>
              </a:rPr>
              <a:t>Dictée par la réduction de la taille des transistors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6466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Logique CMOS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58</a:t>
            </a:fld>
            <a:endParaRPr lang="fr-BE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1101" y="1628750"/>
            <a:ext cx="3724656" cy="40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3529" y="1988840"/>
            <a:ext cx="48965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Puissance dissipée au repos nulle</a:t>
            </a:r>
          </a:p>
          <a:p>
            <a:endParaRPr lang="fr-FR" dirty="0"/>
          </a:p>
          <a:p>
            <a:r>
              <a:rPr lang="fr-FR" dirty="0" smtClean="0"/>
              <a:t>Puissance proportionnelle à la fréquence</a:t>
            </a:r>
          </a:p>
          <a:p>
            <a:endParaRPr lang="fr-FR" dirty="0"/>
          </a:p>
          <a:p>
            <a:r>
              <a:rPr lang="fr-FR" dirty="0" smtClean="0"/>
              <a:t>Courant uniquement pendant les transitions</a:t>
            </a:r>
          </a:p>
          <a:p>
            <a:endParaRPr lang="fr-FR" dirty="0"/>
          </a:p>
          <a:p>
            <a:r>
              <a:rPr lang="fr-FR" dirty="0" smtClean="0"/>
              <a:t>Diminution de la taille des transistors : </a:t>
            </a:r>
          </a:p>
          <a:p>
            <a:pPr lvl="2"/>
            <a:r>
              <a:rPr lang="fr-FR" dirty="0" smtClean="0"/>
              <a:t>+ rapide</a:t>
            </a:r>
          </a:p>
          <a:p>
            <a:pPr lvl="2"/>
            <a:r>
              <a:rPr lang="fr-FR" dirty="0" smtClean="0"/>
              <a:t>- de puissance</a:t>
            </a:r>
          </a:p>
          <a:p>
            <a:pPr lvl="2"/>
            <a:endParaRPr lang="fr-FR" dirty="0"/>
          </a:p>
          <a:p>
            <a:r>
              <a:rPr lang="fr-FR" dirty="0" smtClean="0"/>
              <a:t>Réduction des alims dictée par la diminution de la taille des transistors et la réduction de puissance dissipée.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47234" y="5580018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Porte </a:t>
            </a:r>
            <a:r>
              <a:rPr lang="fr-FR" dirty="0" err="1" smtClean="0"/>
              <a:t>nand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778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Radiations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Électronique spatiale et sur collisionneurs</a:t>
            </a:r>
          </a:p>
          <a:p>
            <a:r>
              <a:rPr lang="fr-FR" dirty="0" smtClean="0"/>
              <a:t>Effets des radiations</a:t>
            </a:r>
          </a:p>
          <a:p>
            <a:pPr lvl="1"/>
            <a:r>
              <a:rPr lang="fr-FR" dirty="0" smtClean="0"/>
              <a:t>Total dose : charges piégées dans l’oxyde </a:t>
            </a:r>
            <a:r>
              <a:rPr lang="fr-FR" dirty="0" smtClean="0">
                <a:sym typeface="Wingdings" pitchFamily="2" charset="2"/>
              </a:rPr>
              <a:t> diminution des performances, meilleur comportement des techno submicroniques</a:t>
            </a:r>
          </a:p>
          <a:p>
            <a:pPr lvl="1"/>
            <a:r>
              <a:rPr lang="fr-FR" dirty="0" smtClean="0">
                <a:sym typeface="Wingdings" pitchFamily="2" charset="2"/>
              </a:rPr>
              <a:t>NIEL : non </a:t>
            </a:r>
            <a:r>
              <a:rPr lang="fr-FR" dirty="0" err="1" smtClean="0">
                <a:sym typeface="Wingdings" pitchFamily="2" charset="2"/>
              </a:rPr>
              <a:t>ionising</a:t>
            </a: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 err="1" smtClean="0">
                <a:sym typeface="Wingdings" pitchFamily="2" charset="2"/>
              </a:rPr>
              <a:t>energy</a:t>
            </a: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 err="1" smtClean="0">
                <a:sym typeface="Wingdings" pitchFamily="2" charset="2"/>
              </a:rPr>
              <a:t>loss</a:t>
            </a:r>
            <a:r>
              <a:rPr lang="fr-FR" dirty="0" smtClean="0">
                <a:sym typeface="Wingdings" pitchFamily="2" charset="2"/>
              </a:rPr>
              <a:t> : dégradation du cristal</a:t>
            </a:r>
          </a:p>
          <a:p>
            <a:pPr lvl="1"/>
            <a:r>
              <a:rPr lang="fr-FR" dirty="0" smtClean="0">
                <a:sym typeface="Wingdings" pitchFamily="2" charset="2"/>
              </a:rPr>
              <a:t>SEU : single </a:t>
            </a:r>
            <a:r>
              <a:rPr lang="fr-FR" dirty="0" err="1" smtClean="0">
                <a:sym typeface="Wingdings" pitchFamily="2" charset="2"/>
              </a:rPr>
              <a:t>event</a:t>
            </a: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 err="1" smtClean="0">
                <a:sym typeface="Wingdings" pitchFamily="2" charset="2"/>
              </a:rPr>
              <a:t>upset</a:t>
            </a:r>
            <a:r>
              <a:rPr lang="fr-FR" dirty="0" smtClean="0">
                <a:sym typeface="Wingdings" pitchFamily="2" charset="2"/>
              </a:rPr>
              <a:t> : changement d’état de bascules</a:t>
            </a:r>
          </a:p>
          <a:p>
            <a:pPr lvl="1"/>
            <a:r>
              <a:rPr lang="fr-FR" dirty="0" smtClean="0">
                <a:sym typeface="Wingdings" pitchFamily="2" charset="2"/>
              </a:rPr>
              <a:t>SEL : single </a:t>
            </a:r>
            <a:r>
              <a:rPr lang="fr-FR" dirty="0" err="1" smtClean="0">
                <a:sym typeface="Wingdings" pitchFamily="2" charset="2"/>
              </a:rPr>
              <a:t>event</a:t>
            </a: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 err="1" smtClean="0">
                <a:sym typeface="Wingdings" pitchFamily="2" charset="2"/>
              </a:rPr>
              <a:t>latchup</a:t>
            </a:r>
            <a:r>
              <a:rPr lang="fr-FR" dirty="0" smtClean="0">
                <a:sym typeface="Wingdings" pitchFamily="2" charset="2"/>
              </a:rPr>
              <a:t> : destruction </a:t>
            </a: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7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4"/>
          <p:cNvSpPr txBox="1">
            <a:spLocks/>
          </p:cNvSpPr>
          <p:nvPr/>
        </p:nvSpPr>
        <p:spPr>
          <a:xfrm>
            <a:off x="2057400" y="6558880"/>
            <a:ext cx="5257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latin typeface="Arial" charset="0"/>
              </a:rPr>
              <a:t>C. de La </a:t>
            </a:r>
            <a:r>
              <a:rPr lang="en-US" sz="1000" dirty="0" err="1" smtClean="0">
                <a:latin typeface="Arial" charset="0"/>
              </a:rPr>
              <a:t>Taille</a:t>
            </a:r>
            <a:r>
              <a:rPr lang="en-US" sz="1000" dirty="0" smtClean="0">
                <a:latin typeface="Arial" charset="0"/>
              </a:rPr>
              <a:t>       </a:t>
            </a:r>
          </a:p>
        </p:txBody>
      </p:sp>
      <p:sp>
        <p:nvSpPr>
          <p:cNvPr id="9" name="Espace réservé du numéro de diapositive 5"/>
          <p:cNvSpPr txBox="1">
            <a:spLocks/>
          </p:cNvSpPr>
          <p:nvPr/>
        </p:nvSpPr>
        <p:spPr>
          <a:xfrm>
            <a:off x="7897688" y="6512768"/>
            <a:ext cx="1066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215857B6-5E23-4008-921B-770D07509680}" type="slidenum">
              <a:rPr lang="en-US" sz="1200" smtClean="0">
                <a:latin typeface="Arial" charset="0"/>
              </a:rPr>
              <a:pPr/>
              <a:t>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79512" y="188640"/>
            <a:ext cx="8763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 smtClean="0"/>
              <a:t>Readout</a:t>
            </a:r>
            <a:r>
              <a:rPr lang="fr-FR" sz="4000" dirty="0" smtClean="0"/>
              <a:t> </a:t>
            </a:r>
            <a:r>
              <a:rPr lang="fr-FR" sz="4000" dirty="0" err="1" smtClean="0"/>
              <a:t>electronics</a:t>
            </a:r>
            <a:r>
              <a:rPr lang="fr-FR" sz="4000" dirty="0" smtClean="0"/>
              <a:t> : </a:t>
            </a:r>
            <a:r>
              <a:rPr lang="fr-FR" sz="4000" dirty="0" err="1" smtClean="0"/>
              <a:t>requirements</a:t>
            </a:r>
            <a:endParaRPr lang="fr-FR" sz="1200" i="1" dirty="0" smtClean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505200" y="4914528"/>
            <a:ext cx="2133600" cy="1349375"/>
          </a:xfrm>
          <a:prstGeom prst="rect">
            <a:avLst/>
          </a:prstGeom>
          <a:solidFill>
            <a:srgbClr val="FF0000">
              <a:alpha val="50195"/>
            </a:srgbClr>
          </a:solidFill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3200" b="1" u="sng">
                <a:solidFill>
                  <a:srgbClr val="FF3300"/>
                </a:solidFill>
                <a:latin typeface="Comic Sans MS" pitchFamily="66" charset="0"/>
              </a:rPr>
              <a:t>Low </a:t>
            </a:r>
          </a:p>
          <a:p>
            <a:pPr eaLnBrk="1" hangingPunct="1"/>
            <a:r>
              <a:rPr lang="fr-FR" sz="3200" b="1" u="sng">
                <a:solidFill>
                  <a:srgbClr val="FF3300"/>
                </a:solidFill>
                <a:latin typeface="Comic Sans MS" pitchFamily="66" charset="0"/>
              </a:rPr>
              <a:t>cost !</a:t>
            </a:r>
          </a:p>
          <a:p>
            <a:pPr eaLnBrk="1" hangingPunct="1"/>
            <a:r>
              <a:rPr lang="fr-FR" sz="1600" b="1" u="sng">
                <a:solidFill>
                  <a:srgbClr val="FF3300"/>
                </a:solidFill>
                <a:latin typeface="Comic Sans MS" pitchFamily="66" charset="0"/>
              </a:rPr>
              <a:t>(and even less)</a:t>
            </a:r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685800" y="1028328"/>
            <a:ext cx="7029450" cy="4337050"/>
            <a:chOff x="432" y="672"/>
            <a:chExt cx="4428" cy="2732"/>
          </a:xfrm>
        </p:grpSpPr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1296" y="2928"/>
              <a:ext cx="876" cy="428"/>
            </a:xfrm>
            <a:prstGeom prst="rect">
              <a:avLst/>
            </a:prstGeom>
            <a:solidFill>
              <a:srgbClr val="FF00FF">
                <a:alpha val="50195"/>
              </a:srgbClr>
            </a:solidFill>
            <a:ln w="38100" cap="sq">
              <a:solidFill>
                <a:srgbClr val="FF00FF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800"/>
                <a:t>Radiation </a:t>
              </a:r>
            </a:p>
            <a:p>
              <a:pPr eaLnBrk="1" hangingPunct="1"/>
              <a:r>
                <a:rPr lang="fr-FR" sz="1800"/>
                <a:t>hardness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432" y="2064"/>
              <a:ext cx="816" cy="428"/>
            </a:xfrm>
            <a:prstGeom prst="rect">
              <a:avLst/>
            </a:prstGeom>
            <a:solidFill>
              <a:srgbClr val="FFCC00">
                <a:alpha val="50195"/>
              </a:srgbClr>
            </a:solidFill>
            <a:ln w="38100" cap="sq">
              <a:solidFill>
                <a:srgbClr val="FFCC00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800"/>
                <a:t>High reliability</a:t>
              </a: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3552" y="1104"/>
              <a:ext cx="876" cy="255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 w="38100" cap="sq">
              <a:solidFill>
                <a:srgbClr val="FF9900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800"/>
                <a:t>High speed</a:t>
              </a:r>
              <a:endParaRPr lang="fr-FR" sz="1200"/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3984" y="1824"/>
              <a:ext cx="876" cy="601"/>
            </a:xfrm>
            <a:prstGeom prst="rect">
              <a:avLst/>
            </a:prstGeom>
            <a:solidFill>
              <a:srgbClr val="00FFFF">
                <a:alpha val="50195"/>
              </a:srgbClr>
            </a:solidFill>
            <a:ln w="38100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800"/>
                <a:t>Large dynamic range</a:t>
              </a:r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1008" y="1152"/>
              <a:ext cx="876" cy="255"/>
            </a:xfrm>
            <a:prstGeom prst="rect">
              <a:avLst/>
            </a:prstGeom>
            <a:solidFill>
              <a:srgbClr val="00CCFF">
                <a:alpha val="50195"/>
              </a:srgbClr>
            </a:solidFill>
            <a:ln w="38100" cap="sq">
              <a:solidFill>
                <a:srgbClr val="00CCFF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800"/>
                <a:t>Low power</a:t>
              </a: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3600" y="2976"/>
              <a:ext cx="876" cy="428"/>
            </a:xfrm>
            <a:prstGeom prst="rect">
              <a:avLst/>
            </a:prstGeom>
            <a:solidFill>
              <a:srgbClr val="993366">
                <a:alpha val="50195"/>
              </a:srgbClr>
            </a:solidFill>
            <a:ln w="38100" cap="sq">
              <a:solidFill>
                <a:srgbClr val="993366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800"/>
                <a:t>Low material</a:t>
              </a:r>
            </a:p>
          </p:txBody>
        </p: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2304" y="672"/>
              <a:ext cx="876" cy="255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 w="38100" cap="sq">
              <a:solidFill>
                <a:srgbClr val="00FF00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800"/>
                <a:t>Low noise</a:t>
              </a:r>
              <a:endParaRPr lang="fr-FR" sz="1200"/>
            </a:p>
          </p:txBody>
        </p:sp>
        <p:pic>
          <p:nvPicPr>
            <p:cNvPr id="20" name="Picture 12" descr="bd06663_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7" y="1160"/>
              <a:ext cx="1983" cy="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401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60</a:t>
            </a:fld>
            <a:endParaRPr lang="fr-BE"/>
          </a:p>
        </p:txBody>
      </p:sp>
      <p:sp>
        <p:nvSpPr>
          <p:cNvPr id="7" name="Espace réservé du numéro de diapositive 5"/>
          <p:cNvSpPr txBox="1">
            <a:spLocks/>
          </p:cNvSpPr>
          <p:nvPr/>
        </p:nvSpPr>
        <p:spPr>
          <a:xfrm>
            <a:off x="7620000" y="6629400"/>
            <a:ext cx="1066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F4E6C780-512A-4224-AEBA-CEC837131FE3}" type="slidenum">
              <a:rPr lang="en-US" sz="1200" smtClean="0">
                <a:latin typeface="Arial" charset="0"/>
              </a:rPr>
              <a:pPr/>
              <a:t>60</a:t>
            </a:fld>
            <a:endParaRPr lang="en-US" sz="1200" smtClean="0"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1000" y="76200"/>
            <a:ext cx="8001000" cy="609600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Radiation hardness by design</a:t>
            </a: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3810000" y="3886200"/>
            <a:ext cx="5334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0" y="2492375"/>
            <a:ext cx="4518025" cy="3962400"/>
            <a:chOff x="3072" y="1392"/>
            <a:chExt cx="3084" cy="2496"/>
          </a:xfrm>
        </p:grpSpPr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4224" y="3600"/>
              <a:ext cx="83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b="1">
                  <a:solidFill>
                    <a:srgbClr val="000000"/>
                  </a:solidFill>
                  <a:latin typeface="Arial" charset="0"/>
                </a:rPr>
                <a:t>Source</a:t>
              </a:r>
            </a:p>
          </p:txBody>
        </p:sp>
        <p:grpSp>
          <p:nvGrpSpPr>
            <p:cNvPr id="12" name="Group 16"/>
            <p:cNvGrpSpPr>
              <a:grpSpLocks/>
            </p:cNvGrpSpPr>
            <p:nvPr/>
          </p:nvGrpSpPr>
          <p:grpSpPr bwMode="auto">
            <a:xfrm>
              <a:off x="3072" y="1392"/>
              <a:ext cx="3084" cy="2448"/>
              <a:chOff x="3270" y="1392"/>
              <a:chExt cx="3184" cy="2166"/>
            </a:xfrm>
          </p:grpSpPr>
          <p:sp>
            <p:nvSpPr>
              <p:cNvPr id="13" name="Freeform 17"/>
              <p:cNvSpPr>
                <a:spLocks/>
              </p:cNvSpPr>
              <p:nvPr/>
            </p:nvSpPr>
            <p:spPr bwMode="auto">
              <a:xfrm>
                <a:off x="3952" y="1392"/>
                <a:ext cx="1922" cy="1621"/>
              </a:xfrm>
              <a:custGeom>
                <a:avLst/>
                <a:gdLst>
                  <a:gd name="T0" fmla="*/ 659 w 1638"/>
                  <a:gd name="T1" fmla="*/ 0 h 1621"/>
                  <a:gd name="T2" fmla="*/ 0 w 1638"/>
                  <a:gd name="T3" fmla="*/ 474 h 1621"/>
                  <a:gd name="T4" fmla="*/ 0 w 1638"/>
                  <a:gd name="T5" fmla="*/ 1145 h 1621"/>
                  <a:gd name="T6" fmla="*/ 659 w 1638"/>
                  <a:gd name="T7" fmla="*/ 1620 h 1621"/>
                  <a:gd name="T8" fmla="*/ 1593 w 1638"/>
                  <a:gd name="T9" fmla="*/ 1620 h 1621"/>
                  <a:gd name="T10" fmla="*/ 2254 w 1638"/>
                  <a:gd name="T11" fmla="*/ 1145 h 1621"/>
                  <a:gd name="T12" fmla="*/ 2254 w 1638"/>
                  <a:gd name="T13" fmla="*/ 474 h 1621"/>
                  <a:gd name="T14" fmla="*/ 1593 w 1638"/>
                  <a:gd name="T15" fmla="*/ 0 h 1621"/>
                  <a:gd name="T16" fmla="*/ 659 w 1638"/>
                  <a:gd name="T17" fmla="*/ 0 h 16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38"/>
                  <a:gd name="T28" fmla="*/ 0 h 1621"/>
                  <a:gd name="T29" fmla="*/ 1638 w 1638"/>
                  <a:gd name="T30" fmla="*/ 1621 h 16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38" h="1621">
                    <a:moveTo>
                      <a:pt x="479" y="0"/>
                    </a:moveTo>
                    <a:lnTo>
                      <a:pt x="0" y="474"/>
                    </a:lnTo>
                    <a:lnTo>
                      <a:pt x="0" y="1145"/>
                    </a:lnTo>
                    <a:lnTo>
                      <a:pt x="479" y="1620"/>
                    </a:lnTo>
                    <a:lnTo>
                      <a:pt x="1157" y="1620"/>
                    </a:lnTo>
                    <a:lnTo>
                      <a:pt x="1637" y="1145"/>
                    </a:lnTo>
                    <a:lnTo>
                      <a:pt x="1637" y="474"/>
                    </a:lnTo>
                    <a:lnTo>
                      <a:pt x="1157" y="0"/>
                    </a:lnTo>
                    <a:lnTo>
                      <a:pt x="479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" name="Freeform 18"/>
              <p:cNvSpPr>
                <a:spLocks/>
              </p:cNvSpPr>
              <p:nvPr/>
            </p:nvSpPr>
            <p:spPr bwMode="auto">
              <a:xfrm>
                <a:off x="4234" y="1632"/>
                <a:ext cx="1339" cy="1141"/>
              </a:xfrm>
              <a:custGeom>
                <a:avLst/>
                <a:gdLst>
                  <a:gd name="T0" fmla="*/ 459 w 1141"/>
                  <a:gd name="T1" fmla="*/ 0 h 1141"/>
                  <a:gd name="T2" fmla="*/ 0 w 1141"/>
                  <a:gd name="T3" fmla="*/ 333 h 1141"/>
                  <a:gd name="T4" fmla="*/ 0 w 1141"/>
                  <a:gd name="T5" fmla="*/ 806 h 1141"/>
                  <a:gd name="T6" fmla="*/ 459 w 1141"/>
                  <a:gd name="T7" fmla="*/ 1140 h 1141"/>
                  <a:gd name="T8" fmla="*/ 1110 w 1141"/>
                  <a:gd name="T9" fmla="*/ 1140 h 1141"/>
                  <a:gd name="T10" fmla="*/ 1570 w 1141"/>
                  <a:gd name="T11" fmla="*/ 806 h 1141"/>
                  <a:gd name="T12" fmla="*/ 1570 w 1141"/>
                  <a:gd name="T13" fmla="*/ 333 h 1141"/>
                  <a:gd name="T14" fmla="*/ 1110 w 1141"/>
                  <a:gd name="T15" fmla="*/ 0 h 1141"/>
                  <a:gd name="T16" fmla="*/ 459 w 1141"/>
                  <a:gd name="T17" fmla="*/ 0 h 11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41"/>
                  <a:gd name="T28" fmla="*/ 0 h 1141"/>
                  <a:gd name="T29" fmla="*/ 1141 w 1141"/>
                  <a:gd name="T30" fmla="*/ 1141 h 11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41" h="1141">
                    <a:moveTo>
                      <a:pt x="333" y="0"/>
                    </a:moveTo>
                    <a:lnTo>
                      <a:pt x="0" y="333"/>
                    </a:lnTo>
                    <a:lnTo>
                      <a:pt x="0" y="806"/>
                    </a:lnTo>
                    <a:lnTo>
                      <a:pt x="333" y="1140"/>
                    </a:lnTo>
                    <a:lnTo>
                      <a:pt x="806" y="1140"/>
                    </a:lnTo>
                    <a:lnTo>
                      <a:pt x="1140" y="806"/>
                    </a:lnTo>
                    <a:lnTo>
                      <a:pt x="1140" y="333"/>
                    </a:lnTo>
                    <a:lnTo>
                      <a:pt x="806" y="0"/>
                    </a:lnTo>
                    <a:lnTo>
                      <a:pt x="333" y="0"/>
                    </a:lnTo>
                  </a:path>
                </a:pathLst>
              </a:custGeom>
              <a:solidFill>
                <a:srgbClr val="A3F25F"/>
              </a:solidFill>
              <a:ln w="1270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" name="Freeform 19"/>
              <p:cNvSpPr>
                <a:spLocks/>
              </p:cNvSpPr>
              <p:nvPr/>
            </p:nvSpPr>
            <p:spPr bwMode="auto">
              <a:xfrm>
                <a:off x="4459" y="1811"/>
                <a:ext cx="847" cy="722"/>
              </a:xfrm>
              <a:custGeom>
                <a:avLst/>
                <a:gdLst>
                  <a:gd name="T0" fmla="*/ 291 w 722"/>
                  <a:gd name="T1" fmla="*/ 0 h 722"/>
                  <a:gd name="T2" fmla="*/ 0 w 722"/>
                  <a:gd name="T3" fmla="*/ 211 h 722"/>
                  <a:gd name="T4" fmla="*/ 0 w 722"/>
                  <a:gd name="T5" fmla="*/ 510 h 722"/>
                  <a:gd name="T6" fmla="*/ 291 w 722"/>
                  <a:gd name="T7" fmla="*/ 721 h 722"/>
                  <a:gd name="T8" fmla="*/ 702 w 722"/>
                  <a:gd name="T9" fmla="*/ 721 h 722"/>
                  <a:gd name="T10" fmla="*/ 992 w 722"/>
                  <a:gd name="T11" fmla="*/ 510 h 722"/>
                  <a:gd name="T12" fmla="*/ 992 w 722"/>
                  <a:gd name="T13" fmla="*/ 211 h 722"/>
                  <a:gd name="T14" fmla="*/ 702 w 722"/>
                  <a:gd name="T15" fmla="*/ 0 h 722"/>
                  <a:gd name="T16" fmla="*/ 291 w 722"/>
                  <a:gd name="T17" fmla="*/ 0 h 7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2"/>
                  <a:gd name="T28" fmla="*/ 0 h 722"/>
                  <a:gd name="T29" fmla="*/ 722 w 722"/>
                  <a:gd name="T30" fmla="*/ 722 h 7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2" h="722">
                    <a:moveTo>
                      <a:pt x="211" y="0"/>
                    </a:moveTo>
                    <a:lnTo>
                      <a:pt x="0" y="211"/>
                    </a:lnTo>
                    <a:lnTo>
                      <a:pt x="0" y="510"/>
                    </a:lnTo>
                    <a:lnTo>
                      <a:pt x="211" y="721"/>
                    </a:lnTo>
                    <a:lnTo>
                      <a:pt x="510" y="721"/>
                    </a:lnTo>
                    <a:lnTo>
                      <a:pt x="721" y="510"/>
                    </a:lnTo>
                    <a:lnTo>
                      <a:pt x="721" y="211"/>
                    </a:lnTo>
                    <a:lnTo>
                      <a:pt x="510" y="0"/>
                    </a:lnTo>
                    <a:lnTo>
                      <a:pt x="211" y="0"/>
                    </a:lnTo>
                  </a:path>
                </a:pathLst>
              </a:custGeom>
              <a:solidFill>
                <a:srgbClr val="FC0128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Freeform 20"/>
              <p:cNvSpPr>
                <a:spLocks/>
              </p:cNvSpPr>
              <p:nvPr/>
            </p:nvSpPr>
            <p:spPr bwMode="auto">
              <a:xfrm>
                <a:off x="4650" y="1968"/>
                <a:ext cx="472" cy="404"/>
              </a:xfrm>
              <a:custGeom>
                <a:avLst/>
                <a:gdLst>
                  <a:gd name="T0" fmla="*/ 162 w 403"/>
                  <a:gd name="T1" fmla="*/ 0 h 404"/>
                  <a:gd name="T2" fmla="*/ 0 w 403"/>
                  <a:gd name="T3" fmla="*/ 118 h 404"/>
                  <a:gd name="T4" fmla="*/ 0 w 403"/>
                  <a:gd name="T5" fmla="*/ 284 h 404"/>
                  <a:gd name="T6" fmla="*/ 162 w 403"/>
                  <a:gd name="T7" fmla="*/ 403 h 404"/>
                  <a:gd name="T8" fmla="*/ 390 w 403"/>
                  <a:gd name="T9" fmla="*/ 403 h 404"/>
                  <a:gd name="T10" fmla="*/ 552 w 403"/>
                  <a:gd name="T11" fmla="*/ 284 h 404"/>
                  <a:gd name="T12" fmla="*/ 552 w 403"/>
                  <a:gd name="T13" fmla="*/ 118 h 404"/>
                  <a:gd name="T14" fmla="*/ 390 w 403"/>
                  <a:gd name="T15" fmla="*/ 0 h 404"/>
                  <a:gd name="T16" fmla="*/ 162 w 403"/>
                  <a:gd name="T17" fmla="*/ 0 h 4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3"/>
                  <a:gd name="T28" fmla="*/ 0 h 404"/>
                  <a:gd name="T29" fmla="*/ 403 w 403"/>
                  <a:gd name="T30" fmla="*/ 404 h 40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3" h="404">
                    <a:moveTo>
                      <a:pt x="118" y="0"/>
                    </a:moveTo>
                    <a:lnTo>
                      <a:pt x="0" y="118"/>
                    </a:lnTo>
                    <a:lnTo>
                      <a:pt x="0" y="284"/>
                    </a:lnTo>
                    <a:lnTo>
                      <a:pt x="118" y="403"/>
                    </a:lnTo>
                    <a:lnTo>
                      <a:pt x="284" y="403"/>
                    </a:lnTo>
                    <a:lnTo>
                      <a:pt x="402" y="284"/>
                    </a:lnTo>
                    <a:lnTo>
                      <a:pt x="402" y="118"/>
                    </a:lnTo>
                    <a:lnTo>
                      <a:pt x="284" y="0"/>
                    </a:lnTo>
                    <a:lnTo>
                      <a:pt x="118" y="0"/>
                    </a:lnTo>
                  </a:path>
                </a:pathLst>
              </a:custGeom>
              <a:solidFill>
                <a:srgbClr val="DBFFB8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7" name="Group 21"/>
              <p:cNvGrpSpPr>
                <a:grpSpLocks/>
              </p:cNvGrpSpPr>
              <p:nvPr/>
            </p:nvGrpSpPr>
            <p:grpSpPr bwMode="auto">
              <a:xfrm>
                <a:off x="3508" y="2001"/>
                <a:ext cx="1575" cy="342"/>
                <a:chOff x="432" y="2001"/>
                <a:chExt cx="1343" cy="342"/>
              </a:xfrm>
            </p:grpSpPr>
            <p:sp>
              <p:nvSpPr>
                <p:cNvPr id="34" name="Rectangle 22" descr="Light downward diagonal"/>
                <p:cNvSpPr>
                  <a:spLocks noChangeArrowheads="1"/>
                </p:cNvSpPr>
                <p:nvPr/>
              </p:nvSpPr>
              <p:spPr bwMode="auto">
                <a:xfrm>
                  <a:off x="432" y="2001"/>
                  <a:ext cx="1343" cy="342"/>
                </a:xfrm>
                <a:prstGeom prst="rect">
                  <a:avLst/>
                </a:prstGeom>
                <a:pattFill prst="ltDnDiag">
                  <a:fgClr>
                    <a:srgbClr val="063DE8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5" name="Rectangle 23"/>
                <p:cNvSpPr>
                  <a:spLocks noChangeArrowheads="1"/>
                </p:cNvSpPr>
                <p:nvPr/>
              </p:nvSpPr>
              <p:spPr bwMode="auto">
                <a:xfrm>
                  <a:off x="436" y="2005"/>
                  <a:ext cx="1336" cy="334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8" name="Rectangle 24"/>
              <p:cNvSpPr>
                <a:spLocks noChangeArrowheads="1"/>
              </p:cNvSpPr>
              <p:nvPr/>
            </p:nvSpPr>
            <p:spPr bwMode="auto">
              <a:xfrm>
                <a:off x="5309" y="2053"/>
                <a:ext cx="883" cy="247"/>
              </a:xfrm>
              <a:prstGeom prst="rect">
                <a:avLst/>
              </a:prstGeom>
              <a:solidFill>
                <a:srgbClr val="FC0128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19" name="Group 25"/>
              <p:cNvGrpSpPr>
                <a:grpSpLocks/>
              </p:cNvGrpSpPr>
              <p:nvPr/>
            </p:nvGrpSpPr>
            <p:grpSpPr bwMode="auto">
              <a:xfrm>
                <a:off x="4727" y="2474"/>
                <a:ext cx="400" cy="933"/>
                <a:chOff x="1471" y="2474"/>
                <a:chExt cx="342" cy="933"/>
              </a:xfrm>
            </p:grpSpPr>
            <p:sp>
              <p:nvSpPr>
                <p:cNvPr id="32" name="Rectangle 26" descr="Light downward diagonal"/>
                <p:cNvSpPr>
                  <a:spLocks noChangeArrowheads="1"/>
                </p:cNvSpPr>
                <p:nvPr/>
              </p:nvSpPr>
              <p:spPr bwMode="auto">
                <a:xfrm>
                  <a:off x="1471" y="2474"/>
                  <a:ext cx="342" cy="933"/>
                </a:xfrm>
                <a:prstGeom prst="rect">
                  <a:avLst/>
                </a:prstGeom>
                <a:pattFill prst="ltDnDiag">
                  <a:fgClr>
                    <a:srgbClr val="063DE8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3" name="Rectangle 27"/>
                <p:cNvSpPr>
                  <a:spLocks noChangeArrowheads="1"/>
                </p:cNvSpPr>
                <p:nvPr/>
              </p:nvSpPr>
              <p:spPr bwMode="auto">
                <a:xfrm>
                  <a:off x="1475" y="2478"/>
                  <a:ext cx="334" cy="926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0" name="Rectangle 28"/>
              <p:cNvSpPr>
                <a:spLocks noChangeArrowheads="1"/>
              </p:cNvSpPr>
              <p:nvPr/>
            </p:nvSpPr>
            <p:spPr bwMode="auto">
              <a:xfrm>
                <a:off x="4821" y="2564"/>
                <a:ext cx="202" cy="16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" name="Rectangle 29"/>
              <p:cNvSpPr>
                <a:spLocks noChangeArrowheads="1"/>
              </p:cNvSpPr>
              <p:nvPr/>
            </p:nvSpPr>
            <p:spPr bwMode="auto">
              <a:xfrm>
                <a:off x="3792" y="2001"/>
                <a:ext cx="23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" name="Rectangle 30"/>
              <p:cNvSpPr>
                <a:spLocks noChangeArrowheads="1"/>
              </p:cNvSpPr>
              <p:nvPr/>
            </p:nvSpPr>
            <p:spPr bwMode="auto">
              <a:xfrm>
                <a:off x="3270" y="1681"/>
                <a:ext cx="679" cy="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b="1">
                    <a:solidFill>
                      <a:srgbClr val="000000"/>
                    </a:solidFill>
                    <a:latin typeface="Arial" charset="0"/>
                  </a:rPr>
                  <a:t>Drain</a:t>
                </a:r>
              </a:p>
            </p:txBody>
          </p:sp>
          <p:sp>
            <p:nvSpPr>
              <p:cNvPr id="23" name="Rectangle 31"/>
              <p:cNvSpPr>
                <a:spLocks noChangeArrowheads="1"/>
              </p:cNvSpPr>
              <p:nvPr/>
            </p:nvSpPr>
            <p:spPr bwMode="auto">
              <a:xfrm>
                <a:off x="5972" y="1773"/>
                <a:ext cx="249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Rectangle 32"/>
              <p:cNvSpPr>
                <a:spLocks noChangeArrowheads="1"/>
              </p:cNvSpPr>
              <p:nvPr/>
            </p:nvSpPr>
            <p:spPr bwMode="auto">
              <a:xfrm>
                <a:off x="5846" y="1741"/>
                <a:ext cx="608" cy="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b="1">
                    <a:solidFill>
                      <a:srgbClr val="000000"/>
                    </a:solidFill>
                    <a:latin typeface="Arial" charset="0"/>
                  </a:rPr>
                  <a:t>Gate</a:t>
                </a:r>
              </a:p>
            </p:txBody>
          </p:sp>
          <p:sp>
            <p:nvSpPr>
              <p:cNvPr id="25" name="Rectangle 33"/>
              <p:cNvSpPr>
                <a:spLocks noChangeArrowheads="1"/>
              </p:cNvSpPr>
              <p:nvPr/>
            </p:nvSpPr>
            <p:spPr bwMode="auto">
              <a:xfrm>
                <a:off x="4861" y="3330"/>
                <a:ext cx="226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Rectangle 34"/>
              <p:cNvSpPr>
                <a:spLocks noChangeArrowheads="1"/>
              </p:cNvSpPr>
              <p:nvPr/>
            </p:nvSpPr>
            <p:spPr bwMode="auto">
              <a:xfrm>
                <a:off x="4765" y="2084"/>
                <a:ext cx="202" cy="16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27" name="Group 35"/>
              <p:cNvGrpSpPr>
                <a:grpSpLocks/>
              </p:cNvGrpSpPr>
              <p:nvPr/>
            </p:nvGrpSpPr>
            <p:grpSpPr bwMode="auto">
              <a:xfrm>
                <a:off x="5457" y="2473"/>
                <a:ext cx="402" cy="725"/>
                <a:chOff x="2093" y="2473"/>
                <a:chExt cx="343" cy="725"/>
              </a:xfrm>
            </p:grpSpPr>
            <p:sp>
              <p:nvSpPr>
                <p:cNvPr id="30" name="Rectangle 36" descr="Zig zag"/>
                <p:cNvSpPr>
                  <a:spLocks noChangeArrowheads="1"/>
                </p:cNvSpPr>
                <p:nvPr/>
              </p:nvSpPr>
              <p:spPr bwMode="auto">
                <a:xfrm rot="-2700000">
                  <a:off x="2093" y="2473"/>
                  <a:ext cx="343" cy="725"/>
                </a:xfrm>
                <a:prstGeom prst="rect">
                  <a:avLst/>
                </a:prstGeom>
                <a:pattFill prst="zigZag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1" name="Rectangle 37" descr="Zig zag"/>
                <p:cNvSpPr>
                  <a:spLocks noChangeArrowheads="1"/>
                </p:cNvSpPr>
                <p:nvPr/>
              </p:nvSpPr>
              <p:spPr bwMode="auto">
                <a:xfrm rot="-2700000">
                  <a:off x="2097" y="2476"/>
                  <a:ext cx="337" cy="717"/>
                </a:xfrm>
                <a:prstGeom prst="rect">
                  <a:avLst/>
                </a:prstGeom>
                <a:pattFill prst="zigZag">
                  <a:fgClr>
                    <a:schemeClr val="accent1"/>
                  </a:fgClr>
                  <a:bgClr>
                    <a:schemeClr val="bg1"/>
                  </a:bgClr>
                </a:patt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8" name="Rectangle 38"/>
              <p:cNvSpPr>
                <a:spLocks noChangeArrowheads="1"/>
              </p:cNvSpPr>
              <p:nvPr/>
            </p:nvSpPr>
            <p:spPr bwMode="auto">
              <a:xfrm rot="-2400000">
                <a:off x="5382" y="2610"/>
                <a:ext cx="204" cy="17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" name="Rectangle 39"/>
              <p:cNvSpPr>
                <a:spLocks noChangeArrowheads="1"/>
              </p:cNvSpPr>
              <p:nvPr/>
            </p:nvSpPr>
            <p:spPr bwMode="auto">
              <a:xfrm>
                <a:off x="5523" y="3302"/>
                <a:ext cx="762" cy="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b="1">
                    <a:latin typeface="Arial" charset="0"/>
                  </a:rPr>
                  <a:t>Guard</a:t>
                </a:r>
              </a:p>
            </p:txBody>
          </p:sp>
        </p:grpSp>
      </p:grpSp>
      <p:grpSp>
        <p:nvGrpSpPr>
          <p:cNvPr id="36" name="Group 40"/>
          <p:cNvGrpSpPr>
            <a:grpSpLocks/>
          </p:cNvGrpSpPr>
          <p:nvPr/>
        </p:nvGrpSpPr>
        <p:grpSpPr bwMode="auto">
          <a:xfrm>
            <a:off x="3708400" y="404813"/>
            <a:ext cx="5430838" cy="4059237"/>
            <a:chOff x="802" y="1017"/>
            <a:chExt cx="3421" cy="2557"/>
          </a:xfrm>
        </p:grpSpPr>
        <p:pic>
          <p:nvPicPr>
            <p:cNvPr id="37" name="Picture 41" descr="Gianluch_i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" y="1159"/>
              <a:ext cx="3421" cy="24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 Box 42"/>
            <p:cNvSpPr txBox="1">
              <a:spLocks noChangeArrowheads="1"/>
            </p:cNvSpPr>
            <p:nvPr/>
          </p:nvSpPr>
          <p:spPr bwMode="auto">
            <a:xfrm>
              <a:off x="3309" y="2646"/>
              <a:ext cx="869" cy="4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000000"/>
                  </a:solidFill>
                </a:rPr>
                <a:t>Bird’s beak</a:t>
              </a:r>
            </a:p>
          </p:txBody>
        </p:sp>
        <p:sp>
          <p:nvSpPr>
            <p:cNvPr id="39" name="Text Box 43"/>
            <p:cNvSpPr txBox="1">
              <a:spLocks noChangeArrowheads="1"/>
            </p:cNvSpPr>
            <p:nvPr/>
          </p:nvSpPr>
          <p:spPr bwMode="auto">
            <a:xfrm>
              <a:off x="3475" y="1996"/>
              <a:ext cx="545" cy="3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000000"/>
                  </a:solidFill>
                </a:rPr>
                <a:t>Field oxide</a:t>
              </a:r>
            </a:p>
          </p:txBody>
        </p:sp>
        <p:sp>
          <p:nvSpPr>
            <p:cNvPr id="40" name="Text Box 44"/>
            <p:cNvSpPr txBox="1">
              <a:spLocks noChangeArrowheads="1"/>
            </p:cNvSpPr>
            <p:nvPr/>
          </p:nvSpPr>
          <p:spPr bwMode="auto">
            <a:xfrm>
              <a:off x="2973" y="1017"/>
              <a:ext cx="813" cy="3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000000"/>
                  </a:solidFill>
                </a:rPr>
                <a:t>Parasitic MOS</a:t>
              </a:r>
            </a:p>
          </p:txBody>
        </p:sp>
        <p:sp>
          <p:nvSpPr>
            <p:cNvPr id="41" name="Text Box 45"/>
            <p:cNvSpPr txBox="1">
              <a:spLocks noChangeArrowheads="1"/>
            </p:cNvSpPr>
            <p:nvPr/>
          </p:nvSpPr>
          <p:spPr bwMode="auto">
            <a:xfrm>
              <a:off x="970" y="1782"/>
              <a:ext cx="808" cy="3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000000"/>
                  </a:solidFill>
                </a:rPr>
                <a:t>Parasitic channel</a:t>
              </a:r>
            </a:p>
          </p:txBody>
        </p:sp>
      </p:grpSp>
      <p:pic>
        <p:nvPicPr>
          <p:cNvPr id="4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856038"/>
            <a:ext cx="427672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6"/>
          <p:cNvSpPr txBox="1">
            <a:spLocks noChangeArrowheads="1"/>
          </p:cNvSpPr>
          <p:nvPr/>
        </p:nvSpPr>
        <p:spPr bwMode="auto">
          <a:xfrm>
            <a:off x="7640638" y="228600"/>
            <a:ext cx="1371600" cy="2746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200">
                <a:cs typeface="Times New Roman" pitchFamily="18" charset="0"/>
              </a:rPr>
              <a:t>©JF. Faccio CERN</a:t>
            </a:r>
            <a:endParaRPr lang="fr-FR" sz="1200"/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0" y="836613"/>
            <a:ext cx="4572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600" b="1">
                <a:latin typeface="Arial" charset="0"/>
              </a:rPr>
              <a:t>Enclosed layout transistors : radtol up to &gt;10Mrad in 0.25 µm standard CMOS (CERN)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727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fr-FR" dirty="0" smtClean="0"/>
              <a:t>CEM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52604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Blindage</a:t>
            </a:r>
          </a:p>
          <a:p>
            <a:pPr lvl="2"/>
            <a:r>
              <a:rPr lang="fr-FR" dirty="0" smtClean="0"/>
              <a:t>Boîtes métalliques : protection contre les champs EM  	</a:t>
            </a:r>
            <a:r>
              <a:rPr lang="fr-FR" dirty="0"/>
              <a:t>	</a:t>
            </a:r>
            <a:r>
              <a:rPr lang="el-GR" dirty="0" smtClean="0">
                <a:solidFill>
                  <a:srgbClr val="FF0000"/>
                </a:solidFill>
              </a:rPr>
              <a:t>δ</a:t>
            </a:r>
            <a:r>
              <a:rPr lang="fr-FR" dirty="0" smtClean="0">
                <a:solidFill>
                  <a:srgbClr val="FF0000"/>
                </a:solidFill>
              </a:rPr>
              <a:t> = (</a:t>
            </a:r>
            <a:r>
              <a:rPr lang="el-GR" dirty="0" smtClean="0">
                <a:solidFill>
                  <a:srgbClr val="FF0000"/>
                </a:solidFill>
              </a:rPr>
              <a:t>π</a:t>
            </a:r>
            <a:r>
              <a:rPr lang="fr-FR" dirty="0" smtClean="0">
                <a:solidFill>
                  <a:srgbClr val="FF0000"/>
                </a:solidFill>
              </a:rPr>
              <a:t>.</a:t>
            </a:r>
            <a:r>
              <a:rPr lang="el-GR" dirty="0" smtClean="0">
                <a:solidFill>
                  <a:srgbClr val="FF0000"/>
                </a:solidFill>
              </a:rPr>
              <a:t>μ</a:t>
            </a:r>
            <a:r>
              <a:rPr lang="fr-FR" dirty="0" smtClean="0">
                <a:solidFill>
                  <a:srgbClr val="FF0000"/>
                </a:solidFill>
              </a:rPr>
              <a:t>.</a:t>
            </a:r>
            <a:r>
              <a:rPr lang="el-GR" dirty="0" smtClean="0">
                <a:solidFill>
                  <a:srgbClr val="FF0000"/>
                </a:solidFill>
              </a:rPr>
              <a:t>σ</a:t>
            </a:r>
            <a:r>
              <a:rPr lang="fr-FR" dirty="0" smtClean="0">
                <a:solidFill>
                  <a:srgbClr val="FF0000"/>
                </a:solidFill>
              </a:rPr>
              <a:t>.f)</a:t>
            </a:r>
            <a:r>
              <a:rPr lang="fr-FR" baseline="30000" dirty="0" smtClean="0">
                <a:solidFill>
                  <a:srgbClr val="FF0000"/>
                </a:solidFill>
              </a:rPr>
              <a:t>-1/2</a:t>
            </a:r>
          </a:p>
          <a:p>
            <a:pPr lvl="2"/>
            <a:r>
              <a:rPr lang="fr-FR" dirty="0" smtClean="0"/>
              <a:t>Connecteurs : masse reliée au boîtier</a:t>
            </a:r>
          </a:p>
          <a:p>
            <a:pPr lvl="2"/>
            <a:r>
              <a:rPr lang="fr-FR" dirty="0" smtClean="0"/>
              <a:t>Câbles : blindés, paires torsadées, </a:t>
            </a:r>
            <a:r>
              <a:rPr lang="fr-FR" dirty="0" err="1" smtClean="0"/>
              <a:t>coax</a:t>
            </a:r>
            <a:r>
              <a:rPr lang="fr-FR" dirty="0" smtClean="0"/>
              <a:t>, </a:t>
            </a:r>
            <a:r>
              <a:rPr lang="fr-FR" dirty="0" err="1" smtClean="0"/>
              <a:t>triax</a:t>
            </a:r>
            <a:endParaRPr lang="fr-FR" dirty="0"/>
          </a:p>
          <a:p>
            <a:r>
              <a:rPr lang="fr-FR" dirty="0" smtClean="0"/>
              <a:t>Masse</a:t>
            </a:r>
          </a:p>
          <a:p>
            <a:pPr lvl="2"/>
            <a:r>
              <a:rPr lang="fr-FR" sz="2200" dirty="0" smtClean="0"/>
              <a:t>Retours de courant</a:t>
            </a:r>
          </a:p>
          <a:p>
            <a:pPr lvl="2"/>
            <a:r>
              <a:rPr lang="fr-FR" sz="2200" dirty="0" smtClean="0"/>
              <a:t>Plans de masse, remplissage de masse sur les couches fils</a:t>
            </a:r>
          </a:p>
          <a:p>
            <a:pPr lvl="2"/>
            <a:r>
              <a:rPr lang="fr-FR" sz="2200" dirty="0" smtClean="0"/>
              <a:t>Plan métallique sur le banc de tests</a:t>
            </a:r>
          </a:p>
          <a:p>
            <a:pPr lvl="2"/>
            <a:r>
              <a:rPr lang="fr-FR" sz="2200" dirty="0" smtClean="0"/>
              <a:t>Masses en étoiles</a:t>
            </a:r>
          </a:p>
          <a:p>
            <a:r>
              <a:rPr lang="fr-FR" dirty="0" smtClean="0"/>
              <a:t>Couplages : </a:t>
            </a:r>
          </a:p>
          <a:p>
            <a:pPr lvl="2"/>
            <a:r>
              <a:rPr lang="fr-FR" dirty="0" smtClean="0"/>
              <a:t>Inductifs </a:t>
            </a:r>
          </a:p>
          <a:p>
            <a:pPr lvl="2"/>
            <a:r>
              <a:rPr lang="fr-FR" dirty="0" smtClean="0"/>
              <a:t>Capacitifs : séparer les pistes sensibles avec de la masse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61</a:t>
            </a:fld>
            <a:endParaRPr lang="fr-BE"/>
          </a:p>
        </p:txBody>
      </p:sp>
      <p:cxnSp>
        <p:nvCxnSpPr>
          <p:cNvPr id="8" name="Connecteur droit 7"/>
          <p:cNvCxnSpPr/>
          <p:nvPr/>
        </p:nvCxnSpPr>
        <p:spPr>
          <a:xfrm>
            <a:off x="1619672" y="4653176"/>
            <a:ext cx="2160240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1619672" y="4581166"/>
            <a:ext cx="20882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3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16898" y="1628750"/>
            <a:ext cx="5479437" cy="432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>
            <a:off x="2267680" y="1772770"/>
            <a:ext cx="5157957" cy="37944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CEM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62</a:t>
            </a:fld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5220090" y="3104955"/>
            <a:ext cx="1800250" cy="1296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Numérique</a:t>
            </a:r>
          </a:p>
          <a:p>
            <a:pPr algn="ctr"/>
            <a:r>
              <a:rPr lang="fr-FR" dirty="0" smtClean="0"/>
              <a:t>FPGA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00" y="2492870"/>
            <a:ext cx="1368190" cy="25203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Détecteur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2555720" y="3104955"/>
            <a:ext cx="1800250" cy="1296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Analog</a:t>
            </a:r>
            <a:r>
              <a:rPr lang="fr-FR" dirty="0" smtClean="0"/>
              <a:t>/Mixte</a:t>
            </a:r>
          </a:p>
          <a:p>
            <a:pPr algn="ctr"/>
            <a:r>
              <a:rPr lang="fr-FR" dirty="0" smtClean="0"/>
              <a:t>ASIC </a:t>
            </a:r>
          </a:p>
          <a:p>
            <a:pPr algn="ctr"/>
            <a:r>
              <a:rPr lang="fr-FR" dirty="0" smtClean="0"/>
              <a:t>multi voies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956470" y="1628750"/>
            <a:ext cx="89479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Power</a:t>
            </a:r>
          </a:p>
          <a:p>
            <a:r>
              <a:rPr lang="fr-FR" dirty="0" err="1" smtClean="0"/>
              <a:t>Supply</a:t>
            </a:r>
            <a:endParaRPr lang="fr-FR" dirty="0"/>
          </a:p>
        </p:txBody>
      </p:sp>
      <p:cxnSp>
        <p:nvCxnSpPr>
          <p:cNvPr id="14" name="Connecteur en angle 13"/>
          <p:cNvCxnSpPr>
            <a:stCxn id="12" idx="1"/>
            <a:endCxn id="6" idx="0"/>
          </p:cNvCxnSpPr>
          <p:nvPr/>
        </p:nvCxnSpPr>
        <p:spPr>
          <a:xfrm rot="10800000" flipV="1">
            <a:off x="6120216" y="1951915"/>
            <a:ext cx="1836255" cy="1153039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en angle 22"/>
          <p:cNvCxnSpPr>
            <a:stCxn id="12" idx="1"/>
            <a:endCxn id="11" idx="0"/>
          </p:cNvCxnSpPr>
          <p:nvPr/>
        </p:nvCxnSpPr>
        <p:spPr>
          <a:xfrm rot="10800000" flipV="1">
            <a:off x="3455846" y="1951915"/>
            <a:ext cx="4500625" cy="1153039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riangle isocèle 23"/>
          <p:cNvSpPr/>
          <p:nvPr/>
        </p:nvSpPr>
        <p:spPr>
          <a:xfrm rot="10800000">
            <a:off x="8244510" y="2636890"/>
            <a:ext cx="303379" cy="21603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25"/>
          <p:cNvCxnSpPr>
            <a:stCxn id="24" idx="3"/>
            <a:endCxn id="12" idx="2"/>
          </p:cNvCxnSpPr>
          <p:nvPr/>
        </p:nvCxnSpPr>
        <p:spPr>
          <a:xfrm flipV="1">
            <a:off x="8396199" y="2275081"/>
            <a:ext cx="7670" cy="36180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7425637" y="2420860"/>
            <a:ext cx="97823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932050" y="5157240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Plan de masse unique</a:t>
            </a:r>
            <a:endParaRPr lang="fr-FR" dirty="0"/>
          </a:p>
        </p:txBody>
      </p:sp>
      <p:cxnSp>
        <p:nvCxnSpPr>
          <p:cNvPr id="32" name="Connecteur droit avec flèche 31"/>
          <p:cNvCxnSpPr>
            <a:stCxn id="9" idx="3"/>
            <a:endCxn id="11" idx="1"/>
          </p:cNvCxnSpPr>
          <p:nvPr/>
        </p:nvCxnSpPr>
        <p:spPr>
          <a:xfrm>
            <a:off x="1619590" y="3753045"/>
            <a:ext cx="93613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riangle isocèle 32"/>
          <p:cNvSpPr/>
          <p:nvPr/>
        </p:nvSpPr>
        <p:spPr>
          <a:xfrm rot="10800000">
            <a:off x="1689636" y="4185105"/>
            <a:ext cx="303379" cy="21603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38"/>
          <p:cNvCxnSpPr/>
          <p:nvPr/>
        </p:nvCxnSpPr>
        <p:spPr>
          <a:xfrm>
            <a:off x="1619590" y="4041085"/>
            <a:ext cx="64809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>
            <a:stCxn id="33" idx="3"/>
          </p:cNvCxnSpPr>
          <p:nvPr/>
        </p:nvCxnSpPr>
        <p:spPr>
          <a:xfrm flipV="1">
            <a:off x="1841325" y="4041085"/>
            <a:ext cx="0" cy="14402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endCxn id="6" idx="1"/>
          </p:cNvCxnSpPr>
          <p:nvPr/>
        </p:nvCxnSpPr>
        <p:spPr>
          <a:xfrm>
            <a:off x="4355970" y="3753045"/>
            <a:ext cx="864120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7550701" y="2375141"/>
            <a:ext cx="117729" cy="1177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7380390" y="2375141"/>
            <a:ext cx="117729" cy="1177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1547580" y="3969075"/>
            <a:ext cx="117729" cy="1177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2051650" y="3969075"/>
            <a:ext cx="117729" cy="1177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2204050" y="3969075"/>
            <a:ext cx="117729" cy="1177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6669563" y="5580018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Boîtier</a:t>
            </a:r>
            <a:endParaRPr lang="fr-FR" dirty="0"/>
          </a:p>
        </p:txBody>
      </p:sp>
      <p:sp>
        <p:nvSpPr>
          <p:cNvPr id="54" name="ZoneTexte 53"/>
          <p:cNvSpPr txBox="1"/>
          <p:nvPr/>
        </p:nvSpPr>
        <p:spPr>
          <a:xfrm>
            <a:off x="2276953" y="5229250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Carte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8131858" y="4139818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DAQ</a:t>
            </a:r>
            <a:endParaRPr lang="fr-FR" dirty="0"/>
          </a:p>
        </p:txBody>
      </p:sp>
      <p:cxnSp>
        <p:nvCxnSpPr>
          <p:cNvPr id="59" name="Connecteur en angle 58"/>
          <p:cNvCxnSpPr>
            <a:stCxn id="6" idx="3"/>
            <a:endCxn id="55" idx="0"/>
          </p:cNvCxnSpPr>
          <p:nvPr/>
        </p:nvCxnSpPr>
        <p:spPr>
          <a:xfrm>
            <a:off x="7020340" y="3753045"/>
            <a:ext cx="1472354" cy="38677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054675" y="2203950"/>
            <a:ext cx="802340" cy="504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Reg</a:t>
            </a:r>
            <a:endParaRPr lang="fr-FR" dirty="0"/>
          </a:p>
        </p:txBody>
      </p:sp>
      <p:sp>
        <p:nvSpPr>
          <p:cNvPr id="65" name="Rectangle 64"/>
          <p:cNvSpPr/>
          <p:nvPr/>
        </p:nvSpPr>
        <p:spPr>
          <a:xfrm>
            <a:off x="5713930" y="2204830"/>
            <a:ext cx="802340" cy="504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98312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Circuits imprimés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63</a:t>
            </a:fld>
            <a:endParaRPr lang="fr-BE"/>
          </a:p>
        </p:txBody>
      </p:sp>
      <p:pic>
        <p:nvPicPr>
          <p:cNvPr id="23554" name="Picture 2" descr="C:\Users\rv\000work\ecole detecteur mesure\electronique_figure_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52" y="980728"/>
            <a:ext cx="609445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79512" y="1052736"/>
            <a:ext cx="26642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 2 à + 14 couches</a:t>
            </a:r>
          </a:p>
          <a:p>
            <a:endParaRPr lang="fr-FR" dirty="0"/>
          </a:p>
          <a:p>
            <a:r>
              <a:rPr lang="fr-FR" dirty="0" smtClean="0"/>
              <a:t>Trous </a:t>
            </a:r>
            <a:r>
              <a:rPr lang="fr-FR" dirty="0" err="1" smtClean="0"/>
              <a:t>débouchants</a:t>
            </a:r>
            <a:r>
              <a:rPr lang="fr-FR" dirty="0" smtClean="0"/>
              <a:t> ou enterrés</a:t>
            </a:r>
          </a:p>
          <a:p>
            <a:endParaRPr lang="fr-FR" dirty="0"/>
          </a:p>
          <a:p>
            <a:r>
              <a:rPr lang="fr-FR" dirty="0" smtClean="0"/>
              <a:t>Impédances de lignes</a:t>
            </a:r>
          </a:p>
          <a:p>
            <a:endParaRPr lang="fr-FR" dirty="0"/>
          </a:p>
          <a:p>
            <a:r>
              <a:rPr lang="fr-FR" dirty="0" smtClean="0"/>
              <a:t>Temps de propagation</a:t>
            </a:r>
          </a:p>
          <a:p>
            <a:endParaRPr lang="fr-FR" dirty="0"/>
          </a:p>
          <a:p>
            <a:r>
              <a:rPr lang="fr-FR" dirty="0" smtClean="0"/>
              <a:t>Trous dans les pads de CMS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13780" y="4471952"/>
            <a:ext cx="77508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Différents matériaux:</a:t>
            </a:r>
          </a:p>
          <a:p>
            <a:pPr lvl="2"/>
            <a:r>
              <a:rPr lang="fr-FR" sz="2000" dirty="0" smtClean="0"/>
              <a:t>Époxy FR4</a:t>
            </a:r>
          </a:p>
          <a:p>
            <a:pPr lvl="2"/>
            <a:r>
              <a:rPr lang="fr-FR" sz="2000" dirty="0" err="1" smtClean="0"/>
              <a:t>Polyimide</a:t>
            </a:r>
            <a:r>
              <a:rPr lang="fr-FR" sz="2000" dirty="0" smtClean="0"/>
              <a:t> adapté au vide, moins de dégazage que l’époxy</a:t>
            </a:r>
          </a:p>
          <a:p>
            <a:pPr lvl="2"/>
            <a:r>
              <a:rPr lang="fr-FR" sz="2000" dirty="0" smtClean="0"/>
              <a:t>Téflon : meilleure résistivité</a:t>
            </a:r>
          </a:p>
          <a:p>
            <a:pPr lvl="2"/>
            <a:r>
              <a:rPr lang="fr-FR" sz="2000" dirty="0" err="1" smtClean="0"/>
              <a:t>Kapton</a:t>
            </a:r>
            <a:r>
              <a:rPr lang="fr-FR" sz="2000" dirty="0" smtClean="0"/>
              <a:t> : circuits souples</a:t>
            </a:r>
          </a:p>
          <a:p>
            <a:r>
              <a:rPr lang="fr-FR" sz="2000" dirty="0" smtClean="0"/>
              <a:t>Contrôle de l’épaisseur entre couches, épaisseur totale, …</a:t>
            </a:r>
          </a:p>
        </p:txBody>
      </p:sp>
    </p:spTree>
    <p:extLst>
      <p:ext uri="{BB962C8B-B14F-4D97-AF65-F5344CB8AC3E}">
        <p14:creationId xmlns:p14="http://schemas.microsoft.com/office/powerpoint/2010/main" val="302726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Circuits Imprimés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Autofit/>
          </a:bodyPr>
          <a:lstStyle/>
          <a:p>
            <a:r>
              <a:rPr lang="fr-FR" sz="2000" dirty="0" smtClean="0"/>
              <a:t>Saisie de schéma</a:t>
            </a:r>
          </a:p>
          <a:p>
            <a:pPr lvl="2"/>
            <a:r>
              <a:rPr lang="fr-FR" sz="1600" dirty="0" smtClean="0"/>
              <a:t>Associations des formes des composants avec les symboles schématiques</a:t>
            </a:r>
          </a:p>
          <a:p>
            <a:r>
              <a:rPr lang="fr-FR" sz="2000" dirty="0" smtClean="0"/>
              <a:t>Vérifications</a:t>
            </a:r>
          </a:p>
          <a:p>
            <a:pPr lvl="2"/>
            <a:r>
              <a:rPr lang="fr-FR" sz="1600" dirty="0" err="1" smtClean="0"/>
              <a:t>Court-circuits</a:t>
            </a:r>
            <a:endParaRPr lang="fr-FR" sz="1600" dirty="0" smtClean="0"/>
          </a:p>
          <a:p>
            <a:pPr lvl="2"/>
            <a:r>
              <a:rPr lang="fr-FR" sz="1600" dirty="0" smtClean="0"/>
              <a:t>Équipotentielles uniques, etc…</a:t>
            </a:r>
          </a:p>
          <a:p>
            <a:r>
              <a:rPr lang="fr-FR" sz="2000" dirty="0" smtClean="0"/>
              <a:t>Placement</a:t>
            </a:r>
          </a:p>
          <a:p>
            <a:pPr lvl="2"/>
            <a:r>
              <a:rPr lang="fr-FR" sz="1600" dirty="0" smtClean="0"/>
              <a:t>Possibilité de créer des macros</a:t>
            </a:r>
          </a:p>
          <a:p>
            <a:r>
              <a:rPr lang="fr-FR" sz="2000" dirty="0" smtClean="0"/>
              <a:t>Routage</a:t>
            </a:r>
          </a:p>
          <a:p>
            <a:pPr lvl="2"/>
            <a:r>
              <a:rPr lang="fr-FR" sz="1600" dirty="0" smtClean="0"/>
              <a:t>Macros</a:t>
            </a:r>
          </a:p>
          <a:p>
            <a:pPr lvl="2"/>
            <a:r>
              <a:rPr lang="fr-FR" sz="1600" dirty="0" smtClean="0"/>
              <a:t>Routage automatique (contraintes)</a:t>
            </a:r>
          </a:p>
          <a:p>
            <a:pPr lvl="2"/>
            <a:r>
              <a:rPr lang="fr-FR" sz="1600" dirty="0" smtClean="0"/>
              <a:t>Impédances de ligne, temps de propagation (simulations)</a:t>
            </a:r>
          </a:p>
          <a:p>
            <a:pPr lvl="2"/>
            <a:r>
              <a:rPr lang="fr-FR" sz="1600" dirty="0" smtClean="0"/>
              <a:t>Diaphonies</a:t>
            </a:r>
            <a:endParaRPr lang="fr-FR" sz="2000" dirty="0" smtClean="0"/>
          </a:p>
          <a:p>
            <a:r>
              <a:rPr lang="fr-FR" sz="2000" dirty="0" smtClean="0"/>
              <a:t>Création des fichiers pour la fabrication</a:t>
            </a:r>
            <a:r>
              <a:rPr lang="fr-FR" sz="2000" dirty="0"/>
              <a:t> </a:t>
            </a:r>
            <a:r>
              <a:rPr lang="fr-FR" sz="2000" dirty="0" smtClean="0"/>
              <a:t>et des fichiers pour le câblage (masque de soudure, …)</a:t>
            </a:r>
          </a:p>
          <a:p>
            <a:endParaRPr lang="fr-FR" sz="2000" dirty="0" smtClean="0"/>
          </a:p>
          <a:p>
            <a:r>
              <a:rPr lang="fr-FR" sz="2000" dirty="0" smtClean="0"/>
              <a:t>Pub : </a:t>
            </a:r>
            <a:r>
              <a:rPr lang="fr-FR" sz="2000" dirty="0" err="1" smtClean="0"/>
              <a:t>Kicad</a:t>
            </a:r>
            <a:r>
              <a:rPr lang="fr-FR" sz="2000" dirty="0" smtClean="0"/>
              <a:t> CAO </a:t>
            </a:r>
            <a:r>
              <a:rPr lang="fr-FR" sz="2000" dirty="0" err="1" smtClean="0"/>
              <a:t>pcb</a:t>
            </a:r>
            <a:r>
              <a:rPr lang="fr-FR" sz="2000" dirty="0" smtClean="0"/>
              <a:t> open source gratuit et performant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82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Câblage et maquettage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Brasage des composants </a:t>
            </a:r>
            <a:r>
              <a:rPr lang="fr-FR" dirty="0" err="1" smtClean="0"/>
              <a:t>traversants</a:t>
            </a:r>
            <a:endParaRPr lang="fr-FR" dirty="0" smtClean="0"/>
          </a:p>
          <a:p>
            <a:pPr lvl="3"/>
            <a:r>
              <a:rPr lang="fr-FR" dirty="0" smtClean="0"/>
              <a:t>Manuel ou à la vague</a:t>
            </a:r>
          </a:p>
          <a:p>
            <a:r>
              <a:rPr lang="fr-FR" dirty="0" smtClean="0"/>
              <a:t>Brasage des CMS : </a:t>
            </a:r>
          </a:p>
          <a:p>
            <a:pPr lvl="3"/>
            <a:r>
              <a:rPr lang="fr-FR" dirty="0" smtClean="0"/>
              <a:t>Four à </a:t>
            </a:r>
            <a:r>
              <a:rPr lang="fr-FR" dirty="0" err="1" smtClean="0"/>
              <a:t>refusion</a:t>
            </a:r>
            <a:endParaRPr lang="fr-FR" dirty="0" smtClean="0"/>
          </a:p>
          <a:p>
            <a:pPr lvl="3"/>
            <a:r>
              <a:rPr lang="fr-FR" dirty="0" smtClean="0"/>
              <a:t>Infra-rouge</a:t>
            </a:r>
          </a:p>
          <a:p>
            <a:r>
              <a:rPr lang="fr-FR" dirty="0" smtClean="0"/>
              <a:t>Sous </a:t>
            </a:r>
            <a:r>
              <a:rPr lang="fr-FR" dirty="0" err="1" smtClean="0"/>
              <a:t>traitance</a:t>
            </a:r>
            <a:endParaRPr lang="fr-FR" dirty="0" smtClean="0"/>
          </a:p>
          <a:p>
            <a:r>
              <a:rPr lang="fr-FR" dirty="0" smtClean="0"/>
              <a:t>Fabrication de coffrets et faces avant</a:t>
            </a:r>
          </a:p>
          <a:p>
            <a:pPr lvl="2"/>
            <a:r>
              <a:rPr lang="fr-FR" dirty="0" smtClean="0"/>
              <a:t>Mini fraiseuses numériques</a:t>
            </a:r>
          </a:p>
          <a:p>
            <a:pPr lvl="2"/>
            <a:r>
              <a:rPr lang="fr-FR" dirty="0" smtClean="0"/>
              <a:t>Fabrication de circuits imprimés « gravure anglaise »</a:t>
            </a:r>
          </a:p>
          <a:p>
            <a:r>
              <a:rPr lang="fr-FR" dirty="0" err="1" smtClean="0"/>
              <a:t>Bonding</a:t>
            </a: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5512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90056"/>
            <a:ext cx="8229600" cy="1143000"/>
          </a:xfrm>
        </p:spPr>
        <p:txBody>
          <a:bodyPr/>
          <a:lstStyle/>
          <a:p>
            <a:r>
              <a:rPr lang="fr-FR" dirty="0" smtClean="0"/>
              <a:t>Quelques exemples  ..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4582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Contrôle de Faisceau : LLRF</a:t>
            </a:r>
            <a:br>
              <a:rPr lang="fr-FR" dirty="0" smtClean="0"/>
            </a:br>
            <a:r>
              <a:rPr lang="fr-FR" sz="3600" dirty="0" smtClean="0"/>
              <a:t>Digital </a:t>
            </a:r>
            <a:r>
              <a:rPr lang="fr-FR" sz="3600" dirty="0" err="1" smtClean="0"/>
              <a:t>Low</a:t>
            </a:r>
            <a:r>
              <a:rPr lang="fr-FR" sz="3600" dirty="0" smtClean="0"/>
              <a:t> </a:t>
            </a:r>
            <a:r>
              <a:rPr lang="fr-FR" sz="3600" dirty="0" err="1" smtClean="0"/>
              <a:t>Level</a:t>
            </a:r>
            <a:r>
              <a:rPr lang="fr-FR" sz="3600" dirty="0" smtClean="0"/>
              <a:t> Radio </a:t>
            </a:r>
            <a:r>
              <a:rPr lang="fr-FR" sz="3600" dirty="0" err="1" smtClean="0"/>
              <a:t>Frequency</a:t>
            </a:r>
            <a:r>
              <a:rPr lang="fr-FR" sz="3600" dirty="0" smtClean="0"/>
              <a:t> Control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Contrôle </a:t>
            </a:r>
            <a:r>
              <a:rPr lang="fr-FR" dirty="0"/>
              <a:t>numérique bas niveau de l’amplitude et de la phase de la puissance RF des </a:t>
            </a:r>
            <a:r>
              <a:rPr lang="fr-FR" dirty="0" smtClean="0"/>
              <a:t>cavités accélératrices</a:t>
            </a:r>
          </a:p>
          <a:p>
            <a:r>
              <a:rPr lang="fr-FR" dirty="0" smtClean="0"/>
              <a:t> Améliorer la </a:t>
            </a:r>
            <a:r>
              <a:rPr lang="fr-FR" dirty="0"/>
              <a:t>vitesse, la stabilité, la programmation, </a:t>
            </a:r>
            <a:r>
              <a:rPr lang="fr-FR" dirty="0" smtClean="0"/>
              <a:t>la </a:t>
            </a:r>
            <a:r>
              <a:rPr lang="fr-FR" dirty="0"/>
              <a:t>fiabilité et le diagnostic du fonctionnement des accélérateurs.</a:t>
            </a:r>
          </a:p>
          <a:p>
            <a:r>
              <a:rPr lang="fr-FR" dirty="0"/>
              <a:t>Applications : </a:t>
            </a:r>
            <a:r>
              <a:rPr lang="fr-FR" dirty="0" smtClean="0"/>
              <a:t>accélérateurs HE, </a:t>
            </a:r>
            <a:r>
              <a:rPr lang="fr-FR" dirty="0" err="1"/>
              <a:t>hadronthérapie</a:t>
            </a:r>
            <a:r>
              <a:rPr lang="fr-FR" dirty="0"/>
              <a:t>, transmutation des déchets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4306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LLRF</a:t>
            </a:r>
            <a:endParaRPr lang="fr-FR" dirty="0">
              <a:latin typeface="+mn-lt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68</a:t>
            </a:fld>
            <a:endParaRPr lang="fr-BE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719263" y="2114550"/>
            <a:ext cx="4267200" cy="3657600"/>
            <a:chOff x="192" y="384"/>
            <a:chExt cx="2688" cy="2304"/>
          </a:xfrm>
        </p:grpSpPr>
        <p:pic>
          <p:nvPicPr>
            <p:cNvPr id="7" name="Picture 6" descr="Vue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B"/>
                </a:clrFrom>
                <a:clrTo>
                  <a:srgbClr val="FFFF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84"/>
              <a:ext cx="2688" cy="2271"/>
            </a:xfrm>
            <a:prstGeom prst="rect">
              <a:avLst/>
            </a:prstGeom>
            <a:noFill/>
            <a:effectLst>
              <a:outerShdw dist="107763" dir="18900000" algn="ctr" rotWithShape="0">
                <a:srgbClr val="8944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92" y="2304"/>
              <a:ext cx="288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1063781"/>
              </p:ext>
            </p:extLst>
          </p:nvPr>
        </p:nvGraphicFramePr>
        <p:xfrm>
          <a:off x="7019925" y="3255963"/>
          <a:ext cx="1384300" cy="119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Photo Editor Photo" r:id="rId4" imgW="1857143" imgH="1600000" progId="MSPhotoEd.3">
                  <p:embed/>
                </p:oleObj>
              </mc:Choice>
              <mc:Fallback>
                <p:oleObj name="Photo Editor Photo" r:id="rId4" imgW="1857143" imgH="160000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3255963"/>
                        <a:ext cx="1384300" cy="1192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utoShape 9"/>
          <p:cNvSpPr>
            <a:spLocks noChangeArrowheads="1"/>
          </p:cNvSpPr>
          <p:nvPr/>
        </p:nvSpPr>
        <p:spPr bwMode="auto">
          <a:xfrm rot="17177020">
            <a:off x="1513682" y="3591719"/>
            <a:ext cx="792162" cy="679450"/>
          </a:xfrm>
          <a:prstGeom prst="lightningBol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 rot="20577966">
            <a:off x="2062163" y="2185988"/>
            <a:ext cx="527050" cy="950912"/>
          </a:xfrm>
          <a:prstGeom prst="lightningBol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715863" y="2298700"/>
            <a:ext cx="1430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800">
                <a:solidFill>
                  <a:schemeClr val="accent1"/>
                </a:solidFill>
              </a:rPr>
              <a:t> </a:t>
            </a:r>
            <a:r>
              <a:rPr lang="fr-FR" sz="1800">
                <a:solidFill>
                  <a:schemeClr val="accent1"/>
                </a:solidFill>
              </a:rPr>
              <a:t>Vibrations </a:t>
            </a:r>
          </a:p>
          <a:p>
            <a:pPr algn="ctr" eaLnBrk="0" hangingPunct="0"/>
            <a:r>
              <a:rPr lang="fr-FR" sz="1800">
                <a:solidFill>
                  <a:schemeClr val="accent1"/>
                </a:solidFill>
              </a:rPr>
              <a:t>mécaniques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894390" y="1495425"/>
            <a:ext cx="13147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800">
                <a:solidFill>
                  <a:schemeClr val="accent1"/>
                </a:solidFill>
              </a:rPr>
              <a:t>Forces de </a:t>
            </a:r>
            <a:endParaRPr lang="fr-FR" sz="1800">
              <a:solidFill>
                <a:schemeClr val="accent1"/>
              </a:solidFill>
            </a:endParaRPr>
          </a:p>
          <a:p>
            <a:pPr algn="ctr" eaLnBrk="0" hangingPunct="0"/>
            <a:r>
              <a:rPr lang="en-GB" sz="1800">
                <a:solidFill>
                  <a:schemeClr val="accent1"/>
                </a:solidFill>
              </a:rPr>
              <a:t>Lorentz</a:t>
            </a:r>
            <a:endParaRPr lang="fr-FR" sz="1800">
              <a:solidFill>
                <a:schemeClr val="accent1"/>
              </a:solidFill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 rot="4589506">
            <a:off x="5043488" y="2300287"/>
            <a:ext cx="469900" cy="771525"/>
          </a:xfrm>
          <a:prstGeom prst="lightningBol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 rot="12317216">
            <a:off x="4216400" y="4332288"/>
            <a:ext cx="1368425" cy="647700"/>
          </a:xfrm>
          <a:prstGeom prst="lightningBol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860425" y="4298950"/>
            <a:ext cx="9064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fr-FR" sz="1800">
                <a:solidFill>
                  <a:schemeClr val="accent1"/>
                </a:solidFill>
              </a:rPr>
              <a:t>Pannes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057775" y="5211763"/>
            <a:ext cx="1781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GB" sz="1800">
                <a:solidFill>
                  <a:schemeClr val="accent1"/>
                </a:solidFill>
              </a:rPr>
              <a:t>Variations de</a:t>
            </a:r>
          </a:p>
          <a:p>
            <a:pPr algn="ctr" eaLnBrk="0" hangingPunct="0"/>
            <a:r>
              <a:rPr lang="en-GB" sz="1800">
                <a:solidFill>
                  <a:schemeClr val="accent1"/>
                </a:solidFill>
              </a:rPr>
              <a:t> puissance RF</a:t>
            </a:r>
            <a:endParaRPr lang="fr-FR" sz="1800">
              <a:solidFill>
                <a:schemeClr val="accent1"/>
              </a:solidFill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4873625" y="3567113"/>
            <a:ext cx="2079625" cy="284162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196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69</a:t>
            </a:fld>
            <a:endParaRPr lang="fr-BE" dirty="0"/>
          </a:p>
        </p:txBody>
      </p:sp>
      <p:pic>
        <p:nvPicPr>
          <p:cNvPr id="6" name="Picture 3" descr="llr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980728"/>
            <a:ext cx="8596312" cy="52676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77863" y="98425"/>
            <a:ext cx="8420100" cy="7651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smtClean="0">
                <a:latin typeface="Comic Sans MS" pitchFamily="66" charset="0"/>
              </a:rPr>
              <a:t>LLRF numérique</a:t>
            </a:r>
            <a:endParaRPr lang="fr-FR" b="1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20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09320"/>
            <a:ext cx="1384126" cy="365125"/>
          </a:xfrm>
        </p:spPr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596336" y="6309320"/>
            <a:ext cx="1090464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7</a:t>
            </a:fld>
            <a:endParaRPr lang="fr-BE"/>
          </a:p>
        </p:txBody>
      </p:sp>
      <p:sp>
        <p:nvSpPr>
          <p:cNvPr id="7" name="Espace réservé du numéro de diapositive 5"/>
          <p:cNvSpPr txBox="1">
            <a:spLocks/>
          </p:cNvSpPr>
          <p:nvPr/>
        </p:nvSpPr>
        <p:spPr>
          <a:xfrm>
            <a:off x="7620000" y="6582370"/>
            <a:ext cx="1066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31DA637C-90BC-4523-A4DD-D2A49D08C9DF}" type="slidenum">
              <a:rPr lang="en-US" sz="1200" smtClean="0">
                <a:latin typeface="Arial" charset="0"/>
              </a:rPr>
              <a:pPr/>
              <a:t>7</a:t>
            </a:fld>
            <a:endParaRPr lang="en-US" sz="1200" smtClean="0"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1000" y="76200"/>
            <a:ext cx="8001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Détecteurs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842963"/>
            <a:ext cx="8791575" cy="5765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A large variety</a:t>
            </a:r>
          </a:p>
          <a:p>
            <a:r>
              <a:rPr lang="fr-FR" smtClean="0"/>
              <a:t>A similar modelization</a:t>
            </a:r>
          </a:p>
        </p:txBody>
      </p:sp>
      <p:pic>
        <p:nvPicPr>
          <p:cNvPr id="10" name="Picture 4" descr="PhotoP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2765425"/>
            <a:ext cx="1647825" cy="205740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al_ar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836863"/>
            <a:ext cx="15240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12763" y="4140200"/>
            <a:ext cx="189388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solidFill>
                  <a:schemeClr val="accent1"/>
                </a:solidFill>
              </a:rPr>
              <a:t>6x6 pixels,4x4 mm</a:t>
            </a:r>
            <a:r>
              <a:rPr lang="en-US" sz="1400" baseline="30000">
                <a:solidFill>
                  <a:schemeClr val="accent1"/>
                </a:solidFill>
              </a:rPr>
              <a:t>2</a:t>
            </a:r>
          </a:p>
          <a:p>
            <a:r>
              <a:rPr lang="en-US" sz="1400">
                <a:solidFill>
                  <a:schemeClr val="accent1"/>
                </a:solidFill>
              </a:rPr>
              <a:t>HgTe absorbers, 65 mK</a:t>
            </a:r>
          </a:p>
          <a:p>
            <a:pPr>
              <a:lnSpc>
                <a:spcPct val="70000"/>
              </a:lnSpc>
            </a:pPr>
            <a:r>
              <a:rPr lang="en-US" sz="1400">
                <a:solidFill>
                  <a:schemeClr val="accent2"/>
                </a:solidFill>
              </a:rPr>
              <a:t>12 eV @ 6 keV</a:t>
            </a:r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13" name="Picture 7" descr="ECC_210803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838200"/>
            <a:ext cx="3922713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ROC_sens_basep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83175"/>
            <a:ext cx="2627313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"/>
          <p:cNvSpPr txBox="1">
            <a:spLocks noChangeAspect="1" noChangeArrowheads="1"/>
          </p:cNvSpPr>
          <p:nvPr/>
        </p:nvSpPr>
        <p:spPr bwMode="auto">
          <a:xfrm>
            <a:off x="5249863" y="6431558"/>
            <a:ext cx="2806700" cy="379412"/>
          </a:xfrm>
          <a:prstGeom prst="rect">
            <a:avLst/>
          </a:prstGeom>
          <a:solidFill>
            <a:srgbClr val="FFFF99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/>
              <a:t>ATLAS LAr em calorimeter</a:t>
            </a:r>
          </a:p>
        </p:txBody>
      </p:sp>
      <p:sp>
        <p:nvSpPr>
          <p:cNvPr id="16" name="Text Box 10"/>
          <p:cNvSpPr txBox="1">
            <a:spLocks noChangeAspect="1" noChangeArrowheads="1"/>
          </p:cNvSpPr>
          <p:nvPr/>
        </p:nvSpPr>
        <p:spPr bwMode="auto">
          <a:xfrm>
            <a:off x="2608263" y="2355850"/>
            <a:ext cx="1758950" cy="379413"/>
          </a:xfrm>
          <a:prstGeom prst="rect">
            <a:avLst/>
          </a:prstGeom>
          <a:solidFill>
            <a:srgbClr val="FFFF99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/>
              <a:t>PMT for Antares</a:t>
            </a:r>
          </a:p>
        </p:txBody>
      </p:sp>
      <p:sp>
        <p:nvSpPr>
          <p:cNvPr id="17" name="Text Box 11"/>
          <p:cNvSpPr txBox="1">
            <a:spLocks noChangeAspect="1" noChangeArrowheads="1"/>
          </p:cNvSpPr>
          <p:nvPr/>
        </p:nvSpPr>
        <p:spPr bwMode="auto">
          <a:xfrm>
            <a:off x="377825" y="4691063"/>
            <a:ext cx="2006600" cy="379412"/>
          </a:xfrm>
          <a:prstGeom prst="rect">
            <a:avLst/>
          </a:prstGeom>
          <a:solidFill>
            <a:srgbClr val="FFFF99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/>
              <a:t>CMS Pixel module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70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70</a:t>
            </a:fld>
            <a:endParaRPr lang="fr-BE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42950" y="142875"/>
            <a:ext cx="8420100" cy="7048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mtClean="0">
                <a:latin typeface="Comic Sans MS" pitchFamily="66" charset="0"/>
              </a:rPr>
              <a:t>LLRF</a:t>
            </a:r>
            <a:endParaRPr lang="fr-FR" sz="4000" b="1">
              <a:latin typeface="Comic Sans MS" pitchFamily="66" charset="0"/>
            </a:endParaRPr>
          </a:p>
        </p:txBody>
      </p:sp>
      <p:pic>
        <p:nvPicPr>
          <p:cNvPr id="6" name="Picture 3" descr="px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2675" y="1373188"/>
            <a:ext cx="7621588" cy="5026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01950" y="819150"/>
            <a:ext cx="3625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b="1"/>
              <a:t>Synoptique de la carte PXI</a:t>
            </a:r>
            <a:r>
              <a:rPr lang="fr-FR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014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dirty="0" smtClean="0"/>
              <a:t>Cosmologie observationnelle : LSST 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 smtClean="0"/>
              <a:t>Large </a:t>
            </a:r>
            <a:r>
              <a:rPr lang="fr-FR" sz="3600" dirty="0" err="1" smtClean="0"/>
              <a:t>Synoptic</a:t>
            </a:r>
            <a:r>
              <a:rPr lang="fr-FR" sz="3600" dirty="0" smtClean="0"/>
              <a:t> Survey </a:t>
            </a:r>
            <a:r>
              <a:rPr lang="fr-FR" sz="3600" dirty="0" err="1" smtClean="0"/>
              <a:t>Telescope</a:t>
            </a:r>
            <a:endParaRPr lang="fr-FR" sz="3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71</a:t>
            </a:fld>
            <a:endParaRPr lang="fr-BE"/>
          </a:p>
        </p:txBody>
      </p:sp>
      <p:pic>
        <p:nvPicPr>
          <p:cNvPr id="25602" name="Picture 2" descr="C:\Users\rv\000work\ecole detecteur mesure\l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091" y="1457203"/>
            <a:ext cx="6199683" cy="49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79512" y="1556792"/>
            <a:ext cx="25922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Observation de supernovæ de type IA</a:t>
            </a:r>
          </a:p>
          <a:p>
            <a:endParaRPr lang="fr-FR" sz="2000" dirty="0"/>
          </a:p>
          <a:p>
            <a:r>
              <a:rPr lang="fr-FR" sz="2200" dirty="0" err="1" smtClean="0"/>
              <a:t>Fast</a:t>
            </a:r>
            <a:r>
              <a:rPr lang="fr-FR" sz="2200" dirty="0" smtClean="0"/>
              <a:t>, </a:t>
            </a:r>
            <a:r>
              <a:rPr lang="fr-FR" sz="2200" dirty="0" err="1" smtClean="0"/>
              <a:t>Deep</a:t>
            </a:r>
            <a:r>
              <a:rPr lang="fr-FR" sz="2200" dirty="0" smtClean="0"/>
              <a:t>, Wide !</a:t>
            </a:r>
          </a:p>
          <a:p>
            <a:endParaRPr lang="fr-FR" sz="2000" dirty="0"/>
          </a:p>
          <a:p>
            <a:r>
              <a:rPr lang="fr-FR" sz="2000" dirty="0" smtClean="0"/>
              <a:t>Pose : 15 s </a:t>
            </a:r>
          </a:p>
          <a:p>
            <a:r>
              <a:rPr lang="fr-FR" sz="2000" dirty="0" smtClean="0"/>
              <a:t>Lecture 2s</a:t>
            </a:r>
          </a:p>
          <a:p>
            <a:endParaRPr lang="fr-FR" sz="2000" dirty="0"/>
          </a:p>
          <a:p>
            <a:r>
              <a:rPr lang="fr-FR" sz="2000" dirty="0" smtClean="0"/>
              <a:t>Miroir primaire, diamètre : 8,4m</a:t>
            </a:r>
          </a:p>
          <a:p>
            <a:endParaRPr lang="fr-FR" sz="2000" dirty="0" smtClean="0"/>
          </a:p>
          <a:p>
            <a:r>
              <a:rPr lang="fr-FR" sz="2000" dirty="0" smtClean="0"/>
              <a:t>189 CCD (4k*4k)</a:t>
            </a:r>
          </a:p>
          <a:p>
            <a:endParaRPr lang="fr-FR" sz="2000" dirty="0"/>
          </a:p>
          <a:p>
            <a:r>
              <a:rPr lang="fr-FR" sz="2000" dirty="0" smtClean="0"/>
              <a:t>~ 3Gpixels</a:t>
            </a:r>
          </a:p>
        </p:txBody>
      </p:sp>
    </p:spTree>
    <p:extLst>
      <p:ext uri="{BB962C8B-B14F-4D97-AF65-F5344CB8AC3E}">
        <p14:creationId xmlns:p14="http://schemas.microsoft.com/office/powerpoint/2010/main" val="263481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r-FR" dirty="0" smtClean="0"/>
              <a:t>LSST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72</a:t>
            </a:fld>
            <a:endParaRPr lang="fr-BE"/>
          </a:p>
        </p:txBody>
      </p:sp>
      <p:pic>
        <p:nvPicPr>
          <p:cNvPr id="6" name="Picture 10" descr="TelCrossectio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66" t="8122" r="14166"/>
          <a:stretch>
            <a:fillRect/>
          </a:stretch>
        </p:blipFill>
        <p:spPr bwMode="auto">
          <a:xfrm>
            <a:off x="3334196" y="1145577"/>
            <a:ext cx="5702300" cy="509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611560" y="2663334"/>
            <a:ext cx="14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Caméra</a:t>
            </a:r>
            <a:endParaRPr lang="fr-FR" sz="2800" dirty="0"/>
          </a:p>
        </p:txBody>
      </p:sp>
      <p:cxnSp>
        <p:nvCxnSpPr>
          <p:cNvPr id="9" name="Connecteur droit avec flèche 8"/>
          <p:cNvCxnSpPr>
            <a:stCxn id="7" idx="3"/>
          </p:cNvCxnSpPr>
          <p:nvPr/>
        </p:nvCxnSpPr>
        <p:spPr>
          <a:xfrm>
            <a:off x="2030538" y="2924944"/>
            <a:ext cx="3909614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11560" y="4005064"/>
            <a:ext cx="16514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Miroirs</a:t>
            </a:r>
          </a:p>
          <a:p>
            <a:r>
              <a:rPr lang="fr-FR" sz="2800" dirty="0" smtClean="0"/>
              <a:t>M1 &amp; M3</a:t>
            </a:r>
            <a:endParaRPr lang="fr-FR" sz="2800" dirty="0"/>
          </a:p>
        </p:txBody>
      </p:sp>
      <p:cxnSp>
        <p:nvCxnSpPr>
          <p:cNvPr id="12" name="Connecteur droit avec flèche 11"/>
          <p:cNvCxnSpPr>
            <a:stCxn id="10" idx="3"/>
          </p:cNvCxnSpPr>
          <p:nvPr/>
        </p:nvCxnSpPr>
        <p:spPr>
          <a:xfrm>
            <a:off x="2262974" y="4482118"/>
            <a:ext cx="2444658" cy="3150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32742" y="1700808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Miroir M2</a:t>
            </a:r>
            <a:endParaRPr lang="fr-FR" sz="2800" dirty="0"/>
          </a:p>
        </p:txBody>
      </p:sp>
      <p:cxnSp>
        <p:nvCxnSpPr>
          <p:cNvPr id="15" name="Connecteur droit avec flèche 14"/>
          <p:cNvCxnSpPr>
            <a:stCxn id="13" idx="3"/>
          </p:cNvCxnSpPr>
          <p:nvPr/>
        </p:nvCxnSpPr>
        <p:spPr>
          <a:xfrm>
            <a:off x="2516591" y="1962418"/>
            <a:ext cx="2991513" cy="4584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467544" y="5067181"/>
            <a:ext cx="43140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Total : 350 tonnes</a:t>
            </a:r>
          </a:p>
          <a:p>
            <a:r>
              <a:rPr lang="fr-FR" sz="2800" dirty="0" smtClean="0"/>
              <a:t>Structure optique : 60 T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48638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dr_tower_is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06756" y="3140968"/>
            <a:ext cx="1557732" cy="207271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Plan focal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73</a:t>
            </a:fld>
            <a:endParaRPr lang="fr-BE"/>
          </a:p>
        </p:txBody>
      </p:sp>
      <p:pic>
        <p:nvPicPr>
          <p:cNvPr id="7" name="Picture 7" descr="foclaplane_iso1_wmoon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1" y="908720"/>
            <a:ext cx="2952328" cy="245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79512" y="1484784"/>
            <a:ext cx="665118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Plan focal:</a:t>
            </a:r>
          </a:p>
          <a:p>
            <a:pPr lvl="1"/>
            <a:r>
              <a:rPr lang="fr-FR" sz="3200" dirty="0" smtClean="0"/>
              <a:t>189 CCD, ~10deg² </a:t>
            </a:r>
          </a:p>
          <a:p>
            <a:pPr lvl="1"/>
            <a:r>
              <a:rPr lang="fr-FR" sz="3200" dirty="0" smtClean="0"/>
              <a:t>Diamètre 64 cm</a:t>
            </a:r>
          </a:p>
          <a:p>
            <a:pPr lvl="1"/>
            <a:r>
              <a:rPr lang="fr-FR" sz="3200" dirty="0" smtClean="0"/>
              <a:t>Cellule de base : 9 CCD = 1 Raft</a:t>
            </a:r>
          </a:p>
          <a:p>
            <a:pPr lvl="1"/>
            <a:endParaRPr lang="fr-FR" sz="3200" dirty="0"/>
          </a:p>
          <a:p>
            <a:r>
              <a:rPr lang="fr-FR" sz="3200" dirty="0" smtClean="0"/>
              <a:t>Raft  : mini télescope autonome</a:t>
            </a:r>
          </a:p>
          <a:p>
            <a:pPr lvl="1"/>
            <a:r>
              <a:rPr lang="fr-FR" sz="3200" dirty="0" smtClean="0"/>
              <a:t>3*3 CCD = 9*16 voies</a:t>
            </a:r>
          </a:p>
          <a:p>
            <a:pPr lvl="1"/>
            <a:r>
              <a:rPr lang="fr-FR" sz="3200" dirty="0" smtClean="0"/>
              <a:t>CCD e2v 4k*4k pixels,  10µm</a:t>
            </a:r>
          </a:p>
          <a:p>
            <a:pPr lvl="1"/>
            <a:r>
              <a:rPr lang="fr-FR" sz="3200" dirty="0" smtClean="0"/>
              <a:t>100µm </a:t>
            </a:r>
            <a:r>
              <a:rPr lang="fr-FR" sz="3200" dirty="0" err="1" smtClean="0"/>
              <a:t>deep</a:t>
            </a:r>
            <a:r>
              <a:rPr lang="fr-FR" sz="3200" dirty="0" smtClean="0"/>
              <a:t> </a:t>
            </a:r>
            <a:r>
              <a:rPr lang="fr-FR" sz="3200" dirty="0" err="1" smtClean="0"/>
              <a:t>depleted</a:t>
            </a:r>
            <a:endParaRPr lang="fr-FR" sz="3200" dirty="0" smtClean="0"/>
          </a:p>
          <a:p>
            <a:pPr lvl="1"/>
            <a:r>
              <a:rPr lang="fr-FR" sz="3200" dirty="0" smtClean="0"/>
              <a:t>Sensible de l’UV </a:t>
            </a:r>
            <a:r>
              <a:rPr lang="fr-FR" sz="3200" dirty="0" smtClean="0">
                <a:sym typeface="Wingdings" pitchFamily="2" charset="2"/>
              </a:rPr>
              <a:t> IR</a:t>
            </a:r>
            <a:endParaRPr lang="fr-FR" sz="3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6930" y="5217749"/>
            <a:ext cx="1689100" cy="135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132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74</a:t>
            </a:fld>
            <a:endParaRPr lang="fr-BE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Camera simplified readout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051720" y="1875654"/>
            <a:ext cx="6264696" cy="32705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51520" y="2564904"/>
            <a:ext cx="936104" cy="12961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CCD</a:t>
            </a:r>
          </a:p>
          <a:p>
            <a:pPr algn="ctr"/>
            <a:endParaRPr lang="fr-FR" sz="1100" dirty="0" smtClean="0"/>
          </a:p>
          <a:p>
            <a:pPr algn="ctr"/>
            <a:r>
              <a:rPr lang="fr-FR" sz="1100" dirty="0" smtClean="0"/>
              <a:t>16 </a:t>
            </a:r>
            <a:r>
              <a:rPr lang="fr-FR" sz="1100" dirty="0" err="1" smtClean="0"/>
              <a:t>Mpixel</a:t>
            </a:r>
            <a:endParaRPr lang="fr-FR" sz="11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67744" y="2060848"/>
            <a:ext cx="1152128" cy="10801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Readout</a:t>
            </a:r>
            <a:r>
              <a:rPr lang="fr-FR" dirty="0" smtClean="0"/>
              <a:t> ASIC</a:t>
            </a:r>
          </a:p>
        </p:txBody>
      </p:sp>
      <p:cxnSp>
        <p:nvCxnSpPr>
          <p:cNvPr id="9" name="Connecteur en angle 8"/>
          <p:cNvCxnSpPr>
            <a:stCxn id="7" idx="3"/>
            <a:endCxn id="8" idx="1"/>
          </p:cNvCxnSpPr>
          <p:nvPr/>
        </p:nvCxnSpPr>
        <p:spPr>
          <a:xfrm flipV="1">
            <a:off x="1187624" y="2600908"/>
            <a:ext cx="1080120" cy="61206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395605" y="2224661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9/raft</a:t>
            </a:r>
            <a:endParaRPr lang="fr-FR" sz="1200" dirty="0"/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1403648" y="3068960"/>
            <a:ext cx="144016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235910" y="3356992"/>
            <a:ext cx="348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16</a:t>
            </a:r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95605" y="1875654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3/REB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191162" y="5301208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18/raft</a:t>
            </a:r>
            <a:endParaRPr lang="fr-FR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3203986" y="3224009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2/CCD</a:t>
            </a:r>
            <a:endParaRPr lang="fr-FR" sz="1200" dirty="0"/>
          </a:p>
        </p:txBody>
      </p:sp>
      <p:sp>
        <p:nvSpPr>
          <p:cNvPr id="16" name="ZoneTexte 15"/>
          <p:cNvSpPr txBox="1"/>
          <p:nvPr/>
        </p:nvSpPr>
        <p:spPr>
          <a:xfrm>
            <a:off x="179512" y="5672281"/>
            <a:ext cx="7459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21 raft </a:t>
            </a:r>
            <a:r>
              <a:rPr lang="fr-FR" sz="1200" dirty="0" smtClean="0">
                <a:sym typeface="Wingdings" pitchFamily="2" charset="2"/>
              </a:rPr>
              <a:t> 189 </a:t>
            </a:r>
            <a:r>
              <a:rPr lang="fr-FR" sz="1200" dirty="0" err="1" smtClean="0">
                <a:sym typeface="Wingdings" pitchFamily="2" charset="2"/>
              </a:rPr>
              <a:t>CCD’s</a:t>
            </a:r>
            <a:r>
              <a:rPr lang="fr-FR" sz="1200" dirty="0" smtClean="0">
                <a:sym typeface="Wingdings" pitchFamily="2" charset="2"/>
              </a:rPr>
              <a:t>	    378 aspic	    378 CABAC	            	             	    63 FPGA</a:t>
            </a:r>
            <a:endParaRPr lang="fr-FR" sz="1200" dirty="0"/>
          </a:p>
        </p:txBody>
      </p:sp>
      <p:sp>
        <p:nvSpPr>
          <p:cNvPr id="17" name="Rectangle 16"/>
          <p:cNvSpPr/>
          <p:nvPr/>
        </p:nvSpPr>
        <p:spPr>
          <a:xfrm>
            <a:off x="4139952" y="2060848"/>
            <a:ext cx="1584176" cy="10801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18bit ADC</a:t>
            </a:r>
          </a:p>
          <a:p>
            <a:pPr algn="ctr"/>
            <a:endParaRPr lang="fr-FR" sz="1100" dirty="0"/>
          </a:p>
          <a:p>
            <a:pPr algn="ctr"/>
            <a:r>
              <a:rPr lang="fr-FR" sz="1400" dirty="0" smtClean="0"/>
              <a:t>+ buffer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72200" y="2060848"/>
            <a:ext cx="1584176" cy="10801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FPGA</a:t>
            </a:r>
            <a:endParaRPr lang="fr-FR" sz="1100" dirty="0" smtClean="0"/>
          </a:p>
        </p:txBody>
      </p:sp>
      <p:sp>
        <p:nvSpPr>
          <p:cNvPr id="20" name="ZoneTexte 19"/>
          <p:cNvSpPr txBox="1"/>
          <p:nvPr/>
        </p:nvSpPr>
        <p:spPr>
          <a:xfrm>
            <a:off x="2398637" y="1268760"/>
            <a:ext cx="5606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Raft </a:t>
            </a:r>
            <a:r>
              <a:rPr lang="fr-FR" sz="2400" dirty="0" err="1" smtClean="0"/>
              <a:t>Electronic</a:t>
            </a:r>
            <a:r>
              <a:rPr lang="fr-FR" sz="2400" dirty="0" smtClean="0"/>
              <a:t> </a:t>
            </a:r>
            <a:r>
              <a:rPr lang="fr-FR" sz="2400" dirty="0" err="1" smtClean="0"/>
              <a:t>Board</a:t>
            </a:r>
            <a:r>
              <a:rPr lang="fr-FR" sz="2400" dirty="0" smtClean="0"/>
              <a:t> :  </a:t>
            </a:r>
            <a:r>
              <a:rPr lang="fr-FR" sz="1600" dirty="0" smtClean="0"/>
              <a:t>3/raft  </a:t>
            </a:r>
            <a:r>
              <a:rPr lang="fr-FR" sz="1600" dirty="0" smtClean="0">
                <a:sym typeface="Wingdings" pitchFamily="2" charset="2"/>
              </a:rPr>
              <a:t>  63 </a:t>
            </a:r>
            <a:r>
              <a:rPr lang="fr-FR" sz="1600" dirty="0" err="1" smtClean="0">
                <a:sym typeface="Wingdings" pitchFamily="2" charset="2"/>
              </a:rPr>
              <a:t>REB’s</a:t>
            </a:r>
            <a:endParaRPr lang="fr-FR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6791562" y="5312241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3/raft</a:t>
            </a:r>
            <a:endParaRPr lang="fr-FR" sz="1200" dirty="0"/>
          </a:p>
        </p:txBody>
      </p:sp>
      <p:sp>
        <p:nvSpPr>
          <p:cNvPr id="22" name="ZoneTexte 21"/>
          <p:cNvSpPr txBox="1"/>
          <p:nvPr/>
        </p:nvSpPr>
        <p:spPr>
          <a:xfrm>
            <a:off x="913770" y="3861048"/>
            <a:ext cx="9797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sz="1200" dirty="0" smtClean="0"/>
              <a:t>CCD </a:t>
            </a:r>
            <a:r>
              <a:rPr lang="fr-FR" sz="1200" dirty="0" err="1"/>
              <a:t>C</a:t>
            </a:r>
            <a:r>
              <a:rPr lang="fr-FR" sz="1200" dirty="0" err="1" smtClean="0"/>
              <a:t>locks</a:t>
            </a:r>
            <a:endParaRPr lang="fr-FR" sz="1200" dirty="0" smtClean="0"/>
          </a:p>
          <a:p>
            <a:pPr algn="r">
              <a:lnSpc>
                <a:spcPct val="150000"/>
              </a:lnSpc>
            </a:pPr>
            <a:r>
              <a:rPr lang="fr-FR" sz="1200" dirty="0" err="1" smtClean="0"/>
              <a:t>Biases</a:t>
            </a:r>
            <a:endParaRPr lang="fr-FR" sz="1200" dirty="0" smtClean="0"/>
          </a:p>
          <a:p>
            <a:pPr algn="r"/>
            <a:r>
              <a:rPr lang="fr-FR" sz="1200" dirty="0" smtClean="0"/>
              <a:t>OD     </a:t>
            </a:r>
            <a:endParaRPr lang="fr-FR" sz="1200" dirty="0"/>
          </a:p>
        </p:txBody>
      </p:sp>
      <p:cxnSp>
        <p:nvCxnSpPr>
          <p:cNvPr id="24" name="Connecteur en angle 23"/>
          <p:cNvCxnSpPr>
            <a:stCxn id="19" idx="3"/>
          </p:cNvCxnSpPr>
          <p:nvPr/>
        </p:nvCxnSpPr>
        <p:spPr>
          <a:xfrm>
            <a:off x="7956376" y="2600908"/>
            <a:ext cx="864096" cy="101662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8316416" y="235991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To DAQ</a:t>
            </a:r>
            <a:endParaRPr lang="fr-FR" sz="1200" dirty="0"/>
          </a:p>
        </p:txBody>
      </p:sp>
      <p:sp>
        <p:nvSpPr>
          <p:cNvPr id="26" name="Rectangle 25"/>
          <p:cNvSpPr/>
          <p:nvPr/>
        </p:nvSpPr>
        <p:spPr>
          <a:xfrm>
            <a:off x="3059832" y="3497857"/>
            <a:ext cx="1008112" cy="13657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CCD</a:t>
            </a:r>
          </a:p>
          <a:p>
            <a:pPr algn="ctr"/>
            <a:r>
              <a:rPr lang="fr-FR" dirty="0" smtClean="0"/>
              <a:t>Driver </a:t>
            </a:r>
          </a:p>
          <a:p>
            <a:pPr algn="ctr"/>
            <a:r>
              <a:rPr lang="fr-FR" dirty="0" smtClean="0"/>
              <a:t>ASIC</a:t>
            </a:r>
            <a:endParaRPr lang="fr-FR" dirty="0"/>
          </a:p>
        </p:txBody>
      </p:sp>
      <p:cxnSp>
        <p:nvCxnSpPr>
          <p:cNvPr id="27" name="Connecteur en angle 26"/>
          <p:cNvCxnSpPr>
            <a:stCxn id="26" idx="1"/>
            <a:endCxn id="7" idx="2"/>
          </p:cNvCxnSpPr>
          <p:nvPr/>
        </p:nvCxnSpPr>
        <p:spPr>
          <a:xfrm rot="10800000">
            <a:off x="719572" y="3861048"/>
            <a:ext cx="2340260" cy="31970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Connecteur en angle 27"/>
          <p:cNvCxnSpPr>
            <a:stCxn id="19" idx="2"/>
            <a:endCxn id="26" idx="3"/>
          </p:cNvCxnSpPr>
          <p:nvPr/>
        </p:nvCxnSpPr>
        <p:spPr>
          <a:xfrm rot="5400000">
            <a:off x="5096225" y="2112687"/>
            <a:ext cx="1039782" cy="3096344"/>
          </a:xfrm>
          <a:prstGeom prst="bentConnector2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3203986" y="4869160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6/REB</a:t>
            </a:r>
            <a:endParaRPr lang="fr-FR" sz="1200" dirty="0"/>
          </a:p>
        </p:txBody>
      </p:sp>
      <p:sp>
        <p:nvSpPr>
          <p:cNvPr id="30" name="Rectangle 29"/>
          <p:cNvSpPr/>
          <p:nvPr/>
        </p:nvSpPr>
        <p:spPr>
          <a:xfrm>
            <a:off x="4716016" y="3495491"/>
            <a:ext cx="1008112" cy="5254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Fast</a:t>
            </a:r>
            <a:endParaRPr lang="fr-FR" dirty="0" smtClean="0"/>
          </a:p>
          <a:p>
            <a:pPr algn="ctr"/>
            <a:r>
              <a:rPr lang="fr-FR" dirty="0" smtClean="0"/>
              <a:t>ADC</a:t>
            </a:r>
            <a:endParaRPr lang="fr-FR" dirty="0"/>
          </a:p>
        </p:txBody>
      </p:sp>
      <p:cxnSp>
        <p:nvCxnSpPr>
          <p:cNvPr id="32" name="Connecteur en angle 31"/>
          <p:cNvCxnSpPr>
            <a:endCxn id="30" idx="1"/>
          </p:cNvCxnSpPr>
          <p:nvPr/>
        </p:nvCxnSpPr>
        <p:spPr>
          <a:xfrm flipV="1">
            <a:off x="4067944" y="3758195"/>
            <a:ext cx="648072" cy="422556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en angle 33"/>
          <p:cNvCxnSpPr>
            <a:stCxn id="30" idx="3"/>
            <a:endCxn id="19" idx="1"/>
          </p:cNvCxnSpPr>
          <p:nvPr/>
        </p:nvCxnSpPr>
        <p:spPr>
          <a:xfrm flipV="1">
            <a:off x="5724128" y="2600908"/>
            <a:ext cx="648072" cy="1157287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>
            <a:stCxn id="8" idx="3"/>
            <a:endCxn id="17" idx="1"/>
          </p:cNvCxnSpPr>
          <p:nvPr/>
        </p:nvCxnSpPr>
        <p:spPr>
          <a:xfrm>
            <a:off x="3419872" y="2600908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stCxn id="17" idx="3"/>
            <a:endCxn id="19" idx="1"/>
          </p:cNvCxnSpPr>
          <p:nvPr/>
        </p:nvCxnSpPr>
        <p:spPr>
          <a:xfrm>
            <a:off x="5724128" y="2600908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ZoneTexte 70"/>
          <p:cNvSpPr txBox="1"/>
          <p:nvPr/>
        </p:nvSpPr>
        <p:spPr>
          <a:xfrm>
            <a:off x="2339752" y="3212976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6/REB</a:t>
            </a:r>
            <a:endParaRPr lang="fr-FR" sz="1200" dirty="0"/>
          </a:p>
        </p:txBody>
      </p:sp>
      <p:sp>
        <p:nvSpPr>
          <p:cNvPr id="72" name="ZoneTexte 71"/>
          <p:cNvSpPr txBox="1"/>
          <p:nvPr/>
        </p:nvSpPr>
        <p:spPr>
          <a:xfrm>
            <a:off x="2267744" y="5301208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18/raft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58355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Lebbolo                  Scientific Detector Workshop                   7-11 october 2013 Florence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75</a:t>
            </a:fld>
            <a:endParaRPr lang="fr-BE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986620" y="142528"/>
            <a:ext cx="70358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LSST Camera Electronics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8032" y="2431752"/>
            <a:ext cx="1187624" cy="997248"/>
          </a:xfrm>
          <a:prstGeom prst="rect">
            <a:avLst/>
          </a:prstGeom>
          <a:gradFill flip="none" rotWithShape="1">
            <a:gsLst>
              <a:gs pos="8000">
                <a:srgbClr val="0000FF"/>
              </a:gs>
              <a:gs pos="91000">
                <a:srgbClr val="FFFFFF"/>
              </a:gs>
            </a:gsLst>
            <a:lin ang="18900000" scaled="0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CCD</a:t>
            </a:r>
          </a:p>
          <a:p>
            <a:pPr algn="ctr"/>
            <a:endParaRPr lang="fr-FR" sz="1100" dirty="0" smtClean="0"/>
          </a:p>
          <a:p>
            <a:pPr algn="ctr"/>
            <a:r>
              <a:rPr lang="fr-FR" sz="1100" dirty="0" smtClean="0"/>
              <a:t>16 </a:t>
            </a:r>
            <a:r>
              <a:rPr lang="fr-FR" sz="1100" dirty="0" err="1" smtClean="0"/>
              <a:t>Mpixel</a:t>
            </a:r>
            <a:endParaRPr lang="fr-FR" sz="11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0" y="1143000"/>
            <a:ext cx="1390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3 CCD for 1 REB</a:t>
            </a:r>
          </a:p>
          <a:p>
            <a:r>
              <a:rPr lang="fr-FR" sz="1200" b="1" dirty="0" smtClean="0"/>
              <a:t>9 CCD per RAFT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95536" y="5085184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66FF"/>
                </a:solidFill>
                <a:sym typeface="Wingdings" pitchFamily="2" charset="2"/>
              </a:rPr>
              <a:t>189 CCDs in </a:t>
            </a:r>
            <a:r>
              <a:rPr lang="en-US" dirty="0" smtClean="0">
                <a:solidFill>
                  <a:srgbClr val="0066FF"/>
                </a:solidFill>
                <a:sym typeface="Wingdings"/>
              </a:rPr>
              <a:t> 21 RAFTs associated to 63 REBs including in total  :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66FF"/>
                </a:solidFill>
                <a:sym typeface="Wingdings"/>
              </a:rPr>
              <a:t> 378 CABAC		Clocks And Biases </a:t>
            </a:r>
            <a:r>
              <a:rPr lang="en-US" dirty="0" err="1" smtClean="0">
                <a:solidFill>
                  <a:srgbClr val="0066FF"/>
                </a:solidFill>
                <a:sym typeface="Wingdings"/>
              </a:rPr>
              <a:t>Asic</a:t>
            </a:r>
            <a:r>
              <a:rPr lang="en-US" dirty="0" smtClean="0">
                <a:solidFill>
                  <a:srgbClr val="0066FF"/>
                </a:solidFill>
                <a:sym typeface="Wingdings"/>
              </a:rPr>
              <a:t> for CCD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66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66FF"/>
                </a:solidFill>
                <a:sym typeface="Wingdings"/>
              </a:rPr>
              <a:t>378 ASPIC		Analogue Signal Processing </a:t>
            </a:r>
            <a:r>
              <a:rPr lang="en-US" dirty="0" err="1" smtClean="0">
                <a:solidFill>
                  <a:srgbClr val="0066FF"/>
                </a:solidFill>
                <a:sym typeface="Wingdings"/>
              </a:rPr>
              <a:t>asIc</a:t>
            </a:r>
            <a:r>
              <a:rPr lang="en-US" dirty="0" smtClean="0">
                <a:solidFill>
                  <a:srgbClr val="0066FF"/>
                </a:solidFill>
                <a:sym typeface="Wingdings"/>
              </a:rPr>
              <a:t> for CCD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66FF"/>
                </a:solidFill>
                <a:sym typeface="Wingdings"/>
              </a:rPr>
              <a:t> 3024 ADC / video channels - 63 Raft Electronic Board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800528" y="2852936"/>
            <a:ext cx="1295400" cy="1785104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To DAQ</a:t>
            </a:r>
            <a:r>
              <a:rPr lang="en-US" sz="1400" dirty="0" smtClean="0"/>
              <a:t>.</a:t>
            </a:r>
          </a:p>
          <a:p>
            <a:pPr algn="ctr"/>
            <a:r>
              <a:rPr lang="en-US" sz="1200" dirty="0" smtClean="0"/>
              <a:t>(ATCA crate)</a:t>
            </a:r>
          </a:p>
          <a:p>
            <a:pPr algn="ctr"/>
            <a:r>
              <a:rPr lang="en-US" sz="1400" dirty="0" smtClean="0"/>
              <a:t>3.12 </a:t>
            </a:r>
            <a:r>
              <a:rPr lang="en-US" sz="1400" dirty="0" err="1" smtClean="0"/>
              <a:t>Gbit</a:t>
            </a:r>
            <a:r>
              <a:rPr lang="en-US" sz="1400" dirty="0" smtClean="0"/>
              <a:t>/s available for the 0.5 Gb/s needed to read 3 CCD in 2s</a:t>
            </a:r>
          </a:p>
        </p:txBody>
      </p:sp>
      <p:sp>
        <p:nvSpPr>
          <p:cNvPr id="9" name="Rectangle 8"/>
          <p:cNvSpPr/>
          <p:nvPr/>
        </p:nvSpPr>
        <p:spPr>
          <a:xfrm>
            <a:off x="1907704" y="836712"/>
            <a:ext cx="5796880" cy="4104456"/>
          </a:xfrm>
          <a:prstGeom prst="rect">
            <a:avLst/>
          </a:prstGeom>
          <a:solidFill>
            <a:srgbClr val="660066">
              <a:alpha val="8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552056" y="1484784"/>
            <a:ext cx="1584176" cy="1080120"/>
          </a:xfrm>
          <a:prstGeom prst="rect">
            <a:avLst/>
          </a:prstGeom>
          <a:solidFill>
            <a:srgbClr val="33CC33">
              <a:alpha val="21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18bits ADC</a:t>
            </a:r>
          </a:p>
          <a:p>
            <a:pPr algn="ctr"/>
            <a:r>
              <a:rPr lang="fr-FR" sz="1200" dirty="0" smtClean="0"/>
              <a:t>(</a:t>
            </a:r>
            <a:r>
              <a:rPr lang="en-US" sz="1200" dirty="0" smtClean="0"/>
              <a:t>1Ms/s - AD7982)</a:t>
            </a:r>
            <a:endParaRPr lang="fr-FR" sz="1200" dirty="0" smtClean="0"/>
          </a:p>
          <a:p>
            <a:pPr algn="ctr"/>
            <a:endParaRPr lang="fr-FR" sz="1100" dirty="0"/>
          </a:p>
          <a:p>
            <a:pPr algn="ctr"/>
            <a:r>
              <a:rPr lang="fr-FR" sz="1400" dirty="0" smtClean="0"/>
              <a:t>+ buffer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51984" y="1451248"/>
            <a:ext cx="1584176" cy="1080120"/>
          </a:xfrm>
          <a:prstGeom prst="rect">
            <a:avLst/>
          </a:prstGeom>
          <a:solidFill>
            <a:srgbClr val="0000FF">
              <a:alpha val="3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FPGA</a:t>
            </a:r>
          </a:p>
          <a:p>
            <a:pPr algn="ctr"/>
            <a:r>
              <a:rPr lang="fr-FR" sz="1100" dirty="0" smtClean="0"/>
              <a:t>(</a:t>
            </a:r>
            <a:r>
              <a:rPr lang="en-US" sz="1100" dirty="0" smtClean="0"/>
              <a:t>Xilinx Vertex 5 )</a:t>
            </a:r>
            <a:endParaRPr lang="fr-FR" sz="1100" dirty="0" smtClean="0"/>
          </a:p>
        </p:txBody>
      </p:sp>
      <p:sp>
        <p:nvSpPr>
          <p:cNvPr id="13" name="ZoneTexte 12"/>
          <p:cNvSpPr txBox="1"/>
          <p:nvPr/>
        </p:nvSpPr>
        <p:spPr>
          <a:xfrm>
            <a:off x="5796136" y="4479503"/>
            <a:ext cx="1862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REB :  </a:t>
            </a:r>
            <a:r>
              <a:rPr lang="fr-FR" sz="1600" dirty="0" smtClean="0"/>
              <a:t>3/RAFT  </a:t>
            </a:r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17631" y="4067780"/>
            <a:ext cx="1737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sz="1200" dirty="0" err="1" smtClean="0">
                <a:solidFill>
                  <a:srgbClr val="000090"/>
                </a:solidFill>
              </a:rPr>
              <a:t>Clocks</a:t>
            </a:r>
            <a:r>
              <a:rPr lang="fr-FR" sz="1200" dirty="0" smtClean="0">
                <a:solidFill>
                  <a:srgbClr val="000090"/>
                </a:solidFill>
              </a:rPr>
              <a:t>, </a:t>
            </a:r>
            <a:r>
              <a:rPr lang="fr-FR" sz="1200" dirty="0" err="1" smtClean="0">
                <a:solidFill>
                  <a:srgbClr val="000090"/>
                </a:solidFill>
              </a:rPr>
              <a:t>Biases</a:t>
            </a:r>
            <a:r>
              <a:rPr lang="fr-FR" sz="1200" dirty="0" smtClean="0">
                <a:solidFill>
                  <a:srgbClr val="000090"/>
                </a:solidFill>
              </a:rPr>
              <a:t>, OD     </a:t>
            </a:r>
            <a:endParaRPr lang="fr-FR" sz="1200" dirty="0">
              <a:solidFill>
                <a:srgbClr val="000090"/>
              </a:solidFill>
            </a:endParaRPr>
          </a:p>
        </p:txBody>
      </p:sp>
      <p:cxnSp>
        <p:nvCxnSpPr>
          <p:cNvPr id="16" name="Connecteur en angle 15"/>
          <p:cNvCxnSpPr>
            <a:stCxn id="29" idx="2"/>
            <a:endCxn id="20" idx="3"/>
          </p:cNvCxnSpPr>
          <p:nvPr/>
        </p:nvCxnSpPr>
        <p:spPr>
          <a:xfrm rot="5400000">
            <a:off x="4657431" y="2051881"/>
            <a:ext cx="1082511" cy="2922348"/>
          </a:xfrm>
          <a:prstGeom prst="bentConnector2">
            <a:avLst/>
          </a:prstGeom>
          <a:ln w="38100"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555776" y="3276436"/>
            <a:ext cx="1227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2/CCD - 6/REB</a:t>
            </a:r>
            <a:endParaRPr lang="fr-FR" sz="1200" dirty="0"/>
          </a:p>
        </p:txBody>
      </p:sp>
      <p:pic>
        <p:nvPicPr>
          <p:cNvPr id="20" name="Image 19" descr="CABAC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3505036"/>
            <a:ext cx="1181736" cy="109854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2631976" y="457183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CABAC</a:t>
            </a:r>
          </a:p>
        </p:txBody>
      </p:sp>
      <p:pic>
        <p:nvPicPr>
          <p:cNvPr id="23" name="Image 22" descr="ASPICI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16554" y="1528523"/>
            <a:ext cx="1219201" cy="987707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2057400" y="2636912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ASPIC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973560" y="1052736"/>
            <a:ext cx="1227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2/CCD - 6/REB</a:t>
            </a:r>
            <a:endParaRPr lang="fr-FR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3624064" y="1219200"/>
            <a:ext cx="1399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16/CCD - 48/REB</a:t>
            </a:r>
            <a:endParaRPr lang="fr-FR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5979703" y="1219200"/>
            <a:ext cx="1327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1/REB – 3/RAFT</a:t>
            </a:r>
            <a:endParaRPr lang="fr-FR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66336" y="1691478"/>
            <a:ext cx="1840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smtClean="0">
                <a:solidFill>
                  <a:srgbClr val="FF0000"/>
                </a:solidFill>
              </a:rPr>
              <a:t>16 </a:t>
            </a:r>
            <a:r>
              <a:rPr lang="en-US" sz="1200" dirty="0">
                <a:solidFill>
                  <a:srgbClr val="FF0000"/>
                </a:solidFill>
              </a:rPr>
              <a:t>channels  </a:t>
            </a:r>
            <a:r>
              <a:rPr lang="en-US" sz="1200" dirty="0" smtClean="0">
                <a:solidFill>
                  <a:srgbClr val="FF0000"/>
                </a:solidFill>
              </a:rPr>
              <a:t>readout  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31160" y="1191235"/>
            <a:ext cx="2057400" cy="1780565"/>
          </a:xfrm>
          <a:prstGeom prst="rect">
            <a:avLst/>
          </a:prstGeom>
          <a:solidFill>
            <a:srgbClr val="660066">
              <a:alpha val="15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5783560" y="2514600"/>
            <a:ext cx="825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DREB</a:t>
            </a:r>
            <a:r>
              <a:rPr lang="fr-FR" sz="2400" dirty="0" smtClean="0"/>
              <a:t>   </a:t>
            </a:r>
            <a:r>
              <a:rPr lang="fr-FR" sz="1600" dirty="0" smtClean="0"/>
              <a:t>  </a:t>
            </a:r>
            <a:endParaRPr lang="fr-FR" sz="1600" dirty="0"/>
          </a:p>
        </p:txBody>
      </p:sp>
      <p:cxnSp>
        <p:nvCxnSpPr>
          <p:cNvPr id="33" name="Connecteur en angle 32"/>
          <p:cNvCxnSpPr>
            <a:stCxn id="23" idx="0"/>
            <a:endCxn id="11" idx="1"/>
          </p:cNvCxnSpPr>
          <p:nvPr/>
        </p:nvCxnSpPr>
        <p:spPr>
          <a:xfrm>
            <a:off x="3120008" y="2022377"/>
            <a:ext cx="432048" cy="2467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Connecteur en angle 36"/>
          <p:cNvCxnSpPr>
            <a:stCxn id="20" idx="1"/>
            <a:endCxn id="5" idx="2"/>
          </p:cNvCxnSpPr>
          <p:nvPr/>
        </p:nvCxnSpPr>
        <p:spPr>
          <a:xfrm rot="10800000">
            <a:off x="881844" y="3429001"/>
            <a:ext cx="1673932" cy="625311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en angle 17"/>
          <p:cNvCxnSpPr>
            <a:stCxn id="5" idx="0"/>
            <a:endCxn id="23" idx="2"/>
          </p:cNvCxnSpPr>
          <p:nvPr/>
        </p:nvCxnSpPr>
        <p:spPr>
          <a:xfrm rot="5400000" flipH="1" flipV="1">
            <a:off x="1302385" y="1601837"/>
            <a:ext cx="409375" cy="1250457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Connecteur en angle 31"/>
          <p:cNvCxnSpPr>
            <a:stCxn id="11" idx="3"/>
            <a:endCxn id="29" idx="1"/>
          </p:cNvCxnSpPr>
          <p:nvPr/>
        </p:nvCxnSpPr>
        <p:spPr>
          <a:xfrm>
            <a:off x="5136232" y="2024844"/>
            <a:ext cx="494928" cy="56674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4504520" y="2976265"/>
            <a:ext cx="1003584" cy="812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Fast</a:t>
            </a:r>
            <a:endParaRPr lang="fr-FR" dirty="0" smtClean="0"/>
          </a:p>
          <a:p>
            <a:pPr algn="ctr"/>
            <a:r>
              <a:rPr lang="fr-FR" dirty="0" smtClean="0"/>
              <a:t>ADC</a:t>
            </a:r>
            <a:endParaRPr lang="fr-FR" dirty="0"/>
          </a:p>
        </p:txBody>
      </p:sp>
      <p:cxnSp>
        <p:nvCxnSpPr>
          <p:cNvPr id="44" name="Connecteur en angle 43"/>
          <p:cNvCxnSpPr>
            <a:stCxn id="20" idx="3"/>
            <a:endCxn id="42" idx="1"/>
          </p:cNvCxnSpPr>
          <p:nvPr/>
        </p:nvCxnSpPr>
        <p:spPr>
          <a:xfrm flipV="1">
            <a:off x="3737512" y="3382653"/>
            <a:ext cx="767008" cy="671658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en angle 45"/>
          <p:cNvCxnSpPr>
            <a:stCxn id="42" idx="3"/>
            <a:endCxn id="29" idx="2"/>
          </p:cNvCxnSpPr>
          <p:nvPr/>
        </p:nvCxnSpPr>
        <p:spPr>
          <a:xfrm flipV="1">
            <a:off x="5508104" y="2971800"/>
            <a:ext cx="1151756" cy="410853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en angle 47"/>
          <p:cNvCxnSpPr>
            <a:stCxn id="29" idx="3"/>
            <a:endCxn id="8" idx="0"/>
          </p:cNvCxnSpPr>
          <p:nvPr/>
        </p:nvCxnSpPr>
        <p:spPr>
          <a:xfrm>
            <a:off x="7688560" y="2081518"/>
            <a:ext cx="759668" cy="77141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E2v  CCD250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76</a:t>
            </a:fld>
            <a:endParaRPr lang="fr-BE"/>
          </a:p>
        </p:txBody>
      </p:sp>
      <p:pic>
        <p:nvPicPr>
          <p:cNvPr id="7" name="I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1003" y="2032091"/>
            <a:ext cx="7138715" cy="386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28794" y="2019620"/>
            <a:ext cx="6858048" cy="385765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42910" y="2076808"/>
            <a:ext cx="59984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</a:t>
            </a:r>
            <a:r>
              <a:rPr lang="el-GR" dirty="0" smtClean="0"/>
              <a:t>Φ</a:t>
            </a:r>
            <a:r>
              <a:rPr lang="fr-FR" dirty="0" smtClean="0"/>
              <a:t>0</a:t>
            </a:r>
          </a:p>
          <a:p>
            <a:endParaRPr lang="fr-FR" dirty="0" smtClean="0"/>
          </a:p>
          <a:p>
            <a:r>
              <a:rPr lang="fr-FR" dirty="0" smtClean="0"/>
              <a:t>I</a:t>
            </a:r>
            <a:r>
              <a:rPr lang="el-GR" dirty="0" smtClean="0"/>
              <a:t>Φ</a:t>
            </a:r>
            <a:r>
              <a:rPr lang="fr-FR" dirty="0" smtClean="0"/>
              <a:t>1</a:t>
            </a:r>
          </a:p>
          <a:p>
            <a:endParaRPr lang="fr-FR" dirty="0" smtClean="0"/>
          </a:p>
          <a:p>
            <a:r>
              <a:rPr lang="fr-FR" dirty="0" smtClean="0"/>
              <a:t>I</a:t>
            </a:r>
            <a:r>
              <a:rPr lang="el-GR" dirty="0" smtClean="0"/>
              <a:t>Φ</a:t>
            </a:r>
            <a:r>
              <a:rPr lang="fr-FR" dirty="0" smtClean="0"/>
              <a:t>2</a:t>
            </a:r>
          </a:p>
          <a:p>
            <a:endParaRPr lang="fr-FR" dirty="0" smtClean="0"/>
          </a:p>
          <a:p>
            <a:r>
              <a:rPr lang="fr-FR" dirty="0" smtClean="0"/>
              <a:t>I</a:t>
            </a:r>
            <a:r>
              <a:rPr lang="el-GR" dirty="0" smtClean="0"/>
              <a:t>Φ</a:t>
            </a:r>
            <a:r>
              <a:rPr lang="fr-FR" dirty="0" smtClean="0"/>
              <a:t>3</a:t>
            </a:r>
          </a:p>
          <a:p>
            <a:endParaRPr lang="fr-FR" dirty="0" smtClean="0"/>
          </a:p>
        </p:txBody>
      </p:sp>
      <p:cxnSp>
        <p:nvCxnSpPr>
          <p:cNvPr id="10" name="Connecteur droit 9"/>
          <p:cNvCxnSpPr/>
          <p:nvPr/>
        </p:nvCxnSpPr>
        <p:spPr>
          <a:xfrm>
            <a:off x="1214414" y="2289534"/>
            <a:ext cx="71438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214414" y="2861038"/>
            <a:ext cx="71438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1214414" y="3362692"/>
            <a:ext cx="71438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214414" y="3932608"/>
            <a:ext cx="71438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615230" y="2043762"/>
            <a:ext cx="59984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I</a:t>
            </a:r>
            <a:r>
              <a:rPr lang="el-GR" sz="1100" dirty="0" smtClean="0"/>
              <a:t>Φ</a:t>
            </a:r>
            <a:r>
              <a:rPr lang="fr-FR" sz="1100" dirty="0" smtClean="0"/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71736" y="1876744"/>
            <a:ext cx="5072098" cy="10001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428596" y="1862494"/>
            <a:ext cx="1000132" cy="25717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28596" y="4814822"/>
            <a:ext cx="1000132" cy="72008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GD</a:t>
            </a:r>
            <a:endParaRPr lang="fr-FR" dirty="0"/>
          </a:p>
        </p:txBody>
      </p:sp>
      <p:cxnSp>
        <p:nvCxnSpPr>
          <p:cNvPr id="18" name="Connecteur droit 17"/>
          <p:cNvCxnSpPr/>
          <p:nvPr/>
        </p:nvCxnSpPr>
        <p:spPr>
          <a:xfrm flipH="1">
            <a:off x="1214414" y="5174862"/>
            <a:ext cx="7143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23528" y="1124744"/>
            <a:ext cx="120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Clocks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fr-FR" dirty="0" smtClean="0">
                <a:solidFill>
                  <a:srgbClr val="FF0000"/>
                </a:solidFill>
              </a:rPr>
              <a:t>parallèles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835696" y="1412776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Clocks</a:t>
            </a:r>
            <a:r>
              <a:rPr lang="fr-FR" dirty="0" smtClean="0">
                <a:solidFill>
                  <a:srgbClr val="FF0000"/>
                </a:solidFill>
              </a:rPr>
              <a:t> séries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234782" y="764704"/>
            <a:ext cx="1832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Output Drain</a:t>
            </a:r>
          </a:p>
          <a:p>
            <a:r>
              <a:rPr lang="fr-FR" dirty="0" smtClean="0">
                <a:solidFill>
                  <a:srgbClr val="00B0F0"/>
                </a:solidFill>
              </a:rPr>
              <a:t>Alim des amplis</a:t>
            </a:r>
            <a:endParaRPr lang="fr-FR" dirty="0">
              <a:solidFill>
                <a:srgbClr val="00B0F0"/>
              </a:solidFill>
            </a:endParaRPr>
          </a:p>
        </p:txBody>
      </p:sp>
      <p:cxnSp>
        <p:nvCxnSpPr>
          <p:cNvPr id="23" name="Connecteur droit avec flèche 22"/>
          <p:cNvCxnSpPr>
            <a:stCxn id="21" idx="2"/>
          </p:cNvCxnSpPr>
          <p:nvPr/>
        </p:nvCxnSpPr>
        <p:spPr>
          <a:xfrm flipH="1">
            <a:off x="7092280" y="1411035"/>
            <a:ext cx="1058779" cy="12258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5928815" y="1124744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Reset</a:t>
            </a:r>
          </a:p>
          <a:p>
            <a:r>
              <a:rPr lang="fr-FR" dirty="0" smtClean="0">
                <a:solidFill>
                  <a:srgbClr val="FFC000"/>
                </a:solidFill>
              </a:rPr>
              <a:t>Drain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635896" y="1124744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Output</a:t>
            </a:r>
          </a:p>
          <a:p>
            <a:r>
              <a:rPr lang="fr-FR" dirty="0" err="1" smtClean="0">
                <a:solidFill>
                  <a:srgbClr val="FFC000"/>
                </a:solidFill>
              </a:rPr>
              <a:t>Gate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04169" y="5589240"/>
            <a:ext cx="827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C000"/>
                </a:solidFill>
              </a:rPr>
              <a:t>Guard</a:t>
            </a:r>
            <a:endParaRPr lang="fr-FR" dirty="0" smtClean="0">
              <a:solidFill>
                <a:srgbClr val="FFC000"/>
              </a:solidFill>
            </a:endParaRPr>
          </a:p>
          <a:p>
            <a:r>
              <a:rPr lang="fr-FR" dirty="0" smtClean="0">
                <a:solidFill>
                  <a:srgbClr val="FFC000"/>
                </a:solidFill>
              </a:rPr>
              <a:t>diode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580112" y="5589240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Back </a:t>
            </a:r>
          </a:p>
          <a:p>
            <a:r>
              <a:rPr lang="fr-FR" dirty="0" err="1" smtClean="0">
                <a:solidFill>
                  <a:srgbClr val="FFC000"/>
                </a:solidFill>
              </a:rPr>
              <a:t>Substrate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7532940" y="5085184"/>
            <a:ext cx="1287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Front</a:t>
            </a:r>
          </a:p>
          <a:p>
            <a:r>
              <a:rPr lang="fr-FR" dirty="0" err="1" smtClean="0"/>
              <a:t>Substrate</a:t>
            </a:r>
            <a:endParaRPr lang="fr-FR" dirty="0" smtClean="0"/>
          </a:p>
          <a:p>
            <a:r>
              <a:rPr lang="fr-FR" dirty="0" smtClean="0"/>
              <a:t>(Masse)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7884368" y="3502749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Output</a:t>
            </a:r>
          </a:p>
          <a:p>
            <a:r>
              <a:rPr lang="fr-FR" dirty="0">
                <a:solidFill>
                  <a:srgbClr val="00B050"/>
                </a:solidFill>
              </a:rPr>
              <a:t>S</a:t>
            </a:r>
            <a:r>
              <a:rPr lang="fr-FR" dirty="0" smtClean="0">
                <a:solidFill>
                  <a:srgbClr val="00B050"/>
                </a:solidFill>
              </a:rPr>
              <a:t>ource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355976" y="1403484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Reset</a:t>
            </a:r>
          </a:p>
        </p:txBody>
      </p:sp>
      <p:cxnSp>
        <p:nvCxnSpPr>
          <p:cNvPr id="32" name="Connecteur droit avec flèche 31"/>
          <p:cNvCxnSpPr>
            <a:stCxn id="24" idx="2"/>
          </p:cNvCxnSpPr>
          <p:nvPr/>
        </p:nvCxnSpPr>
        <p:spPr>
          <a:xfrm flipH="1">
            <a:off x="5107785" y="1771075"/>
            <a:ext cx="1222743" cy="5184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60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v\000work\ecole detecteur mesure\reset noi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243" y="3645024"/>
            <a:ext cx="5454253" cy="202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E2V  CCD250</a:t>
            </a:r>
            <a:endParaRPr lang="fr-FR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Réponse : ~ 6µV/e⁻ </a:t>
            </a:r>
            <a:r>
              <a:rPr lang="fr-FR" dirty="0" smtClean="0">
                <a:sym typeface="Wingdings" pitchFamily="2" charset="2"/>
              </a:rPr>
              <a:t> C ~ 13fF  </a:t>
            </a:r>
            <a:r>
              <a:rPr lang="fr-FR" sz="1800" dirty="0" smtClean="0">
                <a:sym typeface="Wingdings" pitchFamily="2" charset="2"/>
              </a:rPr>
              <a:t>V ~ Q/C*1/2</a:t>
            </a:r>
            <a:endParaRPr lang="fr-FR" sz="2000" dirty="0" smtClean="0">
              <a:sym typeface="Wingdings" pitchFamily="2" charset="2"/>
            </a:endParaRPr>
          </a:p>
          <a:p>
            <a:r>
              <a:rPr lang="fr-FR" dirty="0" err="1" smtClean="0">
                <a:sym typeface="Wingdings" pitchFamily="2" charset="2"/>
              </a:rPr>
              <a:t>Zout</a:t>
            </a:r>
            <a:r>
              <a:rPr lang="fr-FR" dirty="0" smtClean="0">
                <a:sym typeface="Wingdings" pitchFamily="2" charset="2"/>
              </a:rPr>
              <a:t> ~ 500 </a:t>
            </a:r>
            <a:r>
              <a:rPr lang="el-GR" dirty="0" smtClean="0">
                <a:sym typeface="Wingdings" pitchFamily="2" charset="2"/>
              </a:rPr>
              <a:t>Ω</a:t>
            </a:r>
            <a:r>
              <a:rPr lang="fr-FR" dirty="0" smtClean="0">
                <a:sym typeface="Wingdings" pitchFamily="2" charset="2"/>
              </a:rPr>
              <a:t> @ 2mA</a:t>
            </a:r>
          </a:p>
          <a:p>
            <a:r>
              <a:rPr lang="fr-FR" dirty="0" smtClean="0">
                <a:sym typeface="Wingdings" pitchFamily="2" charset="2"/>
              </a:rPr>
              <a:t>Bruit : 6 </a:t>
            </a:r>
            <a:r>
              <a:rPr lang="fr-FR" dirty="0"/>
              <a:t>e⁻ </a:t>
            </a:r>
            <a:r>
              <a:rPr lang="fr-FR" dirty="0" smtClean="0"/>
              <a:t>@ 550kpix/s</a:t>
            </a:r>
          </a:p>
          <a:p>
            <a:endParaRPr lang="fr-FR" dirty="0" smtClean="0"/>
          </a:p>
          <a:p>
            <a:r>
              <a:rPr lang="fr-FR" dirty="0" smtClean="0"/>
              <a:t>Bruit de reset :</a:t>
            </a:r>
          </a:p>
          <a:p>
            <a:r>
              <a:rPr lang="fr-FR" dirty="0" smtClean="0"/>
              <a:t>&lt;V²&gt; = kT/C</a:t>
            </a:r>
          </a:p>
          <a:p>
            <a:r>
              <a:rPr lang="fr-FR" dirty="0" smtClean="0"/>
              <a:t>&lt;V&gt; ~ 425µV</a:t>
            </a:r>
          </a:p>
          <a:p>
            <a:r>
              <a:rPr lang="fr-FR" dirty="0" smtClean="0"/>
              <a:t>&lt;V&gt; ~ 70 e</a:t>
            </a:r>
            <a:r>
              <a:rPr lang="fr-FR" dirty="0"/>
              <a:t>⁻ 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77</a:t>
            </a:fld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6374322" y="4715852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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962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78</a:t>
            </a:fld>
            <a:endParaRPr lang="fr-BE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Mode de lecture : Clamp &amp; </a:t>
            </a:r>
            <a:r>
              <a:rPr lang="fr-FR" dirty="0" err="1" smtClean="0"/>
              <a:t>Sample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430" y="1133990"/>
            <a:ext cx="8271050" cy="273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345870" y="236409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clamp</a:t>
            </a:r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1259632" y="4355812"/>
            <a:ext cx="5040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1763688" y="4067780"/>
            <a:ext cx="0" cy="288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763688" y="4077090"/>
            <a:ext cx="19441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707880" y="4067780"/>
            <a:ext cx="0" cy="288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707880" y="4355812"/>
            <a:ext cx="122417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259632" y="4859868"/>
            <a:ext cx="5040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1763688" y="4571836"/>
            <a:ext cx="0" cy="288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763688" y="4571836"/>
            <a:ext cx="25202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4283960" y="4571836"/>
            <a:ext cx="0" cy="288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4283960" y="4859868"/>
            <a:ext cx="64809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51520" y="406778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Reset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251520" y="4490536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Clamp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1744451" y="2502180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reset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251520" y="5138608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CCD out</a:t>
            </a:r>
            <a:endParaRPr lang="fr-FR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1259632" y="5147900"/>
            <a:ext cx="5040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1763688" y="5147900"/>
            <a:ext cx="0" cy="288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1763688" y="5435932"/>
            <a:ext cx="19441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707880" y="5291916"/>
            <a:ext cx="0" cy="1440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3707880" y="5291916"/>
            <a:ext cx="122417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1259632" y="5723964"/>
            <a:ext cx="5040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V="1">
            <a:off x="1763688" y="5733256"/>
            <a:ext cx="0" cy="288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1763688" y="6011996"/>
            <a:ext cx="1296102" cy="92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251520" y="5651956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Amp</a:t>
            </a:r>
            <a:r>
              <a:rPr lang="fr-FR" dirty="0" smtClean="0"/>
              <a:t> in</a:t>
            </a:r>
            <a:endParaRPr lang="fr-FR" dirty="0"/>
          </a:p>
        </p:txBody>
      </p:sp>
      <p:cxnSp>
        <p:nvCxnSpPr>
          <p:cNvPr id="32" name="Connecteur droit 31"/>
          <p:cNvCxnSpPr/>
          <p:nvPr/>
        </p:nvCxnSpPr>
        <p:spPr>
          <a:xfrm>
            <a:off x="3707880" y="3717040"/>
            <a:ext cx="0" cy="2592288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1763688" y="3717040"/>
            <a:ext cx="0" cy="2592288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4283960" y="3717040"/>
            <a:ext cx="0" cy="2592288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5724160" y="3859022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bruit de reset est stocké dans la capa de couplage.</a:t>
            </a:r>
          </a:p>
          <a:p>
            <a:endParaRPr lang="fr-FR" dirty="0"/>
          </a:p>
          <a:p>
            <a:r>
              <a:rPr lang="fr-FR" dirty="0" smtClean="0"/>
              <a:t>Pour une capa de 1nF, le nouveau bruit de reset vaut ~ </a:t>
            </a:r>
            <a:r>
              <a:rPr lang="fr-FR" dirty="0"/>
              <a:t>2</a:t>
            </a:r>
            <a:r>
              <a:rPr lang="fr-FR" dirty="0" smtClean="0"/>
              <a:t>µV  (1/3 e⁻)</a:t>
            </a:r>
          </a:p>
          <a:p>
            <a:r>
              <a:rPr lang="fr-FR" dirty="0" smtClean="0"/>
              <a:t>Nécessité de filtrer le bruit </a:t>
            </a:r>
          </a:p>
          <a:p>
            <a:r>
              <a:rPr lang="fr-FR" dirty="0"/>
              <a:t>d</a:t>
            </a:r>
            <a:r>
              <a:rPr lang="fr-FR" dirty="0" smtClean="0"/>
              <a:t>es transistors du CCD</a:t>
            </a:r>
            <a:endParaRPr lang="fr-FR" dirty="0"/>
          </a:p>
        </p:txBody>
      </p:sp>
      <p:cxnSp>
        <p:nvCxnSpPr>
          <p:cNvPr id="36" name="Connecteur droit 35"/>
          <p:cNvCxnSpPr/>
          <p:nvPr/>
        </p:nvCxnSpPr>
        <p:spPr>
          <a:xfrm>
            <a:off x="3059790" y="6001216"/>
            <a:ext cx="1872260" cy="20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8332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fr-FR" sz="3200" dirty="0" smtClean="0"/>
              <a:t>Mode de lecture : Dual </a:t>
            </a:r>
            <a:r>
              <a:rPr lang="fr-FR" sz="3200" dirty="0" err="1" smtClean="0"/>
              <a:t>slope</a:t>
            </a:r>
            <a:r>
              <a:rPr lang="fr-FR" sz="3200" dirty="0" smtClean="0"/>
              <a:t> </a:t>
            </a:r>
            <a:r>
              <a:rPr lang="fr-FR" sz="3200" dirty="0" err="1" smtClean="0"/>
              <a:t>Integrator</a:t>
            </a:r>
            <a:endParaRPr lang="fr-FR" sz="32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79</a:t>
            </a:fld>
            <a:endParaRPr lang="fr-BE"/>
          </a:p>
        </p:txBody>
      </p:sp>
      <p:pic>
        <p:nvPicPr>
          <p:cNvPr id="17410" name="Picture 2" descr="C:\Users\rv\000work\ecole detecteur mesure\DSI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662667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12"/>
          <p:cNvCxnSpPr/>
          <p:nvPr/>
        </p:nvCxnSpPr>
        <p:spPr>
          <a:xfrm>
            <a:off x="1259632" y="3284984"/>
            <a:ext cx="5040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1763688" y="2996952"/>
            <a:ext cx="0" cy="288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763688" y="2996952"/>
            <a:ext cx="5760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2339752" y="2996952"/>
            <a:ext cx="0" cy="288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2339752" y="3284984"/>
            <a:ext cx="56886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251520" y="2996952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Reset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251520" y="3491716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CCD out</a:t>
            </a:r>
            <a:endParaRPr lang="fr-FR" dirty="0"/>
          </a:p>
        </p:txBody>
      </p:sp>
      <p:cxnSp>
        <p:nvCxnSpPr>
          <p:cNvPr id="20" name="Connecteur droit 19"/>
          <p:cNvCxnSpPr/>
          <p:nvPr/>
        </p:nvCxnSpPr>
        <p:spPr>
          <a:xfrm>
            <a:off x="1259632" y="3501008"/>
            <a:ext cx="5040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1763688" y="3501008"/>
            <a:ext cx="0" cy="288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1763688" y="3789040"/>
            <a:ext cx="5760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2339752" y="3645024"/>
            <a:ext cx="0" cy="1440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2339752" y="3645024"/>
            <a:ext cx="15121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771800" y="3140968"/>
            <a:ext cx="0" cy="2592288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1259632" y="4509120"/>
            <a:ext cx="15121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V="1">
            <a:off x="2771800" y="4293096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2771800" y="4293096"/>
            <a:ext cx="7920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09" name="Connecteur droit 17408"/>
          <p:cNvCxnSpPr/>
          <p:nvPr/>
        </p:nvCxnSpPr>
        <p:spPr>
          <a:xfrm>
            <a:off x="3563888" y="4293096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12" name="Connecteur droit 17411"/>
          <p:cNvCxnSpPr/>
          <p:nvPr/>
        </p:nvCxnSpPr>
        <p:spPr>
          <a:xfrm>
            <a:off x="3563888" y="4509120"/>
            <a:ext cx="44644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14" name="Connecteur droit 17413"/>
          <p:cNvCxnSpPr/>
          <p:nvPr/>
        </p:nvCxnSpPr>
        <p:spPr>
          <a:xfrm>
            <a:off x="3851920" y="3645024"/>
            <a:ext cx="0" cy="5040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16" name="Connecteur droit 17415"/>
          <p:cNvCxnSpPr/>
          <p:nvPr/>
        </p:nvCxnSpPr>
        <p:spPr>
          <a:xfrm>
            <a:off x="3851920" y="4149080"/>
            <a:ext cx="10081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18" name="Connecteur droit 17417"/>
          <p:cNvCxnSpPr/>
          <p:nvPr/>
        </p:nvCxnSpPr>
        <p:spPr>
          <a:xfrm flipV="1">
            <a:off x="4860032" y="3645024"/>
            <a:ext cx="0" cy="5040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21" name="Connecteur droit 17420"/>
          <p:cNvCxnSpPr/>
          <p:nvPr/>
        </p:nvCxnSpPr>
        <p:spPr>
          <a:xfrm>
            <a:off x="4860032" y="3645024"/>
            <a:ext cx="31683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1259632" y="4941168"/>
            <a:ext cx="26642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V="1">
            <a:off x="3923928" y="4725144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3923928" y="4725144"/>
            <a:ext cx="7920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4716016" y="4725144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4716016" y="4941168"/>
            <a:ext cx="33123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25" name="Connecteur droit 17424"/>
          <p:cNvCxnSpPr/>
          <p:nvPr/>
        </p:nvCxnSpPr>
        <p:spPr>
          <a:xfrm>
            <a:off x="1259632" y="5229200"/>
            <a:ext cx="15121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3563888" y="3140968"/>
            <a:ext cx="0" cy="2592288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>
            <a:off x="3923928" y="3140968"/>
            <a:ext cx="0" cy="2592288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>
            <a:off x="4716016" y="3140968"/>
            <a:ext cx="0" cy="2592288"/>
          </a:xfrm>
          <a:prstGeom prst="line">
            <a:avLst/>
          </a:prstGeom>
          <a:ln w="952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27" name="Connecteur droit 17426"/>
          <p:cNvCxnSpPr/>
          <p:nvPr/>
        </p:nvCxnSpPr>
        <p:spPr>
          <a:xfrm flipV="1">
            <a:off x="2771800" y="5085184"/>
            <a:ext cx="792088" cy="1440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29" name="Connecteur droit 17428"/>
          <p:cNvCxnSpPr/>
          <p:nvPr/>
        </p:nvCxnSpPr>
        <p:spPr>
          <a:xfrm>
            <a:off x="3563888" y="5085184"/>
            <a:ext cx="3600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31" name="Connecteur droit 17430"/>
          <p:cNvCxnSpPr/>
          <p:nvPr/>
        </p:nvCxnSpPr>
        <p:spPr>
          <a:xfrm>
            <a:off x="3923928" y="5085184"/>
            <a:ext cx="792088" cy="7920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33" name="Connecteur droit 17432"/>
          <p:cNvCxnSpPr/>
          <p:nvPr/>
        </p:nvCxnSpPr>
        <p:spPr>
          <a:xfrm>
            <a:off x="4716016" y="5877272"/>
            <a:ext cx="33123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34" name="ZoneTexte 17433"/>
          <p:cNvSpPr txBox="1"/>
          <p:nvPr/>
        </p:nvSpPr>
        <p:spPr>
          <a:xfrm>
            <a:off x="251520" y="4221088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Ramp</a:t>
            </a:r>
            <a:r>
              <a:rPr lang="fr-FR" dirty="0" smtClean="0"/>
              <a:t> Down</a:t>
            </a:r>
            <a:endParaRPr lang="fr-FR" dirty="0"/>
          </a:p>
        </p:txBody>
      </p:sp>
      <p:sp>
        <p:nvSpPr>
          <p:cNvPr id="67" name="ZoneTexte 66"/>
          <p:cNvSpPr txBox="1"/>
          <p:nvPr/>
        </p:nvSpPr>
        <p:spPr>
          <a:xfrm>
            <a:off x="251520" y="4643844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Ramp</a:t>
            </a:r>
            <a:r>
              <a:rPr lang="fr-FR" dirty="0" smtClean="0"/>
              <a:t> Up</a:t>
            </a:r>
            <a:endParaRPr lang="fr-FR" dirty="0"/>
          </a:p>
        </p:txBody>
      </p:sp>
      <p:sp>
        <p:nvSpPr>
          <p:cNvPr id="68" name="ZoneTexte 67"/>
          <p:cNvSpPr txBox="1"/>
          <p:nvPr/>
        </p:nvSpPr>
        <p:spPr>
          <a:xfrm>
            <a:off x="251520" y="500388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DSI Out</a:t>
            </a:r>
            <a:endParaRPr lang="fr-FR" dirty="0"/>
          </a:p>
        </p:txBody>
      </p:sp>
      <p:cxnSp>
        <p:nvCxnSpPr>
          <p:cNvPr id="17436" name="Connecteur droit 17435"/>
          <p:cNvCxnSpPr/>
          <p:nvPr/>
        </p:nvCxnSpPr>
        <p:spPr>
          <a:xfrm flipH="1" flipV="1">
            <a:off x="5580112" y="1700808"/>
            <a:ext cx="432048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437" name="ZoneTexte 17436"/>
          <p:cNvSpPr txBox="1"/>
          <p:nvPr/>
        </p:nvSpPr>
        <p:spPr>
          <a:xfrm>
            <a:off x="5724128" y="1412776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RD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7439" name="Connecteur droit 17438"/>
          <p:cNvCxnSpPr/>
          <p:nvPr/>
        </p:nvCxnSpPr>
        <p:spPr>
          <a:xfrm flipH="1">
            <a:off x="5580112" y="2204864"/>
            <a:ext cx="432048" cy="14401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4" name="ZoneTexte 73"/>
          <p:cNvSpPr txBox="1"/>
          <p:nvPr/>
        </p:nvSpPr>
        <p:spPr>
          <a:xfrm>
            <a:off x="5724128" y="2339588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RU</a:t>
            </a:r>
            <a:endParaRPr lang="fr-FR" dirty="0">
              <a:solidFill>
                <a:srgbClr val="0070C0"/>
              </a:solidFill>
            </a:endParaRPr>
          </a:p>
        </p:txBody>
      </p:sp>
      <p:cxnSp>
        <p:nvCxnSpPr>
          <p:cNvPr id="37" name="Connecteur droit 36"/>
          <p:cNvCxnSpPr/>
          <p:nvPr/>
        </p:nvCxnSpPr>
        <p:spPr>
          <a:xfrm>
            <a:off x="1259632" y="3789040"/>
            <a:ext cx="6768752" cy="0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/>
          <p:cNvCxnSpPr/>
          <p:nvPr/>
        </p:nvCxnSpPr>
        <p:spPr>
          <a:xfrm>
            <a:off x="4788024" y="2996952"/>
            <a:ext cx="0" cy="309634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788024" y="2852936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Convert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2915770" y="5796048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RD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4067930" y="5805330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RU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8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Détecteurs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95325"/>
            <a:ext cx="6059016" cy="4525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Détecteur : peut être modélisé par un condensateur en parallèle avec une source de courant</a:t>
            </a:r>
          </a:p>
          <a:p>
            <a:r>
              <a:rPr lang="fr-FR" sz="2400" dirty="0" smtClean="0"/>
              <a:t>Détecteur : </a:t>
            </a:r>
          </a:p>
          <a:p>
            <a:pPr lvl="2"/>
            <a:r>
              <a:rPr lang="fr-FR" sz="1600" dirty="0" smtClean="0"/>
              <a:t>Pixels ~ 0,1 </a:t>
            </a:r>
            <a:r>
              <a:rPr lang="fr-FR" sz="1600" dirty="0" smtClean="0">
                <a:sym typeface="Wingdings" pitchFamily="2" charset="2"/>
              </a:rPr>
              <a:t> 10pF, PM     ~ 3  30pF</a:t>
            </a:r>
          </a:p>
          <a:p>
            <a:pPr lvl="2"/>
            <a:r>
              <a:rPr lang="fr-FR" sz="1600" dirty="0" smtClean="0">
                <a:sym typeface="Wingdings" pitchFamily="2" charset="2"/>
              </a:rPr>
              <a:t>CCD   ~     15fF,  </a:t>
            </a:r>
            <a:r>
              <a:rPr lang="fr-FR" sz="1600" dirty="0" err="1" smtClean="0">
                <a:sym typeface="Wingdings" pitchFamily="2" charset="2"/>
              </a:rPr>
              <a:t>LAr</a:t>
            </a:r>
            <a:r>
              <a:rPr lang="fr-FR" sz="1600" dirty="0" smtClean="0">
                <a:sym typeface="Wingdings" pitchFamily="2" charset="2"/>
              </a:rPr>
              <a:t>   </a:t>
            </a:r>
            <a:r>
              <a:rPr lang="fr-FR" sz="1600" dirty="0" err="1" smtClean="0">
                <a:sym typeface="Wingdings" pitchFamily="2" charset="2"/>
              </a:rPr>
              <a:t>qq</a:t>
            </a:r>
            <a:r>
              <a:rPr lang="fr-FR" sz="1600" dirty="0" smtClean="0">
                <a:sym typeface="Wingdings" pitchFamily="2" charset="2"/>
              </a:rPr>
              <a:t> nF</a:t>
            </a:r>
          </a:p>
          <a:p>
            <a:pPr lvl="2"/>
            <a:r>
              <a:rPr lang="fr-FR" sz="1600" dirty="0" smtClean="0">
                <a:sym typeface="Wingdings" pitchFamily="2" charset="2"/>
              </a:rPr>
              <a:t>Micro </a:t>
            </a:r>
            <a:r>
              <a:rPr lang="fr-FR" sz="1600" dirty="0" err="1" smtClean="0">
                <a:sym typeface="Wingdings" pitchFamily="2" charset="2"/>
              </a:rPr>
              <a:t>strip</a:t>
            </a:r>
            <a:r>
              <a:rPr lang="fr-FR" sz="1600" dirty="0" smtClean="0">
                <a:sym typeface="Wingdings" pitchFamily="2" charset="2"/>
              </a:rPr>
              <a:t>  ligne de transmission</a:t>
            </a:r>
          </a:p>
          <a:p>
            <a:pPr lvl="2"/>
            <a:endParaRPr lang="fr-FR" sz="160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/>
          </a:p>
        </p:txBody>
      </p:sp>
      <p:pic>
        <p:nvPicPr>
          <p:cNvPr id="1026" name="Picture 2" descr="C:\Users\rv\000work\schemas\modele detecteu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80" y="260648"/>
            <a:ext cx="2245592" cy="207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31034"/>
            <a:ext cx="3600400" cy="269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815353" y="2708920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PM Signal</a:t>
            </a:r>
            <a:endParaRPr lang="fr-F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58269"/>
            <a:ext cx="2767174" cy="26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069316" y="5013176"/>
            <a:ext cx="33425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Signal </a:t>
            </a:r>
            <a:r>
              <a:rPr lang="fr-FR" sz="2400" dirty="0"/>
              <a:t>: </a:t>
            </a:r>
          </a:p>
          <a:p>
            <a:pPr lvl="2"/>
            <a:r>
              <a:rPr lang="fr-FR" sz="1600" dirty="0"/>
              <a:t>Pixels : ~100 e⁻ / µm</a:t>
            </a:r>
          </a:p>
          <a:p>
            <a:pPr lvl="2"/>
            <a:r>
              <a:rPr lang="fr-FR" sz="1600" dirty="0"/>
              <a:t>PM :  1 </a:t>
            </a:r>
            <a:r>
              <a:rPr lang="fr-FR" sz="1600" dirty="0">
                <a:sym typeface="Wingdings" pitchFamily="2" charset="2"/>
              </a:rPr>
              <a:t> 10</a:t>
            </a:r>
            <a:r>
              <a:rPr lang="fr-FR" sz="1600" dirty="0">
                <a:latin typeface="Calibri"/>
                <a:sym typeface="Wingdings" pitchFamily="2" charset="2"/>
              </a:rPr>
              <a:t>⁷ </a:t>
            </a:r>
            <a:r>
              <a:rPr lang="fr-FR" sz="1600" dirty="0">
                <a:sym typeface="Wingdings" pitchFamily="2" charset="2"/>
              </a:rPr>
              <a:t> </a:t>
            </a:r>
            <a:r>
              <a:rPr lang="fr-FR" sz="1600" dirty="0" smtClean="0">
                <a:sym typeface="Wingdings" pitchFamily="2" charset="2"/>
              </a:rPr>
              <a:t>électrons</a:t>
            </a:r>
            <a:endParaRPr lang="fr-FR" sz="1600" dirty="0">
              <a:sym typeface="Wingdings" pitchFamily="2" charset="2"/>
            </a:endParaRPr>
          </a:p>
          <a:p>
            <a:pPr lvl="2"/>
            <a:r>
              <a:rPr lang="fr-FR" sz="1600" dirty="0">
                <a:sym typeface="Wingdings" pitchFamily="2" charset="2"/>
              </a:rPr>
              <a:t>CCD : </a:t>
            </a:r>
            <a:r>
              <a:rPr lang="fr-FR" sz="1600" dirty="0"/>
              <a:t>1 </a:t>
            </a:r>
            <a:r>
              <a:rPr lang="fr-FR" sz="1600" dirty="0">
                <a:sym typeface="Wingdings" pitchFamily="2" charset="2"/>
              </a:rPr>
              <a:t> 10</a:t>
            </a:r>
            <a:r>
              <a:rPr lang="fr-FR" sz="1600" dirty="0">
                <a:latin typeface="Calibri"/>
                <a:sym typeface="Wingdings" pitchFamily="2" charset="2"/>
              </a:rPr>
              <a:t>⁵ </a:t>
            </a:r>
            <a:r>
              <a:rPr lang="fr-FR" sz="1600" dirty="0"/>
              <a:t>e⁻</a:t>
            </a:r>
          </a:p>
          <a:p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699792" y="4427820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LAr</a:t>
            </a:r>
            <a:r>
              <a:rPr lang="fr-FR" dirty="0" smtClean="0"/>
              <a:t> Signal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609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DSI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Filtrage optimum : </a:t>
            </a:r>
          </a:p>
          <a:p>
            <a:pPr lvl="1"/>
            <a:r>
              <a:rPr lang="fr-FR" dirty="0" smtClean="0"/>
              <a:t>Intégration</a:t>
            </a:r>
          </a:p>
          <a:p>
            <a:pPr lvl="1"/>
            <a:r>
              <a:rPr lang="fr-FR" dirty="0" smtClean="0"/>
              <a:t>Différentiation</a:t>
            </a:r>
          </a:p>
          <a:p>
            <a:r>
              <a:rPr lang="fr-FR" dirty="0" err="1" smtClean="0"/>
              <a:t>Jitter</a:t>
            </a:r>
            <a:endParaRPr lang="fr-FR" dirty="0" smtClean="0"/>
          </a:p>
          <a:p>
            <a:pPr lvl="1"/>
            <a:r>
              <a:rPr lang="fr-FR" dirty="0" smtClean="0"/>
              <a:t>100ps </a:t>
            </a:r>
            <a:r>
              <a:rPr lang="fr-FR" dirty="0" smtClean="0">
                <a:sym typeface="Wingdings" pitchFamily="2" charset="2"/>
              </a:rPr>
              <a:t> erreur ≤ 0,1%  (&lt;1/√</a:t>
            </a:r>
            <a:r>
              <a:rPr lang="fr-FR" dirty="0" err="1" smtClean="0">
                <a:sym typeface="Wingdings" pitchFamily="2" charset="2"/>
              </a:rPr>
              <a:t>Vmax</a:t>
            </a:r>
            <a:r>
              <a:rPr lang="fr-FR" dirty="0" smtClean="0">
                <a:sym typeface="Wingdings" pitchFamily="2" charset="2"/>
              </a:rPr>
              <a:t>)</a:t>
            </a:r>
          </a:p>
          <a:p>
            <a:r>
              <a:rPr lang="fr-FR" dirty="0" smtClean="0">
                <a:sym typeface="Wingdings" pitchFamily="2" charset="2"/>
              </a:rPr>
              <a:t>Précision relative de RU &amp; RD</a:t>
            </a:r>
          </a:p>
          <a:p>
            <a:r>
              <a:rPr lang="fr-FR" dirty="0" smtClean="0"/>
              <a:t>Précision du gain -1</a:t>
            </a:r>
          </a:p>
          <a:p>
            <a:r>
              <a:rPr lang="fr-FR" dirty="0" smtClean="0"/>
              <a:t>Reset de l’intégrateur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7034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Autre mode de lecture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Numérisation rapide du signal de CCD, éventuellement avec plusieurs gains</a:t>
            </a:r>
          </a:p>
          <a:p>
            <a:r>
              <a:rPr lang="fr-FR" dirty="0" smtClean="0"/>
              <a:t>Filtrage numérique</a:t>
            </a:r>
          </a:p>
          <a:p>
            <a:endParaRPr lang="fr-FR" dirty="0"/>
          </a:p>
          <a:p>
            <a:r>
              <a:rPr lang="fr-FR" dirty="0" smtClean="0">
                <a:sym typeface="Wingdings" pitchFamily="2" charset="2"/>
              </a:rPr>
              <a:t> Reflex </a:t>
            </a:r>
            <a:r>
              <a:rPr lang="fr-FR" dirty="0" err="1" smtClean="0">
                <a:sym typeface="Wingdings" pitchFamily="2" charset="2"/>
              </a:rPr>
              <a:t>controller</a:t>
            </a:r>
            <a:r>
              <a:rPr lang="fr-FR" dirty="0" smtClean="0">
                <a:sym typeface="Wingdings" pitchFamily="2" charset="2"/>
              </a:rPr>
              <a:t>:  16 voies 45k€</a:t>
            </a: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082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fr-FR" sz="4000" dirty="0" smtClean="0"/>
              <a:t>ASPIC :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3100" dirty="0" smtClean="0"/>
              <a:t>Analogue </a:t>
            </a:r>
            <a:r>
              <a:rPr lang="fr-FR" sz="3100" dirty="0"/>
              <a:t>S</a:t>
            </a:r>
            <a:r>
              <a:rPr lang="fr-FR" sz="3100" dirty="0" smtClean="0"/>
              <a:t>ignal </a:t>
            </a:r>
            <a:r>
              <a:rPr lang="fr-FR" sz="3100" dirty="0" err="1"/>
              <a:t>P</a:t>
            </a:r>
            <a:r>
              <a:rPr lang="fr-FR" sz="3100" dirty="0" err="1" smtClean="0"/>
              <a:t>rocessing</a:t>
            </a:r>
            <a:r>
              <a:rPr lang="fr-FR" sz="3100" dirty="0" smtClean="0"/>
              <a:t> IC</a:t>
            </a:r>
            <a:endParaRPr lang="fr-FR" sz="31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err="1" smtClean="0"/>
              <a:t>Requirements</a:t>
            </a:r>
            <a:r>
              <a:rPr lang="fr-FR" dirty="0" smtClean="0"/>
              <a:t> :</a:t>
            </a:r>
          </a:p>
          <a:p>
            <a:r>
              <a:rPr lang="fr-FR" dirty="0" smtClean="0"/>
              <a:t>Fréquence de lecture : 550kHz</a:t>
            </a:r>
          </a:p>
          <a:p>
            <a:pPr lvl="2"/>
            <a:r>
              <a:rPr lang="fr-FR" dirty="0" smtClean="0"/>
              <a:t>Temps de cycle ~ 1,8µs</a:t>
            </a:r>
          </a:p>
          <a:p>
            <a:pPr lvl="2"/>
            <a:r>
              <a:rPr lang="fr-FR" dirty="0" smtClean="0">
                <a:sym typeface="Wingdings" pitchFamily="2" charset="2"/>
              </a:rPr>
              <a:t> RU = RD = 500ns</a:t>
            </a:r>
          </a:p>
          <a:p>
            <a:r>
              <a:rPr lang="fr-FR" dirty="0" smtClean="0">
                <a:sym typeface="Wingdings" pitchFamily="2" charset="2"/>
              </a:rPr>
              <a:t>CCD output swing ~ 1V</a:t>
            </a:r>
          </a:p>
          <a:p>
            <a:r>
              <a:rPr lang="fr-FR" dirty="0" smtClean="0">
                <a:sym typeface="Wingdings" pitchFamily="2" charset="2"/>
              </a:rPr>
              <a:t>Dynamique 16 bits</a:t>
            </a:r>
          </a:p>
          <a:p>
            <a:r>
              <a:rPr lang="fr-FR" dirty="0" smtClean="0">
                <a:sym typeface="Wingdings" pitchFamily="2" charset="2"/>
              </a:rPr>
              <a:t>Bruit : ≤ 2 </a:t>
            </a:r>
            <a:r>
              <a:rPr lang="fr-FR" dirty="0"/>
              <a:t>e</a:t>
            </a:r>
            <a:r>
              <a:rPr lang="fr-FR" dirty="0" smtClean="0"/>
              <a:t>⁻</a:t>
            </a:r>
          </a:p>
          <a:p>
            <a:r>
              <a:rPr lang="fr-FR" dirty="0" smtClean="0"/>
              <a:t>Puissance ~30mW/ canal</a:t>
            </a:r>
          </a:p>
          <a:p>
            <a:r>
              <a:rPr lang="fr-FR" dirty="0" smtClean="0"/>
              <a:t>Linéarité  : </a:t>
            </a:r>
            <a:r>
              <a:rPr lang="fr-FR" dirty="0">
                <a:sym typeface="Wingdings" pitchFamily="2" charset="2"/>
              </a:rPr>
              <a:t>≤ </a:t>
            </a:r>
            <a:r>
              <a:rPr lang="fr-FR" dirty="0" smtClean="0">
                <a:sym typeface="Wingdings" pitchFamily="2" charset="2"/>
              </a:rPr>
              <a:t>0,5%</a:t>
            </a:r>
          </a:p>
          <a:p>
            <a:r>
              <a:rPr lang="fr-FR" dirty="0" smtClean="0">
                <a:sym typeface="Wingdings" pitchFamily="2" charset="2"/>
              </a:rPr>
              <a:t>Diaphonie : ~</a:t>
            </a:r>
            <a:r>
              <a:rPr lang="fr-FR" dirty="0">
                <a:sym typeface="Wingdings" pitchFamily="2" charset="2"/>
              </a:rPr>
              <a:t>2</a:t>
            </a:r>
            <a:r>
              <a:rPr lang="fr-FR" dirty="0" smtClean="0">
                <a:sym typeface="Wingdings" pitchFamily="2" charset="2"/>
              </a:rPr>
              <a:t>.10⁻</a:t>
            </a:r>
            <a:r>
              <a:rPr lang="fr-FR" baseline="30000" dirty="0">
                <a:sym typeface="Wingdings" pitchFamily="2" charset="2"/>
              </a:rPr>
              <a:t>5</a:t>
            </a:r>
            <a:endParaRPr lang="fr-FR" baseline="30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0547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ASPIC 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83</a:t>
            </a:fld>
            <a:endParaRPr lang="fr-BE"/>
          </a:p>
        </p:txBody>
      </p:sp>
      <p:pic>
        <p:nvPicPr>
          <p:cNvPr id="18434" name="Picture 2" descr="C:\Users\rv\000work\ecole detecteur mesure\aspic3 sim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0" y="1714140"/>
            <a:ext cx="9085550" cy="331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23528" y="4797152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Gain programmable</a:t>
            </a:r>
          </a:p>
          <a:p>
            <a:r>
              <a:rPr lang="fr-FR" dirty="0" smtClean="0"/>
              <a:t>16 valeurs (4bit)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347864" y="5086925"/>
            <a:ext cx="2015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RC time constant</a:t>
            </a:r>
          </a:p>
          <a:p>
            <a:r>
              <a:rPr lang="fr-FR" dirty="0" smtClean="0"/>
              <a:t>16 valeurs (4bit)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644642" y="4653136"/>
            <a:ext cx="146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Mode </a:t>
            </a:r>
          </a:p>
          <a:p>
            <a:r>
              <a:rPr lang="fr-FR" dirty="0" smtClean="0"/>
              <a:t>transparent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8450" y="169151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DC restore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444208" y="3212976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Reset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169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ASPIC one </a:t>
            </a:r>
            <a:r>
              <a:rPr lang="fr-FR" dirty="0" err="1" smtClean="0"/>
              <a:t>channel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84</a:t>
            </a:fld>
            <a:endParaRPr lang="fr-BE"/>
          </a:p>
        </p:txBody>
      </p:sp>
      <p:pic>
        <p:nvPicPr>
          <p:cNvPr id="19458" name="Picture 2" descr="C:\Users\rv\000work\ecole detecteur mesure\dsi one 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32055"/>
            <a:ext cx="9001000" cy="578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47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Aspic  Ampli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85</a:t>
            </a:fld>
            <a:endParaRPr lang="fr-BE"/>
          </a:p>
        </p:txBody>
      </p:sp>
      <p:pic>
        <p:nvPicPr>
          <p:cNvPr id="20482" name="Picture 2" descr="C:\Users\rv\000work\ecole detecteur mesure\ampl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6" y="836713"/>
            <a:ext cx="9043028" cy="592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08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Ampli </a:t>
            </a:r>
            <a:r>
              <a:rPr lang="fr-FR" dirty="0" err="1" smtClean="0"/>
              <a:t>Layout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86</a:t>
            </a:fld>
            <a:endParaRPr lang="fr-BE"/>
          </a:p>
        </p:txBody>
      </p:sp>
      <p:pic>
        <p:nvPicPr>
          <p:cNvPr id="21506" name="Picture 2" descr="C:\Users\rv\000work\ecole detecteur mesure\ampli lay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1" y="1772816"/>
            <a:ext cx="9059593" cy="421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>
            <a:off x="179512" y="1484784"/>
            <a:ext cx="8784976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886561" y="1124744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~400µm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83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Aspic layout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87</a:t>
            </a:fld>
            <a:endParaRPr lang="fr-BE"/>
          </a:p>
        </p:txBody>
      </p:sp>
      <p:pic>
        <p:nvPicPr>
          <p:cNvPr id="6" name="Picture 11" descr="FULL_DSI"/>
          <p:cNvPicPr>
            <a:picLocks noChangeAspect="1" noChangeArrowheads="1"/>
          </p:cNvPicPr>
          <p:nvPr/>
        </p:nvPicPr>
        <p:blipFill>
          <a:blip r:embed="rId2"/>
          <a:srcRect r="48856"/>
          <a:stretch>
            <a:fillRect/>
          </a:stretch>
        </p:blipFill>
        <p:spPr bwMode="auto">
          <a:xfrm>
            <a:off x="4644008" y="897414"/>
            <a:ext cx="4248473" cy="59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9"/>
          <p:cNvSpPr txBox="1">
            <a:spLocks noChangeArrowheads="1"/>
          </p:cNvSpPr>
          <p:nvPr/>
        </p:nvSpPr>
        <p:spPr bwMode="auto">
          <a:xfrm>
            <a:off x="611560" y="1262451"/>
            <a:ext cx="3312368" cy="48936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fr-FR" sz="2400" dirty="0">
                <a:latin typeface="+mj-lt"/>
                <a:ea typeface="ＭＳ Ｐゴシック" pitchFamily="-65" charset="-128"/>
              </a:rPr>
              <a:t>Techno : </a:t>
            </a:r>
            <a:r>
              <a:rPr lang="fr-FR" sz="2400" dirty="0" smtClean="0">
                <a:latin typeface="+mj-lt"/>
                <a:ea typeface="ＭＳ Ｐゴシック" pitchFamily="-65" charset="-128"/>
              </a:rPr>
              <a:t>CMOS 0.35µ/5V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fr-FR" sz="2400" dirty="0" err="1" smtClean="0">
                <a:latin typeface="+mj-lt"/>
                <a:ea typeface="ＭＳ Ｐゴシック" pitchFamily="-65" charset="-128"/>
              </a:rPr>
              <a:t>Vendor</a:t>
            </a:r>
            <a:r>
              <a:rPr lang="fr-FR" sz="2400" dirty="0" smtClean="0">
                <a:latin typeface="+mj-lt"/>
                <a:ea typeface="ＭＳ Ｐゴシック" pitchFamily="-65" charset="-128"/>
              </a:rPr>
              <a:t>  </a:t>
            </a:r>
            <a:r>
              <a:rPr lang="fr-FR" sz="2400" dirty="0">
                <a:latin typeface="+mj-lt"/>
                <a:ea typeface="ＭＳ Ｐゴシック" pitchFamily="-65" charset="-128"/>
              </a:rPr>
              <a:t>: </a:t>
            </a:r>
            <a:r>
              <a:rPr lang="fr-FR" sz="2400" dirty="0" smtClean="0">
                <a:latin typeface="+mj-lt"/>
                <a:ea typeface="ＭＳ Ｐゴシック" pitchFamily="-65" charset="-128"/>
              </a:rPr>
              <a:t>AMS</a:t>
            </a:r>
          </a:p>
          <a:p>
            <a:pPr>
              <a:buFont typeface="Wingdings" pitchFamily="2" charset="2"/>
              <a:buChar char="ü"/>
              <a:defRPr/>
            </a:pPr>
            <a:endParaRPr lang="fr-FR" sz="2400" dirty="0">
              <a:latin typeface="+mj-lt"/>
              <a:ea typeface="ＭＳ Ｐゴシック" pitchFamily="-65" charset="-128"/>
            </a:endParaRPr>
          </a:p>
          <a:p>
            <a:pPr>
              <a:buFont typeface="Times" pitchFamily="-65" charset="0"/>
              <a:buChar char="•"/>
              <a:defRPr/>
            </a:pPr>
            <a:r>
              <a:rPr lang="fr-FR" sz="2400" dirty="0" smtClean="0">
                <a:latin typeface="+mj-lt"/>
                <a:ea typeface="ＭＳ Ｐゴシック" pitchFamily="-65" charset="-128"/>
              </a:rPr>
              <a:t>Packages  </a:t>
            </a:r>
            <a:r>
              <a:rPr lang="fr-FR" sz="2400" dirty="0">
                <a:latin typeface="+mj-lt"/>
                <a:ea typeface="ＭＳ Ｐゴシック" pitchFamily="-65" charset="-128"/>
              </a:rPr>
              <a:t>: </a:t>
            </a:r>
            <a:endParaRPr lang="fr-FR" sz="2400" dirty="0" smtClean="0">
              <a:latin typeface="+mj-lt"/>
              <a:ea typeface="ＭＳ Ｐゴシック" pitchFamily="-65" charset="-128"/>
            </a:endParaRPr>
          </a:p>
          <a:p>
            <a:pPr lvl="3">
              <a:buFont typeface="Wingdings" pitchFamily="2" charset="2"/>
              <a:buChar char="Ø"/>
              <a:defRPr/>
            </a:pPr>
            <a:r>
              <a:rPr lang="fr-FR" sz="2400" dirty="0" smtClean="0">
                <a:latin typeface="+mj-lt"/>
                <a:ea typeface="ＭＳ Ｐゴシック" pitchFamily="-65" charset="-128"/>
              </a:rPr>
              <a:t>QFN100</a:t>
            </a:r>
          </a:p>
          <a:p>
            <a:pPr lvl="3">
              <a:buFont typeface="Wingdings" pitchFamily="2" charset="2"/>
              <a:buChar char="Ø"/>
              <a:defRPr/>
            </a:pPr>
            <a:endParaRPr lang="fr-FR" sz="2400" dirty="0">
              <a:latin typeface="+mj-lt"/>
              <a:ea typeface="ＭＳ Ｐゴシック" pitchFamily="-65" charset="-128"/>
            </a:endParaRPr>
          </a:p>
          <a:p>
            <a:pPr>
              <a:buFont typeface="Times" pitchFamily="-65" charset="0"/>
              <a:buChar char="•"/>
              <a:defRPr/>
            </a:pPr>
            <a:r>
              <a:rPr lang="fr-FR" sz="2400" dirty="0">
                <a:latin typeface="+mj-lt"/>
                <a:ea typeface="ＭＳ Ｐゴシック" pitchFamily="-65" charset="-128"/>
              </a:rPr>
              <a:t> 8 DSI </a:t>
            </a:r>
            <a:r>
              <a:rPr lang="fr-FR" sz="2400" dirty="0" err="1">
                <a:latin typeface="+mj-lt"/>
                <a:ea typeface="ＭＳ Ｐゴシック" pitchFamily="-65" charset="-128"/>
              </a:rPr>
              <a:t>channels</a:t>
            </a:r>
            <a:r>
              <a:rPr lang="fr-FR" sz="2400" dirty="0">
                <a:latin typeface="+mj-lt"/>
                <a:ea typeface="ＭＳ Ｐゴシック" pitchFamily="-65" charset="-128"/>
              </a:rPr>
              <a:t> </a:t>
            </a:r>
            <a:endParaRPr lang="fr-FR" sz="2400" dirty="0" smtClean="0">
              <a:latin typeface="+mj-lt"/>
              <a:ea typeface="ＭＳ Ｐゴシック" pitchFamily="-65" charset="-128"/>
            </a:endParaRPr>
          </a:p>
          <a:p>
            <a:pPr>
              <a:buFont typeface="Times" pitchFamily="-65" charset="0"/>
              <a:buChar char="•"/>
              <a:defRPr/>
            </a:pPr>
            <a:endParaRPr lang="fr-FR" sz="2400" dirty="0">
              <a:latin typeface="+mj-lt"/>
              <a:ea typeface="ＭＳ Ｐゴシック" pitchFamily="-65" charset="-128"/>
            </a:endParaRPr>
          </a:p>
          <a:p>
            <a:pPr>
              <a:buFont typeface="Times" pitchFamily="-65" charset="0"/>
              <a:buChar char="•"/>
              <a:defRPr/>
            </a:pPr>
            <a:r>
              <a:rPr lang="fr-FR" sz="2400" dirty="0" smtClean="0">
                <a:latin typeface="+mj-lt"/>
                <a:ea typeface="ＭＳ Ｐゴシック" pitchFamily="-65" charset="-128"/>
              </a:rPr>
              <a:t> 2657*3841 µm²</a:t>
            </a:r>
          </a:p>
          <a:p>
            <a:pPr>
              <a:defRPr/>
            </a:pPr>
            <a:endParaRPr lang="fr-FR" sz="2400" dirty="0">
              <a:latin typeface="+mj-lt"/>
              <a:ea typeface="ＭＳ Ｐゴシック" pitchFamily="-65" charset="-128"/>
            </a:endParaRPr>
          </a:p>
          <a:p>
            <a:pPr>
              <a:defRPr/>
            </a:pPr>
            <a:r>
              <a:rPr lang="fr-FR" sz="2400" dirty="0" smtClean="0">
                <a:latin typeface="+mj-lt"/>
                <a:ea typeface="ＭＳ Ｐゴシック" pitchFamily="-65" charset="-128"/>
              </a:rPr>
              <a:t>Production : mai 2015</a:t>
            </a:r>
          </a:p>
          <a:p>
            <a:pPr>
              <a:buFont typeface="Times" pitchFamily="-65" charset="0"/>
              <a:buChar char="•"/>
              <a:defRPr/>
            </a:pPr>
            <a:endParaRPr lang="en-US" sz="2400" dirty="0">
              <a:latin typeface="+mj-lt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37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60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Banc de test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88</a:t>
            </a:fld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1259632" y="2504226"/>
            <a:ext cx="1283469" cy="18192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smtClean="0"/>
              <a:t>Front End</a:t>
            </a:r>
          </a:p>
          <a:p>
            <a:pPr algn="ctr">
              <a:defRPr/>
            </a:pPr>
            <a:r>
              <a:rPr lang="fr-FR" dirty="0" err="1" smtClean="0"/>
              <a:t>Board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131841" y="2504226"/>
            <a:ext cx="1515287" cy="18208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smtClean="0"/>
              <a:t>Custom</a:t>
            </a:r>
          </a:p>
          <a:p>
            <a:pPr algn="ctr">
              <a:defRPr/>
            </a:pPr>
            <a:r>
              <a:rPr lang="fr-FR" dirty="0" smtClean="0"/>
              <a:t>ADC</a:t>
            </a:r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endParaRPr lang="fr-FR" dirty="0" smtClean="0"/>
          </a:p>
        </p:txBody>
      </p:sp>
      <p:cxnSp>
        <p:nvCxnSpPr>
          <p:cNvPr id="8" name="Connecteur en angle 7"/>
          <p:cNvCxnSpPr>
            <a:stCxn id="6" idx="3"/>
            <a:endCxn id="7" idx="1"/>
          </p:cNvCxnSpPr>
          <p:nvPr/>
        </p:nvCxnSpPr>
        <p:spPr>
          <a:xfrm>
            <a:off x="2543101" y="3413864"/>
            <a:ext cx="588740" cy="793"/>
          </a:xfrm>
          <a:prstGeom prst="bentConnector3">
            <a:avLst>
              <a:gd name="adj1" fmla="val 50000"/>
            </a:avLst>
          </a:prstGeom>
          <a:ln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596336" y="2505812"/>
            <a:ext cx="1368152" cy="18208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PC</a:t>
            </a:r>
          </a:p>
          <a:p>
            <a:pPr algn="ctr">
              <a:defRPr/>
            </a:pPr>
            <a:r>
              <a:rPr lang="fr-FR" dirty="0"/>
              <a:t>+</a:t>
            </a:r>
          </a:p>
          <a:p>
            <a:pPr algn="ctr">
              <a:defRPr/>
            </a:pPr>
            <a:r>
              <a:rPr lang="fr-FR" dirty="0" err="1"/>
              <a:t>LabView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5076056" y="5351730"/>
            <a:ext cx="1836737" cy="8143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err="1" smtClean="0"/>
              <a:t>generators</a:t>
            </a:r>
            <a:endParaRPr lang="fr-FR" dirty="0"/>
          </a:p>
        </p:txBody>
      </p:sp>
      <p:cxnSp>
        <p:nvCxnSpPr>
          <p:cNvPr id="11" name="Forme 9"/>
          <p:cNvCxnSpPr>
            <a:stCxn id="9" idx="2"/>
            <a:endCxn id="10" idx="3"/>
          </p:cNvCxnSpPr>
          <p:nvPr/>
        </p:nvCxnSpPr>
        <p:spPr>
          <a:xfrm rot="5400000">
            <a:off x="6880479" y="4358990"/>
            <a:ext cx="1432249" cy="1367619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ngle 11"/>
          <p:cNvCxnSpPr>
            <a:stCxn id="10" idx="0"/>
            <a:endCxn id="7" idx="2"/>
          </p:cNvCxnSpPr>
          <p:nvPr/>
        </p:nvCxnSpPr>
        <p:spPr>
          <a:xfrm rot="16200000" flipV="1">
            <a:off x="4428634" y="3785939"/>
            <a:ext cx="1026642" cy="210494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131840" y="959242"/>
            <a:ext cx="2365375" cy="10364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smtClean="0"/>
              <a:t>Programmable</a:t>
            </a:r>
          </a:p>
          <a:p>
            <a:pPr algn="ctr">
              <a:defRPr/>
            </a:pPr>
            <a:r>
              <a:rPr lang="fr-FR" dirty="0" smtClean="0"/>
              <a:t>Power Supplies</a:t>
            </a:r>
            <a:endParaRPr lang="fr-FR" dirty="0"/>
          </a:p>
        </p:txBody>
      </p:sp>
      <p:cxnSp>
        <p:nvCxnSpPr>
          <p:cNvPr id="14" name="Forme 12"/>
          <p:cNvCxnSpPr>
            <a:stCxn id="9" idx="0"/>
            <a:endCxn id="13" idx="3"/>
          </p:cNvCxnSpPr>
          <p:nvPr/>
        </p:nvCxnSpPr>
        <p:spPr>
          <a:xfrm rot="16200000" flipV="1">
            <a:off x="6374633" y="600032"/>
            <a:ext cx="1028363" cy="2783197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en angle 14"/>
          <p:cNvCxnSpPr>
            <a:stCxn id="13" idx="2"/>
            <a:endCxn id="7" idx="0"/>
          </p:cNvCxnSpPr>
          <p:nvPr/>
        </p:nvCxnSpPr>
        <p:spPr>
          <a:xfrm rot="5400000">
            <a:off x="3847722" y="2037420"/>
            <a:ext cx="508570" cy="42504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ngle 15"/>
          <p:cNvCxnSpPr>
            <a:stCxn id="10" idx="1"/>
            <a:endCxn id="22" idx="3"/>
          </p:cNvCxnSpPr>
          <p:nvPr/>
        </p:nvCxnSpPr>
        <p:spPr>
          <a:xfrm rot="10800000" flipV="1">
            <a:off x="3563888" y="5758923"/>
            <a:ext cx="1512168" cy="1957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51013" y="2615425"/>
            <a:ext cx="276225" cy="176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79512" y="1814046"/>
            <a:ext cx="113964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dirty="0" smtClean="0"/>
              <a:t>ASPIC </a:t>
            </a:r>
            <a:endParaRPr lang="fr-FR" dirty="0"/>
          </a:p>
        </p:txBody>
      </p:sp>
      <p:cxnSp>
        <p:nvCxnSpPr>
          <p:cNvPr id="19" name="Connecteur droit avec flèche 18"/>
          <p:cNvCxnSpPr>
            <a:stCxn id="18" idx="2"/>
            <a:endCxn id="17" idx="1"/>
          </p:cNvCxnSpPr>
          <p:nvPr/>
        </p:nvCxnSpPr>
        <p:spPr>
          <a:xfrm>
            <a:off x="749336" y="2183378"/>
            <a:ext cx="1001677" cy="5201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1520" y="3855661"/>
            <a:ext cx="716707" cy="156807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fr-FR" dirty="0" err="1" smtClean="0"/>
              <a:t>Switches</a:t>
            </a:r>
            <a:endParaRPr lang="fr-FR" dirty="0" smtClean="0"/>
          </a:p>
          <a:p>
            <a:pPr algn="ctr">
              <a:defRPr/>
            </a:pPr>
            <a:r>
              <a:rPr lang="fr-FR" dirty="0" err="1" smtClean="0"/>
              <a:t>Board</a:t>
            </a:r>
            <a:endParaRPr lang="fr-FR" dirty="0"/>
          </a:p>
        </p:txBody>
      </p:sp>
      <p:cxnSp>
        <p:nvCxnSpPr>
          <p:cNvPr id="21" name="Forme 20"/>
          <p:cNvCxnSpPr>
            <a:stCxn id="22" idx="1"/>
            <a:endCxn id="20" idx="2"/>
          </p:cNvCxnSpPr>
          <p:nvPr/>
        </p:nvCxnSpPr>
        <p:spPr>
          <a:xfrm rot="10800000">
            <a:off x="609875" y="5423739"/>
            <a:ext cx="829245" cy="354759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439119" y="5103657"/>
            <a:ext cx="2124769" cy="13496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 err="1" smtClean="0"/>
              <a:t>Programmmable</a:t>
            </a:r>
            <a:r>
              <a:rPr lang="fr-FR" sz="2000" dirty="0" smtClean="0"/>
              <a:t> </a:t>
            </a:r>
          </a:p>
          <a:p>
            <a:pPr algn="ctr">
              <a:defRPr/>
            </a:pPr>
            <a:r>
              <a:rPr lang="fr-FR" sz="2000" dirty="0" err="1" smtClean="0"/>
              <a:t>attenuator</a:t>
            </a:r>
            <a:endParaRPr lang="fr-FR" sz="2000" dirty="0"/>
          </a:p>
        </p:txBody>
      </p:sp>
      <p:cxnSp>
        <p:nvCxnSpPr>
          <p:cNvPr id="23" name="Connecteur en angle 22"/>
          <p:cNvCxnSpPr>
            <a:stCxn id="9" idx="2"/>
            <a:endCxn id="22" idx="2"/>
          </p:cNvCxnSpPr>
          <p:nvPr/>
        </p:nvCxnSpPr>
        <p:spPr>
          <a:xfrm rot="5400000">
            <a:off x="4327628" y="2500551"/>
            <a:ext cx="2126661" cy="5778908"/>
          </a:xfrm>
          <a:prstGeom prst="bentConnector3">
            <a:avLst>
              <a:gd name="adj1" fmla="val 11074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623877" y="5445224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+mn-lt"/>
              </a:rPr>
              <a:t>signal</a:t>
            </a:r>
            <a:endParaRPr lang="fr-FR" sz="1600" dirty="0">
              <a:latin typeface="+mn-lt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396035" y="4919682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+mn-lt"/>
              </a:rPr>
              <a:t>ck</a:t>
            </a:r>
            <a:endParaRPr lang="fr-FR" sz="1600" dirty="0">
              <a:latin typeface="+mn-lt"/>
            </a:endParaRPr>
          </a:p>
        </p:txBody>
      </p:sp>
      <p:cxnSp>
        <p:nvCxnSpPr>
          <p:cNvPr id="26" name="Forme 26"/>
          <p:cNvCxnSpPr>
            <a:stCxn id="20" idx="0"/>
            <a:endCxn id="6" idx="1"/>
          </p:cNvCxnSpPr>
          <p:nvPr/>
        </p:nvCxnSpPr>
        <p:spPr>
          <a:xfrm rot="5400000" flipH="1" flipV="1">
            <a:off x="713855" y="3309884"/>
            <a:ext cx="441797" cy="64975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292080" y="2505811"/>
            <a:ext cx="1390439" cy="18176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smtClean="0"/>
              <a:t>FPGA</a:t>
            </a:r>
          </a:p>
          <a:p>
            <a:pPr algn="ctr">
              <a:defRPr/>
            </a:pPr>
            <a:r>
              <a:rPr lang="fr-FR" dirty="0" err="1" smtClean="0"/>
              <a:t>Eval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endParaRPr lang="fr-FR" dirty="0"/>
          </a:p>
        </p:txBody>
      </p:sp>
      <p:cxnSp>
        <p:nvCxnSpPr>
          <p:cNvPr id="28" name="Connecteur en angle 27"/>
          <p:cNvCxnSpPr>
            <a:stCxn id="27" idx="3"/>
            <a:endCxn id="9" idx="1"/>
          </p:cNvCxnSpPr>
          <p:nvPr/>
        </p:nvCxnSpPr>
        <p:spPr>
          <a:xfrm>
            <a:off x="6682519" y="3414656"/>
            <a:ext cx="913817" cy="1588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/>
          <p:cNvCxnSpPr>
            <a:stCxn id="7" idx="3"/>
            <a:endCxn id="27" idx="1"/>
          </p:cNvCxnSpPr>
          <p:nvPr/>
        </p:nvCxnSpPr>
        <p:spPr>
          <a:xfrm flipV="1">
            <a:off x="4647128" y="3414656"/>
            <a:ext cx="644952" cy="1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6748562" y="3073896"/>
            <a:ext cx="7697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 smtClean="0"/>
              <a:t>ethernet</a:t>
            </a:r>
            <a:endParaRPr lang="fr-FR" sz="1100" dirty="0"/>
          </a:p>
        </p:txBody>
      </p:sp>
      <p:sp>
        <p:nvSpPr>
          <p:cNvPr id="31" name="ZoneTexte 30"/>
          <p:cNvSpPr txBox="1"/>
          <p:nvPr/>
        </p:nvSpPr>
        <p:spPr>
          <a:xfrm>
            <a:off x="6900962" y="1247274"/>
            <a:ext cx="410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 smtClean="0"/>
              <a:t>usb</a:t>
            </a:r>
            <a:endParaRPr lang="fr-FR" sz="1100" dirty="0"/>
          </a:p>
        </p:txBody>
      </p:sp>
      <p:cxnSp>
        <p:nvCxnSpPr>
          <p:cNvPr id="32" name="Connecteur en angle 31"/>
          <p:cNvCxnSpPr>
            <a:stCxn id="27" idx="2"/>
            <a:endCxn id="10" idx="0"/>
          </p:cNvCxnSpPr>
          <p:nvPr/>
        </p:nvCxnSpPr>
        <p:spPr>
          <a:xfrm rot="16200000" flipH="1">
            <a:off x="5476747" y="4834052"/>
            <a:ext cx="1028230" cy="7125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Connecteur en angle 32"/>
          <p:cNvCxnSpPr>
            <a:stCxn id="7" idx="2"/>
            <a:endCxn id="20" idx="3"/>
          </p:cNvCxnSpPr>
          <p:nvPr/>
        </p:nvCxnSpPr>
        <p:spPr>
          <a:xfrm rot="5400000">
            <a:off x="2271550" y="3021765"/>
            <a:ext cx="314612" cy="292125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123842" y="2249941"/>
            <a:ext cx="1713629" cy="2232452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1547664" y="1886054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Hot &amp; Cold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173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Tests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89</a:t>
            </a:fld>
            <a:endParaRPr lang="fr-BE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16832"/>
            <a:ext cx="4319971" cy="32403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88840"/>
            <a:ext cx="4176464" cy="32403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8" name="ZoneTexte 7"/>
          <p:cNvSpPr txBox="1"/>
          <p:nvPr/>
        </p:nvSpPr>
        <p:spPr>
          <a:xfrm>
            <a:off x="5557708" y="5373216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Carte de tests ASPIC 2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001587" y="5301208"/>
            <a:ext cx="2651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Banc de tests ASPIC 2</a:t>
            </a:r>
          </a:p>
          <a:p>
            <a:r>
              <a:rPr lang="fr-FR" dirty="0" smtClean="0"/>
              <a:t>Cryostat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59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Chaîne de lecture typique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Hervé </a:t>
            </a:r>
            <a:r>
              <a:rPr lang="fr-FR" dirty="0" err="1" smtClean="0"/>
              <a:t>Lebbolo</a:t>
            </a:r>
            <a:r>
              <a:rPr lang="fr-FR" dirty="0" smtClean="0"/>
              <a:t>        Du détecteur à la mesure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</a:t>
            </a:fld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251520" y="1844824"/>
            <a:ext cx="1490566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Détecteur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411760" y="1844824"/>
            <a:ext cx="993710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Ampli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067944" y="1844824"/>
            <a:ext cx="1242138" cy="1080120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Filtrage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2555776" y="4365104"/>
            <a:ext cx="1080120" cy="1008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ADC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6532833" y="4365104"/>
            <a:ext cx="1495551" cy="1008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DAQ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156176" y="1844824"/>
            <a:ext cx="1656184" cy="1080120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Mémoire</a:t>
            </a:r>
          </a:p>
          <a:p>
            <a:pPr algn="ctr"/>
            <a:r>
              <a:rPr lang="fr-FR" dirty="0" smtClean="0"/>
              <a:t>Analogique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4211959" y="4365104"/>
            <a:ext cx="1661723" cy="1008112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Processing</a:t>
            </a:r>
            <a:r>
              <a:rPr lang="fr-FR" dirty="0" smtClean="0"/>
              <a:t> numérique</a:t>
            </a:r>
            <a:endParaRPr lang="fr-FR" dirty="0"/>
          </a:p>
        </p:txBody>
      </p:sp>
      <p:cxnSp>
        <p:nvCxnSpPr>
          <p:cNvPr id="15" name="Connecteur droit avec flèche 14"/>
          <p:cNvCxnSpPr>
            <a:stCxn id="7" idx="3"/>
            <a:endCxn id="8" idx="1"/>
          </p:cNvCxnSpPr>
          <p:nvPr/>
        </p:nvCxnSpPr>
        <p:spPr>
          <a:xfrm>
            <a:off x="1742086" y="2384884"/>
            <a:ext cx="66967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8" idx="3"/>
            <a:endCxn id="9" idx="1"/>
          </p:cNvCxnSpPr>
          <p:nvPr/>
        </p:nvCxnSpPr>
        <p:spPr>
          <a:xfrm>
            <a:off x="3405470" y="2384884"/>
            <a:ext cx="66247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9" idx="3"/>
            <a:endCxn id="12" idx="1"/>
          </p:cNvCxnSpPr>
          <p:nvPr/>
        </p:nvCxnSpPr>
        <p:spPr>
          <a:xfrm>
            <a:off x="5310082" y="2384884"/>
            <a:ext cx="84609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ngle 24"/>
          <p:cNvCxnSpPr>
            <a:stCxn id="12" idx="3"/>
            <a:endCxn id="10" idx="1"/>
          </p:cNvCxnSpPr>
          <p:nvPr/>
        </p:nvCxnSpPr>
        <p:spPr>
          <a:xfrm flipH="1">
            <a:off x="2555776" y="2384884"/>
            <a:ext cx="5256584" cy="2484276"/>
          </a:xfrm>
          <a:prstGeom prst="bentConnector5">
            <a:avLst>
              <a:gd name="adj1" fmla="val -4349"/>
              <a:gd name="adj2" fmla="val 50725"/>
              <a:gd name="adj3" fmla="val 10434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10" idx="3"/>
            <a:endCxn id="13" idx="1"/>
          </p:cNvCxnSpPr>
          <p:nvPr/>
        </p:nvCxnSpPr>
        <p:spPr>
          <a:xfrm>
            <a:off x="3635896" y="4869160"/>
            <a:ext cx="57606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13" idx="3"/>
            <a:endCxn id="11" idx="1"/>
          </p:cNvCxnSpPr>
          <p:nvPr/>
        </p:nvCxnSpPr>
        <p:spPr>
          <a:xfrm>
            <a:off x="5873682" y="4869160"/>
            <a:ext cx="65915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51520" y="3501008"/>
            <a:ext cx="1490566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Trigger</a:t>
            </a:r>
            <a:endParaRPr lang="fr-FR" dirty="0"/>
          </a:p>
        </p:txBody>
      </p:sp>
      <p:cxnSp>
        <p:nvCxnSpPr>
          <p:cNvPr id="32" name="Connecteur en angle 31"/>
          <p:cNvCxnSpPr>
            <a:stCxn id="30" idx="3"/>
            <a:endCxn id="12" idx="2"/>
          </p:cNvCxnSpPr>
          <p:nvPr/>
        </p:nvCxnSpPr>
        <p:spPr>
          <a:xfrm flipV="1">
            <a:off x="1742086" y="2924944"/>
            <a:ext cx="5242182" cy="1116124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Connecteur en angle 33"/>
          <p:cNvCxnSpPr>
            <a:stCxn id="30" idx="3"/>
            <a:endCxn id="10" idx="0"/>
          </p:cNvCxnSpPr>
          <p:nvPr/>
        </p:nvCxnSpPr>
        <p:spPr>
          <a:xfrm>
            <a:off x="1742086" y="4041068"/>
            <a:ext cx="1353750" cy="32403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Connecteur en angle 35"/>
          <p:cNvCxnSpPr>
            <a:stCxn id="30" idx="3"/>
            <a:endCxn id="13" idx="0"/>
          </p:cNvCxnSpPr>
          <p:nvPr/>
        </p:nvCxnSpPr>
        <p:spPr>
          <a:xfrm>
            <a:off x="1742086" y="4041068"/>
            <a:ext cx="3300735" cy="32403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788593" y="5703639"/>
            <a:ext cx="5234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Mesure de charge, courant, tension</a:t>
            </a:r>
            <a:endParaRPr lang="fr-FR" sz="2400" dirty="0"/>
          </a:p>
        </p:txBody>
      </p:sp>
      <p:cxnSp>
        <p:nvCxnSpPr>
          <p:cNvPr id="14" name="Connecteur en angle 13"/>
          <p:cNvCxnSpPr>
            <a:stCxn id="8" idx="2"/>
            <a:endCxn id="30" idx="0"/>
          </p:cNvCxnSpPr>
          <p:nvPr/>
        </p:nvCxnSpPr>
        <p:spPr>
          <a:xfrm rot="5400000">
            <a:off x="1664677" y="2257070"/>
            <a:ext cx="576064" cy="191181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en angle 16"/>
          <p:cNvCxnSpPr>
            <a:stCxn id="9" idx="2"/>
            <a:endCxn id="30" idx="0"/>
          </p:cNvCxnSpPr>
          <p:nvPr/>
        </p:nvCxnSpPr>
        <p:spPr>
          <a:xfrm rot="5400000">
            <a:off x="2554876" y="1366871"/>
            <a:ext cx="576064" cy="369221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14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E2v  CCD250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90</a:t>
            </a:fld>
            <a:endParaRPr lang="fr-BE"/>
          </a:p>
        </p:txBody>
      </p:sp>
      <p:pic>
        <p:nvPicPr>
          <p:cNvPr id="7" name="I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0405" y="2019620"/>
            <a:ext cx="711991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28794" y="2019620"/>
            <a:ext cx="6858048" cy="385765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42910" y="2076808"/>
            <a:ext cx="59984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</a:t>
            </a:r>
            <a:r>
              <a:rPr lang="el-GR" dirty="0" smtClean="0"/>
              <a:t>Φ</a:t>
            </a:r>
            <a:r>
              <a:rPr lang="fr-FR" dirty="0" smtClean="0"/>
              <a:t>0</a:t>
            </a:r>
          </a:p>
          <a:p>
            <a:endParaRPr lang="fr-FR" dirty="0" smtClean="0"/>
          </a:p>
          <a:p>
            <a:r>
              <a:rPr lang="fr-FR" dirty="0" smtClean="0"/>
              <a:t>I</a:t>
            </a:r>
            <a:r>
              <a:rPr lang="el-GR" dirty="0" smtClean="0"/>
              <a:t>Φ</a:t>
            </a:r>
            <a:r>
              <a:rPr lang="fr-FR" dirty="0" smtClean="0"/>
              <a:t>1</a:t>
            </a:r>
          </a:p>
          <a:p>
            <a:endParaRPr lang="fr-FR" dirty="0" smtClean="0"/>
          </a:p>
          <a:p>
            <a:r>
              <a:rPr lang="fr-FR" dirty="0" smtClean="0"/>
              <a:t>I</a:t>
            </a:r>
            <a:r>
              <a:rPr lang="el-GR" dirty="0" smtClean="0"/>
              <a:t>Φ</a:t>
            </a:r>
            <a:r>
              <a:rPr lang="fr-FR" dirty="0" smtClean="0"/>
              <a:t>2</a:t>
            </a:r>
          </a:p>
          <a:p>
            <a:endParaRPr lang="fr-FR" dirty="0" smtClean="0"/>
          </a:p>
          <a:p>
            <a:r>
              <a:rPr lang="fr-FR" dirty="0" smtClean="0"/>
              <a:t>I</a:t>
            </a:r>
            <a:r>
              <a:rPr lang="el-GR" dirty="0" smtClean="0"/>
              <a:t>Φ</a:t>
            </a:r>
            <a:r>
              <a:rPr lang="fr-FR" dirty="0" smtClean="0"/>
              <a:t>3</a:t>
            </a:r>
          </a:p>
          <a:p>
            <a:endParaRPr lang="fr-FR" dirty="0" smtClean="0"/>
          </a:p>
        </p:txBody>
      </p:sp>
      <p:cxnSp>
        <p:nvCxnSpPr>
          <p:cNvPr id="10" name="Connecteur droit 9"/>
          <p:cNvCxnSpPr/>
          <p:nvPr/>
        </p:nvCxnSpPr>
        <p:spPr>
          <a:xfrm>
            <a:off x="1214414" y="2289534"/>
            <a:ext cx="71438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214414" y="2861038"/>
            <a:ext cx="71438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1214414" y="3362692"/>
            <a:ext cx="71438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214414" y="3932608"/>
            <a:ext cx="71438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615230" y="2043762"/>
            <a:ext cx="59984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I</a:t>
            </a:r>
            <a:r>
              <a:rPr lang="el-GR" sz="1100" dirty="0" smtClean="0"/>
              <a:t>Φ</a:t>
            </a:r>
            <a:r>
              <a:rPr lang="fr-FR" sz="1100" dirty="0" smtClean="0"/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71736" y="1876744"/>
            <a:ext cx="5072098" cy="10001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428596" y="1862494"/>
            <a:ext cx="1000132" cy="25717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28596" y="4814822"/>
            <a:ext cx="1000132" cy="72008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GD</a:t>
            </a:r>
            <a:endParaRPr lang="fr-FR" dirty="0"/>
          </a:p>
        </p:txBody>
      </p:sp>
      <p:cxnSp>
        <p:nvCxnSpPr>
          <p:cNvPr id="18" name="Connecteur droit 17"/>
          <p:cNvCxnSpPr/>
          <p:nvPr/>
        </p:nvCxnSpPr>
        <p:spPr>
          <a:xfrm flipH="1">
            <a:off x="1214414" y="5174862"/>
            <a:ext cx="7143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23528" y="1124744"/>
            <a:ext cx="120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Clocks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fr-FR" dirty="0" smtClean="0">
                <a:solidFill>
                  <a:srgbClr val="FF0000"/>
                </a:solidFill>
              </a:rPr>
              <a:t>parallèles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051720" y="1412776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Clocks</a:t>
            </a:r>
            <a:r>
              <a:rPr lang="fr-FR" dirty="0" smtClean="0">
                <a:solidFill>
                  <a:srgbClr val="FF0000"/>
                </a:solidFill>
              </a:rPr>
              <a:t> séries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234782" y="764704"/>
            <a:ext cx="1832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Output Drain</a:t>
            </a:r>
          </a:p>
          <a:p>
            <a:r>
              <a:rPr lang="fr-FR" dirty="0" smtClean="0">
                <a:solidFill>
                  <a:srgbClr val="00B0F0"/>
                </a:solidFill>
              </a:rPr>
              <a:t>Alim des amplis</a:t>
            </a:r>
            <a:endParaRPr lang="fr-FR" dirty="0">
              <a:solidFill>
                <a:srgbClr val="00B0F0"/>
              </a:solidFill>
            </a:endParaRPr>
          </a:p>
        </p:txBody>
      </p:sp>
      <p:cxnSp>
        <p:nvCxnSpPr>
          <p:cNvPr id="23" name="Connecteur droit avec flèche 22"/>
          <p:cNvCxnSpPr>
            <a:stCxn id="21" idx="2"/>
          </p:cNvCxnSpPr>
          <p:nvPr/>
        </p:nvCxnSpPr>
        <p:spPr>
          <a:xfrm flipH="1">
            <a:off x="7092280" y="1411035"/>
            <a:ext cx="1058779" cy="12258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5928815" y="1124744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Reset</a:t>
            </a:r>
          </a:p>
          <a:p>
            <a:r>
              <a:rPr lang="fr-FR" dirty="0" smtClean="0">
                <a:solidFill>
                  <a:srgbClr val="FFC000"/>
                </a:solidFill>
              </a:rPr>
              <a:t>Drain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635896" y="1124744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Output</a:t>
            </a:r>
          </a:p>
          <a:p>
            <a:r>
              <a:rPr lang="fr-FR" dirty="0" err="1" smtClean="0">
                <a:solidFill>
                  <a:srgbClr val="FFC000"/>
                </a:solidFill>
              </a:rPr>
              <a:t>Gate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04169" y="5589240"/>
            <a:ext cx="827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C000"/>
                </a:solidFill>
              </a:rPr>
              <a:t>Guard</a:t>
            </a:r>
            <a:endParaRPr lang="fr-FR" dirty="0" smtClean="0">
              <a:solidFill>
                <a:srgbClr val="FFC000"/>
              </a:solidFill>
            </a:endParaRPr>
          </a:p>
          <a:p>
            <a:r>
              <a:rPr lang="fr-FR" dirty="0" smtClean="0">
                <a:solidFill>
                  <a:srgbClr val="FFC000"/>
                </a:solidFill>
              </a:rPr>
              <a:t>diode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580112" y="5590981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Back </a:t>
            </a:r>
          </a:p>
          <a:p>
            <a:r>
              <a:rPr lang="fr-FR" dirty="0" err="1" smtClean="0">
                <a:solidFill>
                  <a:srgbClr val="FFC000"/>
                </a:solidFill>
              </a:rPr>
              <a:t>Substrate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7532940" y="5085184"/>
            <a:ext cx="1287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Front</a:t>
            </a:r>
          </a:p>
          <a:p>
            <a:r>
              <a:rPr lang="fr-FR" dirty="0" err="1" smtClean="0"/>
              <a:t>Substrate</a:t>
            </a:r>
            <a:endParaRPr lang="fr-FR" dirty="0" smtClean="0"/>
          </a:p>
          <a:p>
            <a:r>
              <a:rPr lang="fr-FR" dirty="0" smtClean="0"/>
              <a:t>(Masse)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7884368" y="3502749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Output</a:t>
            </a:r>
          </a:p>
          <a:p>
            <a:r>
              <a:rPr lang="fr-FR" dirty="0">
                <a:solidFill>
                  <a:srgbClr val="00B050"/>
                </a:solidFill>
              </a:rPr>
              <a:t>S</a:t>
            </a:r>
            <a:r>
              <a:rPr lang="fr-FR" dirty="0" smtClean="0">
                <a:solidFill>
                  <a:srgbClr val="00B050"/>
                </a:solidFill>
              </a:rPr>
              <a:t>ource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572000" y="1403484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Reset</a:t>
            </a:r>
          </a:p>
        </p:txBody>
      </p:sp>
      <p:cxnSp>
        <p:nvCxnSpPr>
          <p:cNvPr id="32" name="Connecteur droit avec flèche 31"/>
          <p:cNvCxnSpPr>
            <a:stCxn id="24" idx="2"/>
          </p:cNvCxnSpPr>
          <p:nvPr/>
        </p:nvCxnSpPr>
        <p:spPr>
          <a:xfrm flipH="1">
            <a:off x="5107785" y="1771075"/>
            <a:ext cx="1222743" cy="5184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79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Transfert de charge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17/06/2015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Electronique pour CCD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91</a:t>
            </a:fld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742269" y="3356990"/>
            <a:ext cx="5197923" cy="111615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42269" y="3140960"/>
            <a:ext cx="5197923" cy="216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42269" y="2996940"/>
            <a:ext cx="877323" cy="144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599628" y="2996940"/>
            <a:ext cx="877323" cy="1440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463748" y="2996940"/>
            <a:ext cx="877323" cy="1440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327868" y="2996940"/>
            <a:ext cx="877323" cy="144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191988" y="2996940"/>
            <a:ext cx="877323" cy="1440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056108" y="2996940"/>
            <a:ext cx="877323" cy="1440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735508" y="4473145"/>
            <a:ext cx="5197923" cy="1116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/>
          <p:cNvCxnSpPr>
            <a:endCxn id="11" idx="1"/>
          </p:cNvCxnSpPr>
          <p:nvPr/>
        </p:nvCxnSpPr>
        <p:spPr>
          <a:xfrm flipV="1">
            <a:off x="3321107" y="3068950"/>
            <a:ext cx="6761" cy="252035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-36638" y="144900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CK1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-36639" y="1866494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CK2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-36640" y="226755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CK3</a:t>
            </a:r>
            <a:endParaRPr lang="fr-FR" dirty="0"/>
          </a:p>
        </p:txBody>
      </p:sp>
      <p:cxnSp>
        <p:nvCxnSpPr>
          <p:cNvPr id="23" name="Connecteur en angle 22"/>
          <p:cNvCxnSpPr>
            <a:stCxn id="20" idx="3"/>
            <a:endCxn id="8" idx="0"/>
          </p:cNvCxnSpPr>
          <p:nvPr/>
        </p:nvCxnSpPr>
        <p:spPr>
          <a:xfrm>
            <a:off x="532749" y="1633668"/>
            <a:ext cx="648182" cy="136327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>
            <a:stCxn id="20" idx="3"/>
            <a:endCxn id="11" idx="0"/>
          </p:cNvCxnSpPr>
          <p:nvPr/>
        </p:nvCxnSpPr>
        <p:spPr>
          <a:xfrm>
            <a:off x="532749" y="1633668"/>
            <a:ext cx="3233781" cy="136327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ngle 25"/>
          <p:cNvCxnSpPr>
            <a:stCxn id="21" idx="3"/>
            <a:endCxn id="9" idx="0"/>
          </p:cNvCxnSpPr>
          <p:nvPr/>
        </p:nvCxnSpPr>
        <p:spPr>
          <a:xfrm>
            <a:off x="569617" y="2051160"/>
            <a:ext cx="1468673" cy="945780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en angle 26"/>
          <p:cNvCxnSpPr>
            <a:stCxn id="21" idx="3"/>
            <a:endCxn id="12" idx="0"/>
          </p:cNvCxnSpPr>
          <p:nvPr/>
        </p:nvCxnSpPr>
        <p:spPr>
          <a:xfrm>
            <a:off x="569617" y="2051160"/>
            <a:ext cx="4061033" cy="945780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necteur en angle 28"/>
          <p:cNvCxnSpPr>
            <a:stCxn id="22" idx="3"/>
            <a:endCxn id="10" idx="0"/>
          </p:cNvCxnSpPr>
          <p:nvPr/>
        </p:nvCxnSpPr>
        <p:spPr>
          <a:xfrm>
            <a:off x="569616" y="2452224"/>
            <a:ext cx="2332794" cy="54471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Connecteur en angle 29"/>
          <p:cNvCxnSpPr>
            <a:stCxn id="22" idx="3"/>
            <a:endCxn id="13" idx="0"/>
          </p:cNvCxnSpPr>
          <p:nvPr/>
        </p:nvCxnSpPr>
        <p:spPr>
          <a:xfrm>
            <a:off x="569616" y="2452224"/>
            <a:ext cx="4925154" cy="54471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835622" y="4365130"/>
            <a:ext cx="323609" cy="144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43"/>
          <p:cNvCxnSpPr/>
          <p:nvPr/>
        </p:nvCxnSpPr>
        <p:spPr>
          <a:xfrm>
            <a:off x="6588280" y="3140960"/>
            <a:ext cx="288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6588280" y="3429000"/>
            <a:ext cx="288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6588280" y="4221110"/>
            <a:ext cx="288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687632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687632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687632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716436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716436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716436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6012202" y="292493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CK1</a:t>
            </a:r>
            <a:endParaRPr lang="fr-FR" dirty="0"/>
          </a:p>
        </p:txBody>
      </p:sp>
      <p:sp>
        <p:nvSpPr>
          <p:cNvPr id="57" name="ZoneTexte 56"/>
          <p:cNvSpPr txBox="1"/>
          <p:nvPr/>
        </p:nvSpPr>
        <p:spPr>
          <a:xfrm>
            <a:off x="6012201" y="341971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CK2</a:t>
            </a:r>
            <a:endParaRPr lang="fr-FR" dirty="0"/>
          </a:p>
        </p:txBody>
      </p:sp>
      <p:sp>
        <p:nvSpPr>
          <p:cNvPr id="58" name="ZoneTexte 57"/>
          <p:cNvSpPr txBox="1"/>
          <p:nvPr/>
        </p:nvSpPr>
        <p:spPr>
          <a:xfrm>
            <a:off x="6012200" y="3959516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CK3</a:t>
            </a:r>
            <a:endParaRPr lang="fr-FR" dirty="0"/>
          </a:p>
        </p:txBody>
      </p:sp>
      <p:cxnSp>
        <p:nvCxnSpPr>
          <p:cNvPr id="59" name="Connecteur droit 58"/>
          <p:cNvCxnSpPr/>
          <p:nvPr/>
        </p:nvCxnSpPr>
        <p:spPr>
          <a:xfrm>
            <a:off x="745240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>
            <a:off x="745240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745240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774044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774044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774044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802848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>
            <a:off x="802848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802848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 flipV="1">
            <a:off x="6876320" y="2724582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flipV="1">
            <a:off x="7164360" y="2708900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 flipV="1">
            <a:off x="7452400" y="2708900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 flipV="1">
            <a:off x="7740440" y="2708900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1091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Transfert de charge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17/06/2015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Electronique pour CCD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92</a:t>
            </a:fld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742269" y="3356990"/>
            <a:ext cx="5197923" cy="111615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42269" y="3140960"/>
            <a:ext cx="5197923" cy="216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42269" y="2996940"/>
            <a:ext cx="877323" cy="144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599628" y="2996940"/>
            <a:ext cx="877323" cy="1440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463748" y="2996940"/>
            <a:ext cx="877323" cy="1440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327868" y="2996940"/>
            <a:ext cx="877323" cy="144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191988" y="2996940"/>
            <a:ext cx="877323" cy="1440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056108" y="2996940"/>
            <a:ext cx="877323" cy="1440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735508" y="4473145"/>
            <a:ext cx="5197923" cy="1116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/>
          <p:cNvCxnSpPr>
            <a:endCxn id="11" idx="1"/>
          </p:cNvCxnSpPr>
          <p:nvPr/>
        </p:nvCxnSpPr>
        <p:spPr>
          <a:xfrm flipV="1">
            <a:off x="3321107" y="3068950"/>
            <a:ext cx="6761" cy="252035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-36638" y="144900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CK1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-36639" y="1866494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CK2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-36640" y="226755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CK3</a:t>
            </a:r>
            <a:endParaRPr lang="fr-FR" dirty="0"/>
          </a:p>
        </p:txBody>
      </p:sp>
      <p:cxnSp>
        <p:nvCxnSpPr>
          <p:cNvPr id="23" name="Connecteur en angle 22"/>
          <p:cNvCxnSpPr>
            <a:stCxn id="20" idx="3"/>
            <a:endCxn id="8" idx="0"/>
          </p:cNvCxnSpPr>
          <p:nvPr/>
        </p:nvCxnSpPr>
        <p:spPr>
          <a:xfrm>
            <a:off x="532749" y="1633668"/>
            <a:ext cx="648182" cy="136327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>
            <a:stCxn id="20" idx="3"/>
            <a:endCxn id="11" idx="0"/>
          </p:cNvCxnSpPr>
          <p:nvPr/>
        </p:nvCxnSpPr>
        <p:spPr>
          <a:xfrm>
            <a:off x="532749" y="1633668"/>
            <a:ext cx="3233781" cy="136327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ngle 25"/>
          <p:cNvCxnSpPr>
            <a:stCxn id="21" idx="3"/>
            <a:endCxn id="9" idx="0"/>
          </p:cNvCxnSpPr>
          <p:nvPr/>
        </p:nvCxnSpPr>
        <p:spPr>
          <a:xfrm>
            <a:off x="569617" y="2051160"/>
            <a:ext cx="1468673" cy="945780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en angle 26"/>
          <p:cNvCxnSpPr>
            <a:stCxn id="21" idx="3"/>
            <a:endCxn id="12" idx="0"/>
          </p:cNvCxnSpPr>
          <p:nvPr/>
        </p:nvCxnSpPr>
        <p:spPr>
          <a:xfrm>
            <a:off x="569617" y="2051160"/>
            <a:ext cx="4061033" cy="945780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necteur en angle 28"/>
          <p:cNvCxnSpPr>
            <a:stCxn id="22" idx="3"/>
            <a:endCxn id="10" idx="0"/>
          </p:cNvCxnSpPr>
          <p:nvPr/>
        </p:nvCxnSpPr>
        <p:spPr>
          <a:xfrm>
            <a:off x="569616" y="2452224"/>
            <a:ext cx="2332794" cy="54471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Connecteur en angle 29"/>
          <p:cNvCxnSpPr>
            <a:stCxn id="22" idx="3"/>
            <a:endCxn id="13" idx="0"/>
          </p:cNvCxnSpPr>
          <p:nvPr/>
        </p:nvCxnSpPr>
        <p:spPr>
          <a:xfrm>
            <a:off x="569616" y="2452224"/>
            <a:ext cx="4925154" cy="54471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658828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6588280" y="342900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658828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6876320" y="4005080"/>
            <a:ext cx="288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6876320" y="3429000"/>
            <a:ext cx="288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6876320" y="3140960"/>
            <a:ext cx="288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716436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716436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716436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6012202" y="292493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CK1</a:t>
            </a:r>
            <a:endParaRPr lang="fr-FR" dirty="0"/>
          </a:p>
        </p:txBody>
      </p:sp>
      <p:sp>
        <p:nvSpPr>
          <p:cNvPr id="57" name="ZoneTexte 56"/>
          <p:cNvSpPr txBox="1"/>
          <p:nvPr/>
        </p:nvSpPr>
        <p:spPr>
          <a:xfrm>
            <a:off x="6012201" y="341971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CK2</a:t>
            </a:r>
            <a:endParaRPr lang="fr-FR" dirty="0"/>
          </a:p>
        </p:txBody>
      </p:sp>
      <p:sp>
        <p:nvSpPr>
          <p:cNvPr id="58" name="ZoneTexte 57"/>
          <p:cNvSpPr txBox="1"/>
          <p:nvPr/>
        </p:nvSpPr>
        <p:spPr>
          <a:xfrm>
            <a:off x="6012200" y="3959516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CK3</a:t>
            </a:r>
            <a:endParaRPr lang="fr-FR" dirty="0"/>
          </a:p>
        </p:txBody>
      </p:sp>
      <p:cxnSp>
        <p:nvCxnSpPr>
          <p:cNvPr id="59" name="Connecteur droit 58"/>
          <p:cNvCxnSpPr/>
          <p:nvPr/>
        </p:nvCxnSpPr>
        <p:spPr>
          <a:xfrm>
            <a:off x="745240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>
            <a:off x="745240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745240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774044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774044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774044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802848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>
            <a:off x="802848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802848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 flipV="1">
            <a:off x="6876320" y="2724582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flipV="1">
            <a:off x="7164360" y="2708900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 flipV="1">
            <a:off x="7452400" y="2708900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 flipV="1">
            <a:off x="7740440" y="2708900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2051650" y="4293120"/>
            <a:ext cx="864120" cy="72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1611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Transfert de charge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17/06/2015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Electronique pour CCD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93</a:t>
            </a:fld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742269" y="3356990"/>
            <a:ext cx="5197923" cy="111615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42269" y="3140960"/>
            <a:ext cx="5197923" cy="216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42269" y="2996940"/>
            <a:ext cx="877323" cy="144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599628" y="2996940"/>
            <a:ext cx="877323" cy="1440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463748" y="2996940"/>
            <a:ext cx="877323" cy="1440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327868" y="2996940"/>
            <a:ext cx="877323" cy="144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191988" y="2996940"/>
            <a:ext cx="877323" cy="1440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056108" y="2996940"/>
            <a:ext cx="877323" cy="1440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735508" y="4473145"/>
            <a:ext cx="5197923" cy="1116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/>
          <p:cNvCxnSpPr>
            <a:endCxn id="11" idx="1"/>
          </p:cNvCxnSpPr>
          <p:nvPr/>
        </p:nvCxnSpPr>
        <p:spPr>
          <a:xfrm flipV="1">
            <a:off x="3321107" y="3068950"/>
            <a:ext cx="6761" cy="252035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-36638" y="144900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CK1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-36639" y="1866494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CK2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-36640" y="226755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CK3</a:t>
            </a:r>
            <a:endParaRPr lang="fr-FR" dirty="0"/>
          </a:p>
        </p:txBody>
      </p:sp>
      <p:cxnSp>
        <p:nvCxnSpPr>
          <p:cNvPr id="23" name="Connecteur en angle 22"/>
          <p:cNvCxnSpPr>
            <a:stCxn id="20" idx="3"/>
            <a:endCxn id="8" idx="0"/>
          </p:cNvCxnSpPr>
          <p:nvPr/>
        </p:nvCxnSpPr>
        <p:spPr>
          <a:xfrm>
            <a:off x="532749" y="1633668"/>
            <a:ext cx="648182" cy="136327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>
            <a:stCxn id="20" idx="3"/>
            <a:endCxn id="11" idx="0"/>
          </p:cNvCxnSpPr>
          <p:nvPr/>
        </p:nvCxnSpPr>
        <p:spPr>
          <a:xfrm>
            <a:off x="532749" y="1633668"/>
            <a:ext cx="3233781" cy="136327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ngle 25"/>
          <p:cNvCxnSpPr>
            <a:stCxn id="21" idx="3"/>
            <a:endCxn id="9" idx="0"/>
          </p:cNvCxnSpPr>
          <p:nvPr/>
        </p:nvCxnSpPr>
        <p:spPr>
          <a:xfrm>
            <a:off x="569617" y="2051160"/>
            <a:ext cx="1468673" cy="945780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en angle 26"/>
          <p:cNvCxnSpPr>
            <a:stCxn id="21" idx="3"/>
            <a:endCxn id="12" idx="0"/>
          </p:cNvCxnSpPr>
          <p:nvPr/>
        </p:nvCxnSpPr>
        <p:spPr>
          <a:xfrm>
            <a:off x="569617" y="2051160"/>
            <a:ext cx="4061033" cy="945780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necteur en angle 28"/>
          <p:cNvCxnSpPr>
            <a:stCxn id="22" idx="3"/>
            <a:endCxn id="10" idx="0"/>
          </p:cNvCxnSpPr>
          <p:nvPr/>
        </p:nvCxnSpPr>
        <p:spPr>
          <a:xfrm>
            <a:off x="569616" y="2452224"/>
            <a:ext cx="2332794" cy="54471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Connecteur en angle 29"/>
          <p:cNvCxnSpPr>
            <a:stCxn id="22" idx="3"/>
            <a:endCxn id="13" idx="0"/>
          </p:cNvCxnSpPr>
          <p:nvPr/>
        </p:nvCxnSpPr>
        <p:spPr>
          <a:xfrm>
            <a:off x="569616" y="2452224"/>
            <a:ext cx="4925154" cy="54471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658828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6588280" y="342900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658828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6876320" y="400508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6876320" y="342900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687632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7164360" y="3140960"/>
            <a:ext cx="288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7164360" y="3645030"/>
            <a:ext cx="288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7164360" y="4005080"/>
            <a:ext cx="288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6012202" y="292493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CK1</a:t>
            </a:r>
            <a:endParaRPr lang="fr-FR" dirty="0"/>
          </a:p>
        </p:txBody>
      </p:sp>
      <p:sp>
        <p:nvSpPr>
          <p:cNvPr id="57" name="ZoneTexte 56"/>
          <p:cNvSpPr txBox="1"/>
          <p:nvPr/>
        </p:nvSpPr>
        <p:spPr>
          <a:xfrm>
            <a:off x="6012201" y="341971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CK2</a:t>
            </a:r>
            <a:endParaRPr lang="fr-FR" dirty="0"/>
          </a:p>
        </p:txBody>
      </p:sp>
      <p:sp>
        <p:nvSpPr>
          <p:cNvPr id="58" name="ZoneTexte 57"/>
          <p:cNvSpPr txBox="1"/>
          <p:nvPr/>
        </p:nvSpPr>
        <p:spPr>
          <a:xfrm>
            <a:off x="6012200" y="3959516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CK3</a:t>
            </a:r>
            <a:endParaRPr lang="fr-FR" dirty="0"/>
          </a:p>
        </p:txBody>
      </p:sp>
      <p:cxnSp>
        <p:nvCxnSpPr>
          <p:cNvPr id="59" name="Connecteur droit 58"/>
          <p:cNvCxnSpPr/>
          <p:nvPr/>
        </p:nvCxnSpPr>
        <p:spPr>
          <a:xfrm>
            <a:off x="745240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>
            <a:off x="745240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745240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774044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774044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774044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802848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>
            <a:off x="802848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802848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 flipV="1">
            <a:off x="6876320" y="2724582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flipV="1">
            <a:off x="7164360" y="2708900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 flipV="1">
            <a:off x="7452400" y="2708900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 flipV="1">
            <a:off x="7740440" y="2708900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736181" y="4365130"/>
            <a:ext cx="323609" cy="144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946944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Transfert de charge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17/06/2015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Electronique pour CCD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94</a:t>
            </a:fld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742269" y="3356990"/>
            <a:ext cx="5197923" cy="111615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42269" y="3140960"/>
            <a:ext cx="5197923" cy="216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42269" y="2996940"/>
            <a:ext cx="877323" cy="144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599628" y="2996940"/>
            <a:ext cx="877323" cy="1440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463748" y="2996940"/>
            <a:ext cx="877323" cy="1440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327868" y="2996940"/>
            <a:ext cx="877323" cy="144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191988" y="2996940"/>
            <a:ext cx="877323" cy="1440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056108" y="2996940"/>
            <a:ext cx="877323" cy="1440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735508" y="4473145"/>
            <a:ext cx="5197923" cy="1116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/>
          <p:cNvCxnSpPr>
            <a:endCxn id="11" idx="1"/>
          </p:cNvCxnSpPr>
          <p:nvPr/>
        </p:nvCxnSpPr>
        <p:spPr>
          <a:xfrm flipV="1">
            <a:off x="3321107" y="3068950"/>
            <a:ext cx="6761" cy="252035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-36638" y="144900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CK1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-36639" y="1866494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CK2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-36640" y="226755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CK3</a:t>
            </a:r>
            <a:endParaRPr lang="fr-FR" dirty="0"/>
          </a:p>
        </p:txBody>
      </p:sp>
      <p:cxnSp>
        <p:nvCxnSpPr>
          <p:cNvPr id="23" name="Connecteur en angle 22"/>
          <p:cNvCxnSpPr>
            <a:stCxn id="20" idx="3"/>
            <a:endCxn id="8" idx="0"/>
          </p:cNvCxnSpPr>
          <p:nvPr/>
        </p:nvCxnSpPr>
        <p:spPr>
          <a:xfrm>
            <a:off x="532749" y="1633668"/>
            <a:ext cx="648182" cy="136327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>
            <a:stCxn id="20" idx="3"/>
            <a:endCxn id="11" idx="0"/>
          </p:cNvCxnSpPr>
          <p:nvPr/>
        </p:nvCxnSpPr>
        <p:spPr>
          <a:xfrm>
            <a:off x="532749" y="1633668"/>
            <a:ext cx="3233781" cy="136327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ngle 25"/>
          <p:cNvCxnSpPr>
            <a:stCxn id="21" idx="3"/>
            <a:endCxn id="9" idx="0"/>
          </p:cNvCxnSpPr>
          <p:nvPr/>
        </p:nvCxnSpPr>
        <p:spPr>
          <a:xfrm>
            <a:off x="569617" y="2051160"/>
            <a:ext cx="1468673" cy="945780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en angle 26"/>
          <p:cNvCxnSpPr>
            <a:stCxn id="21" idx="3"/>
            <a:endCxn id="12" idx="0"/>
          </p:cNvCxnSpPr>
          <p:nvPr/>
        </p:nvCxnSpPr>
        <p:spPr>
          <a:xfrm>
            <a:off x="569617" y="2051160"/>
            <a:ext cx="4061033" cy="945780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necteur en angle 28"/>
          <p:cNvCxnSpPr>
            <a:stCxn id="22" idx="3"/>
            <a:endCxn id="10" idx="0"/>
          </p:cNvCxnSpPr>
          <p:nvPr/>
        </p:nvCxnSpPr>
        <p:spPr>
          <a:xfrm>
            <a:off x="569616" y="2452224"/>
            <a:ext cx="2332794" cy="54471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Connecteur en angle 29"/>
          <p:cNvCxnSpPr>
            <a:stCxn id="22" idx="3"/>
            <a:endCxn id="13" idx="0"/>
          </p:cNvCxnSpPr>
          <p:nvPr/>
        </p:nvCxnSpPr>
        <p:spPr>
          <a:xfrm>
            <a:off x="569616" y="2452224"/>
            <a:ext cx="4925154" cy="54471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658828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6588280" y="342900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658828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6876320" y="400508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6876320" y="342900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687632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716436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716436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7164360" y="400508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6012202" y="292493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CK1</a:t>
            </a:r>
            <a:endParaRPr lang="fr-FR" dirty="0"/>
          </a:p>
        </p:txBody>
      </p:sp>
      <p:sp>
        <p:nvSpPr>
          <p:cNvPr id="57" name="ZoneTexte 56"/>
          <p:cNvSpPr txBox="1"/>
          <p:nvPr/>
        </p:nvSpPr>
        <p:spPr>
          <a:xfrm>
            <a:off x="6012201" y="341971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CK2</a:t>
            </a:r>
            <a:endParaRPr lang="fr-FR" dirty="0"/>
          </a:p>
        </p:txBody>
      </p:sp>
      <p:sp>
        <p:nvSpPr>
          <p:cNvPr id="58" name="ZoneTexte 57"/>
          <p:cNvSpPr txBox="1"/>
          <p:nvPr/>
        </p:nvSpPr>
        <p:spPr>
          <a:xfrm>
            <a:off x="6012200" y="3959516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CK3</a:t>
            </a:r>
            <a:endParaRPr lang="fr-FR" dirty="0"/>
          </a:p>
        </p:txBody>
      </p:sp>
      <p:cxnSp>
        <p:nvCxnSpPr>
          <p:cNvPr id="59" name="Connecteur droit 58"/>
          <p:cNvCxnSpPr/>
          <p:nvPr/>
        </p:nvCxnSpPr>
        <p:spPr>
          <a:xfrm>
            <a:off x="7452400" y="2924930"/>
            <a:ext cx="288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>
            <a:off x="7452400" y="3645030"/>
            <a:ext cx="288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7452400" y="4005080"/>
            <a:ext cx="288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774044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774044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774044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802848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>
            <a:off x="802848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802848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 flipV="1">
            <a:off x="6876320" y="2724582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flipV="1">
            <a:off x="7164360" y="2708900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 flipV="1">
            <a:off x="7452400" y="2708900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 flipV="1">
            <a:off x="7740440" y="2708900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2915770" y="4293120"/>
            <a:ext cx="864120" cy="72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6967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Transfert de charge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17/06/2015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Electronique pour CCD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95</a:t>
            </a:fld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742269" y="3356990"/>
            <a:ext cx="5197923" cy="111615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42269" y="3140960"/>
            <a:ext cx="5197923" cy="216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42269" y="2996940"/>
            <a:ext cx="877323" cy="144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599628" y="2996940"/>
            <a:ext cx="877323" cy="1440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463748" y="2996940"/>
            <a:ext cx="877323" cy="1440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327868" y="2996940"/>
            <a:ext cx="877323" cy="144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191988" y="2996940"/>
            <a:ext cx="877323" cy="1440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056108" y="2996940"/>
            <a:ext cx="877323" cy="1440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735508" y="4473145"/>
            <a:ext cx="5197923" cy="1116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/>
          <p:cNvCxnSpPr>
            <a:endCxn id="11" idx="1"/>
          </p:cNvCxnSpPr>
          <p:nvPr/>
        </p:nvCxnSpPr>
        <p:spPr>
          <a:xfrm flipV="1">
            <a:off x="3321107" y="3068950"/>
            <a:ext cx="6761" cy="252035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-36638" y="144900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CK1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-36639" y="1866494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CK2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-36640" y="226755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CK3</a:t>
            </a:r>
            <a:endParaRPr lang="fr-FR" dirty="0"/>
          </a:p>
        </p:txBody>
      </p:sp>
      <p:cxnSp>
        <p:nvCxnSpPr>
          <p:cNvPr id="23" name="Connecteur en angle 22"/>
          <p:cNvCxnSpPr>
            <a:stCxn id="20" idx="3"/>
            <a:endCxn id="8" idx="0"/>
          </p:cNvCxnSpPr>
          <p:nvPr/>
        </p:nvCxnSpPr>
        <p:spPr>
          <a:xfrm>
            <a:off x="532749" y="1633668"/>
            <a:ext cx="648182" cy="136327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>
            <a:stCxn id="20" idx="3"/>
            <a:endCxn id="11" idx="0"/>
          </p:cNvCxnSpPr>
          <p:nvPr/>
        </p:nvCxnSpPr>
        <p:spPr>
          <a:xfrm>
            <a:off x="532749" y="1633668"/>
            <a:ext cx="3233781" cy="136327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ngle 25"/>
          <p:cNvCxnSpPr>
            <a:stCxn id="21" idx="3"/>
            <a:endCxn id="9" idx="0"/>
          </p:cNvCxnSpPr>
          <p:nvPr/>
        </p:nvCxnSpPr>
        <p:spPr>
          <a:xfrm>
            <a:off x="569617" y="2051160"/>
            <a:ext cx="1468673" cy="945780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en angle 26"/>
          <p:cNvCxnSpPr>
            <a:stCxn id="21" idx="3"/>
            <a:endCxn id="12" idx="0"/>
          </p:cNvCxnSpPr>
          <p:nvPr/>
        </p:nvCxnSpPr>
        <p:spPr>
          <a:xfrm>
            <a:off x="569617" y="2051160"/>
            <a:ext cx="4061033" cy="945780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necteur en angle 28"/>
          <p:cNvCxnSpPr>
            <a:stCxn id="22" idx="3"/>
            <a:endCxn id="10" idx="0"/>
          </p:cNvCxnSpPr>
          <p:nvPr/>
        </p:nvCxnSpPr>
        <p:spPr>
          <a:xfrm>
            <a:off x="569616" y="2452224"/>
            <a:ext cx="2332794" cy="54471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Connecteur en angle 29"/>
          <p:cNvCxnSpPr>
            <a:stCxn id="22" idx="3"/>
            <a:endCxn id="13" idx="0"/>
          </p:cNvCxnSpPr>
          <p:nvPr/>
        </p:nvCxnSpPr>
        <p:spPr>
          <a:xfrm>
            <a:off x="569616" y="2452224"/>
            <a:ext cx="4925154" cy="54471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658828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6588280" y="342900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658828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6876320" y="400508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6876320" y="342900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687632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716436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716436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7164360" y="400508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6012202" y="292493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CK1</a:t>
            </a:r>
            <a:endParaRPr lang="fr-FR" dirty="0"/>
          </a:p>
        </p:txBody>
      </p:sp>
      <p:sp>
        <p:nvSpPr>
          <p:cNvPr id="57" name="ZoneTexte 56"/>
          <p:cNvSpPr txBox="1"/>
          <p:nvPr/>
        </p:nvSpPr>
        <p:spPr>
          <a:xfrm>
            <a:off x="6012201" y="341971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CK2</a:t>
            </a:r>
            <a:endParaRPr lang="fr-FR" dirty="0"/>
          </a:p>
        </p:txBody>
      </p:sp>
      <p:sp>
        <p:nvSpPr>
          <p:cNvPr id="58" name="ZoneTexte 57"/>
          <p:cNvSpPr txBox="1"/>
          <p:nvPr/>
        </p:nvSpPr>
        <p:spPr>
          <a:xfrm>
            <a:off x="6012200" y="3959516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CK3</a:t>
            </a:r>
            <a:endParaRPr lang="fr-FR" dirty="0"/>
          </a:p>
        </p:txBody>
      </p:sp>
      <p:cxnSp>
        <p:nvCxnSpPr>
          <p:cNvPr id="59" name="Connecteur droit 58"/>
          <p:cNvCxnSpPr/>
          <p:nvPr/>
        </p:nvCxnSpPr>
        <p:spPr>
          <a:xfrm>
            <a:off x="7452400" y="29249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>
            <a:off x="745240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7452400" y="400508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7740440" y="4221110"/>
            <a:ext cx="288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7740440" y="3645030"/>
            <a:ext cx="288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7740440" y="2924930"/>
            <a:ext cx="288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8028480" y="314096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>
            <a:off x="8028480" y="364503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8028480" y="4221110"/>
            <a:ext cx="288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 flipV="1">
            <a:off x="6876320" y="2724582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flipV="1">
            <a:off x="7164360" y="2708900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 flipV="1">
            <a:off x="7452400" y="2708900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 flipV="1">
            <a:off x="7740440" y="2708900"/>
            <a:ext cx="0" cy="20005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600301" y="4365130"/>
            <a:ext cx="323609" cy="144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4225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902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CABAC</a:t>
            </a:r>
            <a:br>
              <a:rPr lang="fr-FR" dirty="0" smtClean="0"/>
            </a:br>
            <a:r>
              <a:rPr lang="fr-FR" sz="3600" dirty="0" err="1" smtClean="0"/>
              <a:t>Clock</a:t>
            </a:r>
            <a:r>
              <a:rPr lang="fr-FR" sz="3600" dirty="0" smtClean="0"/>
              <a:t> And </a:t>
            </a:r>
            <a:r>
              <a:rPr lang="fr-FR" sz="3600" dirty="0"/>
              <a:t>B</a:t>
            </a:r>
            <a:r>
              <a:rPr lang="fr-FR" sz="3600" dirty="0" smtClean="0"/>
              <a:t>iases </a:t>
            </a:r>
            <a:r>
              <a:rPr lang="fr-FR" sz="3600" dirty="0"/>
              <a:t>A</a:t>
            </a:r>
            <a:r>
              <a:rPr lang="fr-FR" sz="3600" dirty="0" smtClean="0"/>
              <a:t>sic for </a:t>
            </a:r>
            <a:r>
              <a:rPr lang="fr-FR" sz="3600" dirty="0" err="1" smtClean="0"/>
              <a:t>Ccd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96</a:t>
            </a:fld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547811" y="1343665"/>
            <a:ext cx="709360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Horloges parallèles : </a:t>
            </a:r>
          </a:p>
          <a:p>
            <a:pPr lvl="1"/>
            <a:r>
              <a:rPr lang="fr-FR" sz="2400" dirty="0" smtClean="0"/>
              <a:t>Amplitude 10V</a:t>
            </a:r>
          </a:p>
          <a:p>
            <a:pPr lvl="1"/>
            <a:r>
              <a:rPr lang="fr-FR" sz="2400" dirty="0" smtClean="0"/>
              <a:t>Charge : 66nF</a:t>
            </a:r>
          </a:p>
          <a:p>
            <a:pPr lvl="1"/>
            <a:r>
              <a:rPr lang="fr-FR" sz="2400" dirty="0" smtClean="0"/>
              <a:t>Fréquence : 1kHz, tr ~1µs  </a:t>
            </a:r>
            <a:r>
              <a:rPr lang="fr-FR" sz="2400" dirty="0" smtClean="0">
                <a:sym typeface="Wingdings" pitchFamily="2" charset="2"/>
              </a:rPr>
              <a:t> I = 600mA</a:t>
            </a:r>
          </a:p>
          <a:p>
            <a:r>
              <a:rPr lang="fr-FR" sz="2400" dirty="0" smtClean="0">
                <a:sym typeface="Wingdings" pitchFamily="2" charset="2"/>
              </a:rPr>
              <a:t>Horloges séries :</a:t>
            </a:r>
          </a:p>
          <a:p>
            <a:pPr lvl="1"/>
            <a:r>
              <a:rPr lang="fr-FR" sz="2400" dirty="0" smtClean="0">
                <a:sym typeface="Wingdings" pitchFamily="2" charset="2"/>
              </a:rPr>
              <a:t>Amplitude : 10V</a:t>
            </a:r>
          </a:p>
          <a:p>
            <a:pPr lvl="1"/>
            <a:r>
              <a:rPr lang="fr-FR" sz="2400" dirty="0" smtClean="0">
                <a:sym typeface="Wingdings" pitchFamily="2" charset="2"/>
              </a:rPr>
              <a:t>Charge : 330pF</a:t>
            </a:r>
          </a:p>
          <a:p>
            <a:pPr lvl="1"/>
            <a:r>
              <a:rPr lang="fr-FR" sz="2400" dirty="0" smtClean="0">
                <a:sym typeface="Wingdings" pitchFamily="2" charset="2"/>
              </a:rPr>
              <a:t>Fréquence  : 550kHz, tr ~ 60ns   I ~ 55mA</a:t>
            </a:r>
          </a:p>
          <a:p>
            <a:r>
              <a:rPr lang="fr-FR" sz="2400" dirty="0" smtClean="0">
                <a:sym typeface="Wingdings" pitchFamily="2" charset="2"/>
              </a:rPr>
              <a:t>Output Drain OD : </a:t>
            </a:r>
          </a:p>
          <a:p>
            <a:pPr lvl="1"/>
            <a:r>
              <a:rPr lang="fr-FR" sz="2400" dirty="0" smtClean="0">
                <a:sym typeface="Wingdings" pitchFamily="2" charset="2"/>
              </a:rPr>
              <a:t>Nominal 30V</a:t>
            </a:r>
          </a:p>
          <a:p>
            <a:pPr lvl="1"/>
            <a:r>
              <a:rPr lang="fr-FR" sz="2400" dirty="0" smtClean="0">
                <a:sym typeface="Wingdings" pitchFamily="2" charset="2"/>
              </a:rPr>
              <a:t>I = 10mA</a:t>
            </a:r>
          </a:p>
          <a:p>
            <a:r>
              <a:rPr lang="fr-FR" sz="2400" dirty="0" smtClean="0"/>
              <a:t>High voltage </a:t>
            </a:r>
            <a:r>
              <a:rPr lang="fr-FR" sz="2400" dirty="0" err="1" smtClean="0"/>
              <a:t>biases</a:t>
            </a:r>
            <a:r>
              <a:rPr lang="fr-FR" sz="2400" dirty="0" smtClean="0"/>
              <a:t> : 18 to 30V</a:t>
            </a:r>
          </a:p>
          <a:p>
            <a:r>
              <a:rPr lang="fr-FR" sz="2400" dirty="0" err="1" smtClean="0"/>
              <a:t>Low</a:t>
            </a:r>
            <a:r>
              <a:rPr lang="fr-FR" sz="2400" dirty="0" smtClean="0"/>
              <a:t> voltage </a:t>
            </a:r>
            <a:r>
              <a:rPr lang="fr-FR" sz="2400" dirty="0" err="1" smtClean="0"/>
              <a:t>biases</a:t>
            </a:r>
            <a:r>
              <a:rPr lang="fr-FR" sz="2400" dirty="0" smtClean="0"/>
              <a:t> : 0 to 5V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868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CABAC </a:t>
            </a:r>
            <a:r>
              <a:rPr lang="fr-FR" dirty="0" err="1" smtClean="0"/>
              <a:t>specs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97</a:t>
            </a:fld>
            <a:endParaRPr lang="fr-BE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045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400" u="sng" dirty="0" smtClean="0"/>
              <a:t>OD and </a:t>
            </a:r>
            <a:r>
              <a:rPr lang="fr-FR" sz="2400" u="sng" dirty="0" err="1" smtClean="0"/>
              <a:t>Biases</a:t>
            </a:r>
            <a:r>
              <a:rPr lang="fr-FR" sz="2400" dirty="0" smtClean="0"/>
              <a:t>: </a:t>
            </a:r>
            <a:endParaRPr lang="fr-FR" sz="2000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fr-FR" sz="2000" dirty="0" smtClean="0"/>
              <a:t>2 OD : 8 bit programmable </a:t>
            </a:r>
            <a:r>
              <a:rPr lang="fr-FR" sz="2000" dirty="0" err="1" smtClean="0"/>
              <a:t>level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13 to 36V, 16 mA </a:t>
            </a:r>
            <a:r>
              <a:rPr lang="fr-FR" sz="2000" dirty="0" err="1" smtClean="0"/>
              <a:t>capability</a:t>
            </a:r>
            <a:r>
              <a:rPr lang="fr-FR" sz="2000" dirty="0" smtClean="0"/>
              <a:t> </a:t>
            </a:r>
            <a:r>
              <a:rPr lang="fr-FR" sz="2000" dirty="0" err="1" smtClean="0"/>
              <a:t>each</a:t>
            </a:r>
            <a:r>
              <a:rPr lang="fr-FR" sz="2000" dirty="0" smtClean="0"/>
              <a:t>,  </a:t>
            </a:r>
            <a:r>
              <a:rPr lang="fr-FR" sz="2000" dirty="0" err="1" smtClean="0"/>
              <a:t>exposure</a:t>
            </a:r>
            <a:r>
              <a:rPr lang="fr-FR" sz="2000" dirty="0" smtClean="0"/>
              <a:t> &amp; </a:t>
            </a:r>
            <a:r>
              <a:rPr lang="fr-FR" sz="2000" dirty="0" err="1" smtClean="0"/>
              <a:t>readout</a:t>
            </a:r>
            <a:r>
              <a:rPr lang="fr-FR" sz="2000" dirty="0" smtClean="0"/>
              <a:t> </a:t>
            </a:r>
            <a:r>
              <a:rPr lang="fr-FR" sz="2000" dirty="0" err="1" smtClean="0"/>
              <a:t>levels</a:t>
            </a:r>
            <a:endParaRPr lang="fr-FR" sz="2000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fr-FR" sz="2000" dirty="0" smtClean="0"/>
              <a:t>RD : 8 bit programmable </a:t>
            </a:r>
            <a:r>
              <a:rPr lang="fr-FR" sz="2000" dirty="0" err="1" smtClean="0"/>
              <a:t>level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13 to 36V, </a:t>
            </a:r>
            <a:r>
              <a:rPr lang="fr-FR" sz="2000" dirty="0" err="1" smtClean="0"/>
              <a:t>electronic</a:t>
            </a:r>
            <a:r>
              <a:rPr lang="fr-FR" sz="2000" dirty="0" smtClean="0"/>
              <a:t> calibration pulser </a:t>
            </a:r>
            <a:r>
              <a:rPr lang="fr-FR" sz="2000" dirty="0" err="1" smtClean="0"/>
              <a:t>ac</a:t>
            </a:r>
            <a:r>
              <a:rPr lang="fr-FR" sz="2000" dirty="0" smtClean="0"/>
              <a:t> </a:t>
            </a:r>
            <a:r>
              <a:rPr lang="fr-FR" sz="2000" dirty="0" err="1" smtClean="0"/>
              <a:t>coupled</a:t>
            </a:r>
            <a:endParaRPr lang="fr-FR" sz="2000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fr-FR" sz="2000" dirty="0" smtClean="0"/>
              <a:t>GD &amp; </a:t>
            </a:r>
            <a:r>
              <a:rPr lang="fr-FR" sz="2000" dirty="0" err="1" smtClean="0"/>
              <a:t>Spareh</a:t>
            </a:r>
            <a:r>
              <a:rPr lang="fr-FR" sz="2000" dirty="0" smtClean="0"/>
              <a:t> : 8 bit programmable </a:t>
            </a:r>
            <a:r>
              <a:rPr lang="fr-FR" sz="2000" dirty="0" err="1" smtClean="0"/>
              <a:t>level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13 to 36V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fr-FR" sz="2000" dirty="0" smtClean="0"/>
              <a:t>OG &amp; </a:t>
            </a:r>
            <a:r>
              <a:rPr lang="fr-FR" sz="2000" dirty="0" err="1" smtClean="0"/>
              <a:t>Sparel</a:t>
            </a:r>
            <a:r>
              <a:rPr lang="fr-FR" sz="2000" dirty="0" smtClean="0"/>
              <a:t>: 8 bit programmable </a:t>
            </a:r>
            <a:r>
              <a:rPr lang="fr-FR" sz="2000" dirty="0" err="1" smtClean="0"/>
              <a:t>level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0.1 to 4.8V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fr-FR" sz="2000" dirty="0" smtClean="0"/>
          </a:p>
          <a:p>
            <a:pPr fontAlgn="auto">
              <a:spcAft>
                <a:spcPts val="0"/>
              </a:spcAft>
              <a:defRPr/>
            </a:pPr>
            <a:r>
              <a:rPr lang="fr-FR" sz="2400" u="sng" dirty="0" err="1" smtClean="0"/>
              <a:t>Clocks</a:t>
            </a:r>
            <a:r>
              <a:rPr lang="fr-FR" sz="2400" u="sng" dirty="0" smtClean="0"/>
              <a:t> 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fr-FR" sz="2000" dirty="0" smtClean="0"/>
              <a:t>4 </a:t>
            </a:r>
            <a:r>
              <a:rPr lang="fr-FR" sz="2000" dirty="0" err="1" smtClean="0"/>
              <a:t>parallel</a:t>
            </a:r>
            <a:r>
              <a:rPr lang="fr-FR" sz="2000" dirty="0" smtClean="0"/>
              <a:t>, 8 bit programmable </a:t>
            </a:r>
            <a:r>
              <a:rPr lang="fr-FR" sz="2000" dirty="0" err="1" smtClean="0"/>
              <a:t>current</a:t>
            </a:r>
            <a:r>
              <a:rPr lang="fr-FR" sz="2000" dirty="0" smtClean="0"/>
              <a:t> </a:t>
            </a:r>
            <a:r>
              <a:rPr lang="fr-FR" sz="2000" dirty="0" err="1" smtClean="0"/>
              <a:t>capability</a:t>
            </a:r>
            <a:r>
              <a:rPr lang="fr-FR" sz="2000" dirty="0" smtClean="0"/>
              <a:t>  (max 300mA), </a:t>
            </a:r>
            <a:r>
              <a:rPr lang="fr-FR" sz="2000" dirty="0" err="1" smtClean="0"/>
              <a:t>common</a:t>
            </a:r>
            <a:r>
              <a:rPr lang="fr-FR" sz="2000" dirty="0" smtClean="0"/>
              <a:t> voltage rails (</a:t>
            </a:r>
            <a:r>
              <a:rPr lang="el-GR" sz="2000" dirty="0" smtClean="0"/>
              <a:t>Δ</a:t>
            </a:r>
            <a:r>
              <a:rPr lang="fr-FR" sz="2000" dirty="0" smtClean="0"/>
              <a:t>V = 20V max), </a:t>
            </a:r>
            <a:r>
              <a:rPr lang="fr-FR" sz="2000" dirty="0" err="1" smtClean="0"/>
              <a:t>exposure</a:t>
            </a:r>
            <a:r>
              <a:rPr lang="fr-FR" sz="2000" dirty="0" smtClean="0"/>
              <a:t>/</a:t>
            </a:r>
            <a:r>
              <a:rPr lang="fr-FR" sz="2000" dirty="0" err="1" smtClean="0"/>
              <a:t>readout</a:t>
            </a:r>
            <a:r>
              <a:rPr lang="fr-FR" sz="2000" dirty="0" smtClean="0"/>
              <a:t> modes (</a:t>
            </a:r>
            <a:r>
              <a:rPr lang="fr-FR" sz="2000" dirty="0" err="1" smtClean="0"/>
              <a:t>static</a:t>
            </a:r>
            <a:r>
              <a:rPr lang="fr-FR" sz="2000" dirty="0" smtClean="0"/>
              <a:t> </a:t>
            </a:r>
            <a:r>
              <a:rPr lang="fr-FR" sz="2000" dirty="0" err="1" smtClean="0"/>
              <a:t>current</a:t>
            </a:r>
            <a:r>
              <a:rPr lang="fr-FR" sz="2000" dirty="0" smtClean="0"/>
              <a:t> </a:t>
            </a:r>
            <a:r>
              <a:rPr lang="fr-FR" sz="2000" dirty="0" err="1" smtClean="0"/>
              <a:t>divided</a:t>
            </a:r>
            <a:r>
              <a:rPr lang="fr-FR" sz="2000" dirty="0" smtClean="0"/>
              <a:t> by 10)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fr-FR" sz="2000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fr-FR" sz="2000" dirty="0" smtClean="0"/>
              <a:t>4 serial, 8 bit programmable </a:t>
            </a:r>
            <a:r>
              <a:rPr lang="fr-FR" sz="2000" dirty="0" err="1" smtClean="0"/>
              <a:t>current</a:t>
            </a:r>
            <a:r>
              <a:rPr lang="fr-FR" sz="2000" dirty="0" smtClean="0"/>
              <a:t> </a:t>
            </a:r>
            <a:r>
              <a:rPr lang="fr-FR" sz="2000" dirty="0" err="1" smtClean="0"/>
              <a:t>capability</a:t>
            </a:r>
            <a:r>
              <a:rPr lang="fr-FR" sz="2000" dirty="0" smtClean="0"/>
              <a:t>  (max 16mA), 2 voltage rails (3+1) (max 20V), </a:t>
            </a:r>
            <a:r>
              <a:rPr lang="fr-FR" sz="2000" dirty="0" err="1" smtClean="0"/>
              <a:t>exposure</a:t>
            </a:r>
            <a:r>
              <a:rPr lang="fr-FR" sz="2000" dirty="0" smtClean="0"/>
              <a:t>/</a:t>
            </a:r>
            <a:r>
              <a:rPr lang="fr-FR" sz="2000" dirty="0" err="1" smtClean="0"/>
              <a:t>readout</a:t>
            </a:r>
            <a:r>
              <a:rPr lang="fr-FR" sz="2000" dirty="0" smtClean="0"/>
              <a:t> modes</a:t>
            </a:r>
          </a:p>
        </p:txBody>
      </p:sp>
    </p:spTree>
    <p:extLst>
      <p:ext uri="{BB962C8B-B14F-4D97-AF65-F5344CB8AC3E}">
        <p14:creationId xmlns:p14="http://schemas.microsoft.com/office/powerpoint/2010/main" val="300004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fr-FR" dirty="0" smtClean="0"/>
              <a:t>CABAC </a:t>
            </a:r>
            <a:r>
              <a:rPr lang="fr-FR" dirty="0" err="1" smtClean="0"/>
              <a:t>specs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98</a:t>
            </a:fld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" y="1556792"/>
            <a:ext cx="8229600" cy="480114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/>
              <a:t>Readout</a:t>
            </a:r>
            <a:r>
              <a:rPr lang="fr-FR" dirty="0" smtClean="0"/>
              <a:t> &amp; </a:t>
            </a:r>
            <a:r>
              <a:rPr lang="fr-FR" dirty="0" err="1" smtClean="0"/>
              <a:t>Exposure</a:t>
            </a:r>
            <a:r>
              <a:rPr lang="fr-FR" dirty="0" smtClean="0"/>
              <a:t> modes (</a:t>
            </a:r>
            <a:r>
              <a:rPr lang="fr-FR" dirty="0" err="1" smtClean="0"/>
              <a:t>clock</a:t>
            </a:r>
            <a:r>
              <a:rPr lang="fr-FR" dirty="0" smtClean="0"/>
              <a:t> </a:t>
            </a:r>
            <a:r>
              <a:rPr lang="fr-FR" dirty="0" err="1" smtClean="0"/>
              <a:t>current</a:t>
            </a:r>
            <a:r>
              <a:rPr lang="fr-FR" dirty="0" smtClean="0"/>
              <a:t> </a:t>
            </a:r>
            <a:r>
              <a:rPr lang="fr-FR" dirty="0" err="1" smtClean="0"/>
              <a:t>divided</a:t>
            </a:r>
            <a:r>
              <a:rPr lang="fr-FR" dirty="0" smtClean="0"/>
              <a:t> by 10)</a:t>
            </a:r>
          </a:p>
          <a:p>
            <a:r>
              <a:rPr lang="fr-FR" dirty="0" err="1" smtClean="0"/>
              <a:t>Temperature</a:t>
            </a:r>
            <a:r>
              <a:rPr lang="fr-FR" dirty="0" smtClean="0"/>
              <a:t> </a:t>
            </a:r>
            <a:r>
              <a:rPr lang="fr-FR" dirty="0" err="1" smtClean="0"/>
              <a:t>sensor</a:t>
            </a:r>
            <a:endParaRPr lang="fr-FR" dirty="0" smtClean="0"/>
          </a:p>
          <a:p>
            <a:r>
              <a:rPr lang="fr-FR" dirty="0" smtClean="0"/>
              <a:t>Multiplexer : </a:t>
            </a:r>
            <a:r>
              <a:rPr lang="fr-FR" dirty="0" err="1" smtClean="0"/>
              <a:t>Possibility</a:t>
            </a:r>
            <a:r>
              <a:rPr lang="fr-FR" dirty="0" smtClean="0"/>
              <a:t> to output 2 of </a:t>
            </a:r>
            <a:r>
              <a:rPr lang="fr-FR" dirty="0" err="1" smtClean="0"/>
              <a:t>any</a:t>
            </a:r>
            <a:r>
              <a:rPr lang="fr-FR" dirty="0" smtClean="0"/>
              <a:t> signal </a:t>
            </a:r>
            <a:r>
              <a:rPr lang="fr-FR" dirty="0" err="1" smtClean="0"/>
              <a:t>provided</a:t>
            </a:r>
            <a:r>
              <a:rPr lang="fr-FR" dirty="0" smtClean="0"/>
              <a:t> by CABAC or </a:t>
            </a:r>
            <a:r>
              <a:rPr lang="fr-FR" dirty="0" err="1" smtClean="0"/>
              <a:t>external</a:t>
            </a:r>
            <a:r>
              <a:rPr lang="fr-FR" dirty="0" smtClean="0"/>
              <a:t> input for monitoring</a:t>
            </a:r>
          </a:p>
          <a:p>
            <a:r>
              <a:rPr lang="fr-FR" dirty="0" err="1" smtClean="0"/>
              <a:t>Deactivable</a:t>
            </a:r>
            <a:r>
              <a:rPr lang="fr-FR" dirty="0" smtClean="0"/>
              <a:t> </a:t>
            </a:r>
            <a:r>
              <a:rPr lang="fr-FR" dirty="0" err="1" smtClean="0"/>
              <a:t>electronic</a:t>
            </a:r>
            <a:r>
              <a:rPr lang="fr-FR" dirty="0" smtClean="0"/>
              <a:t> calibration pulser</a:t>
            </a:r>
          </a:p>
          <a:p>
            <a:r>
              <a:rPr lang="fr-FR" dirty="0" smtClean="0"/>
              <a:t>Programmation by serial </a:t>
            </a:r>
            <a:r>
              <a:rPr lang="fr-FR" dirty="0" err="1" smtClean="0"/>
              <a:t>link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10725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Parallel</a:t>
            </a:r>
            <a:r>
              <a:rPr lang="fr-FR" dirty="0" smtClean="0"/>
              <a:t> </a:t>
            </a:r>
            <a:r>
              <a:rPr lang="fr-FR" dirty="0" err="1" smtClean="0"/>
              <a:t>clock</a:t>
            </a:r>
            <a:r>
              <a:rPr lang="fr-FR" dirty="0" smtClean="0"/>
              <a:t> </a:t>
            </a:r>
            <a:r>
              <a:rPr lang="fr-FR" dirty="0" err="1" smtClean="0"/>
              <a:t>scheme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7-13 juin 2015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Hervé Lebbolo        Du détecteur à la mesure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99</a:t>
            </a:fld>
            <a:endParaRPr lang="fr-BE"/>
          </a:p>
        </p:txBody>
      </p:sp>
      <p:pic>
        <p:nvPicPr>
          <p:cNvPr id="22530" name="Picture 2" descr="C:\Users\rv\000work\LSST\CABAC\schéma sim\parallel sche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604"/>
            <a:ext cx="9108504" cy="53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20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43099</TotalTime>
  <Words>5743</Words>
  <Application>Microsoft Office PowerPoint</Application>
  <PresentationFormat>Affichage à l'écran (4:3)</PresentationFormat>
  <Paragraphs>1840</Paragraphs>
  <Slides>131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131</vt:i4>
      </vt:variant>
    </vt:vector>
  </HeadingPairs>
  <TitlesOfParts>
    <vt:vector size="135" baseType="lpstr">
      <vt:lpstr>Thème Office</vt:lpstr>
      <vt:lpstr>Image</vt:lpstr>
      <vt:lpstr>Équation</vt:lpstr>
      <vt:lpstr>Photo Editor Photo</vt:lpstr>
      <vt:lpstr>L’Électronique dans les Expériences</vt:lpstr>
      <vt:lpstr>Participation aux Expériences</vt:lpstr>
      <vt:lpstr>Participation aux Expériences</vt:lpstr>
      <vt:lpstr>L’Électronique dans les expériences</vt:lpstr>
      <vt:lpstr>L’Électronique dans les expériences</vt:lpstr>
      <vt:lpstr>Présentation PowerPoint</vt:lpstr>
      <vt:lpstr>Présentation PowerPoint</vt:lpstr>
      <vt:lpstr>Détecteurs</vt:lpstr>
      <vt:lpstr>Chaîne de lecture typique</vt:lpstr>
      <vt:lpstr>Chaîne de lecture typique</vt:lpstr>
      <vt:lpstr>Mesure de charge</vt:lpstr>
      <vt:lpstr>  CCD</vt:lpstr>
      <vt:lpstr>PM (Spacal H1)</vt:lpstr>
      <vt:lpstr>Diaphonie</vt:lpstr>
      <vt:lpstr>Mesure de charge</vt:lpstr>
      <vt:lpstr>Mesure de courant</vt:lpstr>
      <vt:lpstr>Ampli op idéal</vt:lpstr>
      <vt:lpstr>AOP idéal</vt:lpstr>
      <vt:lpstr>Aop moins idéal</vt:lpstr>
      <vt:lpstr>Amplis de courant</vt:lpstr>
      <vt:lpstr>Présentation PowerPoint</vt:lpstr>
      <vt:lpstr>Courant vs Charge</vt:lpstr>
      <vt:lpstr>Bruit</vt:lpstr>
      <vt:lpstr>Bruit, filtrage</vt:lpstr>
      <vt:lpstr>Montages de base</vt:lpstr>
      <vt:lpstr>Montages de base</vt:lpstr>
      <vt:lpstr>Ampli op</vt:lpstr>
      <vt:lpstr>Ampli de charge</vt:lpstr>
      <vt:lpstr>Discret / ASIC</vt:lpstr>
      <vt:lpstr>Conception d’un ampli de charge</vt:lpstr>
      <vt:lpstr>Conception d’un ampli de charge</vt:lpstr>
      <vt:lpstr>Simulations de schéma</vt:lpstr>
      <vt:lpstr>Conception d’un ampli de charge</vt:lpstr>
      <vt:lpstr>Microélectronique / discret</vt:lpstr>
      <vt:lpstr>Présentation PowerPoint</vt:lpstr>
      <vt:lpstr>Présentation PowerPoint</vt:lpstr>
      <vt:lpstr>Mesure de temps</vt:lpstr>
      <vt:lpstr>CFD</vt:lpstr>
      <vt:lpstr>Zero crossing</vt:lpstr>
      <vt:lpstr>Fast multistage comparator</vt:lpstr>
      <vt:lpstr>Mesure de temps : TDC</vt:lpstr>
      <vt:lpstr>Présentation PowerPoint</vt:lpstr>
      <vt:lpstr>Mémoires analogiques</vt:lpstr>
      <vt:lpstr>DØ SCA</vt:lpstr>
      <vt:lpstr>SCA : SAM pour HESS2 </vt:lpstr>
      <vt:lpstr>Multi gain</vt:lpstr>
      <vt:lpstr>Multi gain</vt:lpstr>
      <vt:lpstr>Choix de gain automatique</vt:lpstr>
      <vt:lpstr>Déclenchement</vt:lpstr>
      <vt:lpstr>Spacal  H1</vt:lpstr>
      <vt:lpstr>ADC</vt:lpstr>
      <vt:lpstr>ADC : zoologie</vt:lpstr>
      <vt:lpstr>ADC : zoologie</vt:lpstr>
      <vt:lpstr>Filtrage numérique</vt:lpstr>
      <vt:lpstr>Électronique numérique</vt:lpstr>
      <vt:lpstr>Électronique numérique</vt:lpstr>
      <vt:lpstr>Évolution du numérique</vt:lpstr>
      <vt:lpstr>Logique CMOS</vt:lpstr>
      <vt:lpstr>Radiations</vt:lpstr>
      <vt:lpstr>Présentation PowerPoint</vt:lpstr>
      <vt:lpstr>CEM</vt:lpstr>
      <vt:lpstr>CEM</vt:lpstr>
      <vt:lpstr>Circuits imprimés</vt:lpstr>
      <vt:lpstr>Circuits Imprimés</vt:lpstr>
      <vt:lpstr>Câblage et maquettage</vt:lpstr>
      <vt:lpstr>Quelques exemples  ..</vt:lpstr>
      <vt:lpstr>Contrôle de Faisceau : LLRF Digital Low Level Radio Frequency Control </vt:lpstr>
      <vt:lpstr>LLRF</vt:lpstr>
      <vt:lpstr>Présentation PowerPoint</vt:lpstr>
      <vt:lpstr>Présentation PowerPoint</vt:lpstr>
      <vt:lpstr>Cosmologie observationnelle : LSST  Large Synoptic Survey Telescope</vt:lpstr>
      <vt:lpstr>LSST</vt:lpstr>
      <vt:lpstr>Plan focal</vt:lpstr>
      <vt:lpstr>Présentation PowerPoint</vt:lpstr>
      <vt:lpstr>Présentation PowerPoint</vt:lpstr>
      <vt:lpstr>E2v  CCD250</vt:lpstr>
      <vt:lpstr>E2V  CCD250</vt:lpstr>
      <vt:lpstr>Mode de lecture : Clamp &amp; Sample</vt:lpstr>
      <vt:lpstr>Mode de lecture : Dual slope Integrator</vt:lpstr>
      <vt:lpstr>DSI</vt:lpstr>
      <vt:lpstr>Autre mode de lecture</vt:lpstr>
      <vt:lpstr>ASPIC :  Analogue Signal Processing IC</vt:lpstr>
      <vt:lpstr>ASPIC </vt:lpstr>
      <vt:lpstr>ASPIC one channel</vt:lpstr>
      <vt:lpstr>Aspic  Ampli</vt:lpstr>
      <vt:lpstr>Ampli Layout</vt:lpstr>
      <vt:lpstr>Aspic layout</vt:lpstr>
      <vt:lpstr>Banc de test</vt:lpstr>
      <vt:lpstr>Tests</vt:lpstr>
      <vt:lpstr>E2v  CCD250</vt:lpstr>
      <vt:lpstr>Transfert de charge</vt:lpstr>
      <vt:lpstr>Transfert de charge</vt:lpstr>
      <vt:lpstr>Transfert de charge</vt:lpstr>
      <vt:lpstr>Transfert de charge</vt:lpstr>
      <vt:lpstr>Transfert de charge</vt:lpstr>
      <vt:lpstr>CABAC Clock And Biases Asic for Ccd</vt:lpstr>
      <vt:lpstr>CABAC specs</vt:lpstr>
      <vt:lpstr>CABAC specs</vt:lpstr>
      <vt:lpstr>Parallel clock scheme</vt:lpstr>
      <vt:lpstr>Parallel clock layout</vt:lpstr>
      <vt:lpstr>CABAC layout</vt:lpstr>
      <vt:lpstr>AUGER Observatoire de Cosmiques de très hautes énergies</vt:lpstr>
      <vt:lpstr>Auger : Radio détection</vt:lpstr>
      <vt:lpstr>Auger  Radio Détection</vt:lpstr>
      <vt:lpstr>Présentation PowerPoint</vt:lpstr>
      <vt:lpstr>Présentation PowerPoint</vt:lpstr>
      <vt:lpstr>Radio détection</vt:lpstr>
      <vt:lpstr>LNA , schéma fonctionnel</vt:lpstr>
      <vt:lpstr>Présentation PowerPoint</vt:lpstr>
      <vt:lpstr>Présentation PowerPoint</vt:lpstr>
      <vt:lpstr>Présentation PowerPoint</vt:lpstr>
      <vt:lpstr>Atlas : Lar preamplifier</vt:lpstr>
      <vt:lpstr>Présentation PowerPoint</vt:lpstr>
      <vt:lpstr>Présentation PowerPoint</vt:lpstr>
      <vt:lpstr>Trajectographe (Tracker)</vt:lpstr>
      <vt:lpstr>Asic pour micro strip</vt:lpstr>
      <vt:lpstr>Identification de Particules</vt:lpstr>
      <vt:lpstr>Présentation PowerPoint</vt:lpstr>
      <vt:lpstr>Présentation PowerPoint</vt:lpstr>
      <vt:lpstr>ASIC  Pseudo CFD</vt:lpstr>
      <vt:lpstr>HESS - HESS2 Astronomie γ de très hautes énergies </vt:lpstr>
      <vt:lpstr>HESS2 </vt:lpstr>
      <vt:lpstr>SAM pour HESS2 </vt:lpstr>
      <vt:lpstr>Présentation PowerPoint</vt:lpstr>
      <vt:lpstr>Cellule de retard élémentaire</vt:lpstr>
      <vt:lpstr>Calibration photométrique : DICE Direct Illumination Calibration Experiment</vt:lpstr>
      <vt:lpstr>Électronique de SkyDICE</vt:lpstr>
      <vt:lpstr>Courant LEDs &amp; Photodiode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Électronique dans les Expériences</dc:title>
  <dc:creator>herve</dc:creator>
  <cp:lastModifiedBy>herve</cp:lastModifiedBy>
  <cp:revision>280</cp:revision>
  <dcterms:created xsi:type="dcterms:W3CDTF">2013-04-02T08:24:13Z</dcterms:created>
  <dcterms:modified xsi:type="dcterms:W3CDTF">2015-06-11T14:27:03Z</dcterms:modified>
</cp:coreProperties>
</file>